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797" r:id="rId2"/>
    <p:sldMasterId id="2147483816" r:id="rId3"/>
    <p:sldMasterId id="2147483683" r:id="rId4"/>
    <p:sldMasterId id="2147483893" r:id="rId5"/>
    <p:sldMasterId id="2147483897" r:id="rId6"/>
    <p:sldMasterId id="2147483913" r:id="rId7"/>
    <p:sldMasterId id="2147483920" r:id="rId8"/>
    <p:sldMasterId id="2147483931" r:id="rId9"/>
    <p:sldMasterId id="2147483936" r:id="rId10"/>
    <p:sldMasterId id="2147483938" r:id="rId11"/>
    <p:sldMasterId id="2147483940" r:id="rId12"/>
    <p:sldMasterId id="2147483942" r:id="rId13"/>
    <p:sldMasterId id="2147483944" r:id="rId14"/>
  </p:sldMasterIdLst>
  <p:notesMasterIdLst>
    <p:notesMasterId r:id="rId26"/>
  </p:notesMasterIdLst>
  <p:handoutMasterIdLst>
    <p:handoutMasterId r:id="rId27"/>
  </p:handoutMasterIdLst>
  <p:sldIdLst>
    <p:sldId id="342" r:id="rId15"/>
    <p:sldId id="344" r:id="rId16"/>
    <p:sldId id="343" r:id="rId17"/>
    <p:sldId id="346" r:id="rId18"/>
    <p:sldId id="345" r:id="rId19"/>
    <p:sldId id="348" r:id="rId20"/>
    <p:sldId id="350" r:id="rId21"/>
    <p:sldId id="383" r:id="rId22"/>
    <p:sldId id="384" r:id="rId23"/>
    <p:sldId id="385" r:id="rId24"/>
    <p:sldId id="386" r:id="rId25"/>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公水岸" id="{FD05EE94-C931-8C4B-83A2-004B32AA1207}">
          <p14:sldIdLst>
            <p14:sldId id="342"/>
            <p14:sldId id="344"/>
            <p14:sldId id="343"/>
            <p14:sldId id="346"/>
            <p14:sldId id="345"/>
            <p14:sldId id="348"/>
            <p14:sldId id="350"/>
          </p14:sldIdLst>
        </p14:section>
        <p14:section name="零售" id="{6B87248F-E1D6-4BCA-B8E0-B7C29861E8BC}">
          <p14:sldIdLst>
            <p14:sldId id="383"/>
            <p14:sldId id="384"/>
            <p14:sldId id="385"/>
            <p14:sldId id="3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yidi (A)" initials="z(" lastIdx="5" clrIdx="0">
    <p:extLst>
      <p:ext uri="{19B8F6BF-5375-455C-9EA6-DF929625EA0E}">
        <p15:presenceInfo xmlns:p15="http://schemas.microsoft.com/office/powerpoint/2012/main" userId="S-1-5-21-147214757-305610072-1517763936-8461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DCA"/>
    <a:srgbClr val="FFDB95"/>
    <a:srgbClr val="FFFFFF"/>
    <a:srgbClr val="FF8389"/>
    <a:srgbClr val="1D1D1A"/>
    <a:srgbClr val="E1F7FF"/>
    <a:srgbClr val="E9002F"/>
    <a:srgbClr val="E0E0E0"/>
    <a:srgbClr val="000000"/>
    <a:srgbClr val="595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6310" autoAdjust="0"/>
  </p:normalViewPr>
  <p:slideViewPr>
    <p:cSldViewPr snapToGrid="0" snapToObjects="1">
      <p:cViewPr varScale="1">
        <p:scale>
          <a:sx n="84" d="100"/>
          <a:sy n="84" d="100"/>
        </p:scale>
        <p:origin x="11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7.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commentAuthors" Target="commentAuthors.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ltLang="zh-CN" sz="900" spc="0" dirty="0">
                <a:latin typeface="Arial" panose="020B0604020202020204" pitchFamily="34" charset="0"/>
                <a:cs typeface="Huawei Sans" panose="020C0503030203020204" pitchFamily="34" charset="0"/>
              </a:rPr>
              <a:t>Passing</a:t>
            </a:r>
            <a:r>
              <a:rPr lang="en-US" altLang="zh-CN" sz="900" spc="0" baseline="0" dirty="0">
                <a:latin typeface="Arial" panose="020B0604020202020204" pitchFamily="34" charset="0"/>
                <a:cs typeface="Huawei Sans" panose="020C0503030203020204" pitchFamily="34" charset="0"/>
              </a:rPr>
              <a:t> rate at the first green light</a:t>
            </a:r>
            <a:endParaRPr lang="zh-CN" sz="900" spc="0" dirty="0">
              <a:latin typeface="Arial" panose="020B0604020202020204" pitchFamily="34" charset="0"/>
              <a:cs typeface="Huawei Sans" panose="020C0503030203020204" pitchFamily="34" charset="0"/>
            </a:endParaRPr>
          </a:p>
        </c:rich>
      </c:tx>
      <c:layout>
        <c:manualLayout>
          <c:xMode val="edge"/>
          <c:yMode val="edge"/>
          <c:x val="0.10247204449427413"/>
          <c:y val="2.384769024792209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1679466608423011"/>
          <c:y val="0.34631941968074048"/>
          <c:w val="0.84477662522216168"/>
          <c:h val="0.47650509819775322"/>
        </c:manualLayout>
      </c:layout>
      <c:barChart>
        <c:barDir val="col"/>
        <c:grouping val="clustered"/>
        <c:varyColors val="0"/>
        <c:ser>
          <c:idx val="0"/>
          <c:order val="0"/>
          <c:tx>
            <c:strRef>
              <c:f>Sheet1!$B$1</c:f>
              <c:strCache>
                <c:ptCount val="1"/>
                <c:pt idx="0">
                  <c:v>Left-trun traffic</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Sheet1!$A$2:$A$3</c:f>
              <c:strCache>
                <c:ptCount val="2"/>
                <c:pt idx="0">
                  <c:v>Before</c:v>
                </c:pt>
                <c:pt idx="1">
                  <c:v>After</c:v>
                </c:pt>
              </c:strCache>
            </c:strRef>
          </c:cat>
          <c:val>
            <c:numRef>
              <c:f>Sheet1!$B$2:$B$3</c:f>
              <c:numCache>
                <c:formatCode>General</c:formatCode>
                <c:ptCount val="2"/>
                <c:pt idx="0">
                  <c:v>0.33</c:v>
                </c:pt>
                <c:pt idx="1">
                  <c:v>0.76</c:v>
                </c:pt>
              </c:numCache>
            </c:numRef>
          </c:val>
          <c:extLst>
            <c:ext xmlns:c16="http://schemas.microsoft.com/office/drawing/2014/chart" uri="{C3380CC4-5D6E-409C-BE32-E72D297353CC}">
              <c16:uniqueId val="{00000000-9BF2-4EE0-B028-83B80EBCA381}"/>
            </c:ext>
          </c:extLst>
        </c:ser>
        <c:ser>
          <c:idx val="1"/>
          <c:order val="1"/>
          <c:tx>
            <c:strRef>
              <c:f>Sheet1!$C$1</c:f>
              <c:strCache>
                <c:ptCount val="1"/>
                <c:pt idx="0">
                  <c:v>Straight-through traffic</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Sheet1!$A$2:$A$3</c:f>
              <c:strCache>
                <c:ptCount val="2"/>
                <c:pt idx="0">
                  <c:v>Before</c:v>
                </c:pt>
                <c:pt idx="1">
                  <c:v>After</c:v>
                </c:pt>
              </c:strCache>
            </c:strRef>
          </c:cat>
          <c:val>
            <c:numRef>
              <c:f>Sheet1!$C$2:$C$3</c:f>
              <c:numCache>
                <c:formatCode>General</c:formatCode>
                <c:ptCount val="2"/>
                <c:pt idx="0">
                  <c:v>0.89</c:v>
                </c:pt>
                <c:pt idx="1">
                  <c:v>0.8</c:v>
                </c:pt>
              </c:numCache>
            </c:numRef>
          </c:val>
          <c:extLst>
            <c:ext xmlns:c16="http://schemas.microsoft.com/office/drawing/2014/chart" uri="{C3380CC4-5D6E-409C-BE32-E72D297353CC}">
              <c16:uniqueId val="{00000001-9BF2-4EE0-B028-83B80EBCA381}"/>
            </c:ext>
          </c:extLst>
        </c:ser>
        <c:dLbls>
          <c:showLegendKey val="0"/>
          <c:showVal val="0"/>
          <c:showCatName val="0"/>
          <c:showSerName val="0"/>
          <c:showPercent val="0"/>
          <c:showBubbleSize val="0"/>
        </c:dLbls>
        <c:gapWidth val="100"/>
        <c:overlap val="-24"/>
        <c:axId val="650232624"/>
        <c:axId val="650230992"/>
      </c:barChart>
      <c:catAx>
        <c:axId val="65023262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050" b="0" i="0" u="none" strike="noStrike" kern="1200" baseline="0">
                <a:solidFill>
                  <a:schemeClr val="lt1">
                    <a:lumMod val="85000"/>
                  </a:schemeClr>
                </a:solidFill>
                <a:latin typeface="+mn-lt"/>
                <a:ea typeface="+mn-ea"/>
                <a:cs typeface="+mn-cs"/>
              </a:defRPr>
            </a:pPr>
            <a:endParaRPr lang="en-US"/>
          </a:p>
        </c:txPr>
        <c:crossAx val="650230992"/>
        <c:crosses val="autoZero"/>
        <c:auto val="1"/>
        <c:lblAlgn val="ctr"/>
        <c:lblOffset val="100"/>
        <c:noMultiLvlLbl val="0"/>
      </c:catAx>
      <c:valAx>
        <c:axId val="65023099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50232624"/>
        <c:crosses val="autoZero"/>
        <c:crossBetween val="between"/>
      </c:valAx>
      <c:spPr>
        <a:noFill/>
        <a:ln>
          <a:noFill/>
        </a:ln>
        <a:effectLst/>
      </c:spPr>
    </c:plotArea>
    <c:legend>
      <c:legendPos val="b"/>
      <c:layout>
        <c:manualLayout>
          <c:xMode val="edge"/>
          <c:yMode val="edge"/>
          <c:x val="0.69505134340948482"/>
          <c:y val="0.11571888267624916"/>
          <c:w val="0.30494865659051512"/>
          <c:h val="0.15291439430309348"/>
        </c:manualLayout>
      </c:layout>
      <c:overlay val="0"/>
      <c:spPr>
        <a:noFill/>
        <a:ln>
          <a:noFill/>
        </a:ln>
        <a:effectLst/>
      </c:spPr>
      <c:txPr>
        <a:bodyPr rot="0" spcFirstLastPara="1" vertOverflow="ellipsis" vert="horz" wrap="square" anchor="ctr" anchorCtr="1"/>
        <a:lstStyle/>
        <a:p>
          <a:pPr>
            <a:defRPr sz="6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Arial" panose="020B0604020202020204" pitchFamily="34" charset="0"/>
              </a:rPr>
              <a:t>8/6/2025</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latin typeface="Arial" panose="020B0604020202020204" pitchFamily="34" charset="0"/>
              </a:rPr>
              <a:t>8/6/2025</a:t>
            </a:fld>
            <a:endParaRPr lang="en-US" dirty="0">
              <a:latin typeface="Arial" panose="020B0604020202020204" pitchFamily="34" charset="0"/>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latin typeface="Arial" panose="020B0604020202020204" pitchFamily="34" charset="0"/>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20232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b="18667"/>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rial" panose="020B0604020202020204" pitchFamily="34" charset="0"/>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107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2" name="文本占位符 11"/>
          <p:cNvSpPr>
            <a:spLocks noGrp="1"/>
          </p:cNvSpPr>
          <p:nvPr>
            <p:ph type="body" sz="quarter" idx="10"/>
          </p:nvPr>
        </p:nvSpPr>
        <p:spPr>
          <a:xfrm>
            <a:off x="3965796" y="2218574"/>
            <a:ext cx="5031165" cy="508000"/>
          </a:xfrm>
          <a:prstGeom prst="rect">
            <a:avLst/>
          </a:prstGeom>
        </p:spPr>
        <p:txBody>
          <a:bodyPr anchor="ctr"/>
          <a:lstStyle>
            <a:lvl1pPr marL="0" indent="0">
              <a:buNone/>
              <a:defRPr sz="2400">
                <a:solidFill>
                  <a:schemeClr val="tx1"/>
                </a:solidFill>
                <a:latin typeface="微软雅黑" panose="020B0503020204020204" pitchFamily="34" charset="-122"/>
                <a:ea typeface="微软雅黑" panose="020B0503020204020204" pitchFamily="34" charset="-122"/>
              </a:defRPr>
            </a:lvl1pPr>
          </a:lstStyle>
          <a:p>
            <a:pPr lvl="0"/>
            <a:r>
              <a:rPr lang="zh-CN" altLang="en-US"/>
              <a:t>编辑母版文本样式</a:t>
            </a:r>
          </a:p>
        </p:txBody>
      </p:sp>
      <p:sp>
        <p:nvSpPr>
          <p:cNvPr id="13" name="椭圆 12"/>
          <p:cNvSpPr/>
          <p:nvPr userDrawn="1"/>
        </p:nvSpPr>
        <p:spPr>
          <a:xfrm>
            <a:off x="3317843" y="2269374"/>
            <a:ext cx="406559" cy="406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000" b="1" dirty="0">
                <a:solidFill>
                  <a:prstClr val="white"/>
                </a:solidFill>
                <a:latin typeface="微软雅黑" panose="020B0503020204020204" pitchFamily="34" charset="-122"/>
                <a:ea typeface="微软雅黑" panose="020B0503020204020204" pitchFamily="34" charset="-122"/>
              </a:rPr>
              <a:t>1</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4" name="文本占位符 11"/>
          <p:cNvSpPr>
            <a:spLocks noGrp="1"/>
          </p:cNvSpPr>
          <p:nvPr>
            <p:ph type="body" sz="quarter" idx="11"/>
          </p:nvPr>
        </p:nvSpPr>
        <p:spPr>
          <a:xfrm>
            <a:off x="3965796" y="3399674"/>
            <a:ext cx="5031165" cy="508000"/>
          </a:xfrm>
          <a:prstGeom prst="rect">
            <a:avLst/>
          </a:prstGeom>
        </p:spPr>
        <p:txBody>
          <a:bodyPr anchor="ctr"/>
          <a:lstStyle>
            <a:lvl1pPr marL="0" indent="0">
              <a:buNone/>
              <a:defRPr sz="2400">
                <a:solidFill>
                  <a:schemeClr val="bg1">
                    <a:lumMod val="65000"/>
                  </a:schemeClr>
                </a:solidFill>
                <a:latin typeface="微软雅黑" panose="020B0503020204020204" pitchFamily="34" charset="-122"/>
                <a:ea typeface="微软雅黑" panose="020B0503020204020204" pitchFamily="34" charset="-122"/>
              </a:defRPr>
            </a:lvl1pPr>
          </a:lstStyle>
          <a:p>
            <a:pPr lvl="0"/>
            <a:r>
              <a:rPr lang="zh-CN" altLang="en-US"/>
              <a:t>编辑母版文本样式</a:t>
            </a:r>
          </a:p>
        </p:txBody>
      </p:sp>
      <p:sp>
        <p:nvSpPr>
          <p:cNvPr id="15" name="椭圆 14"/>
          <p:cNvSpPr/>
          <p:nvPr userDrawn="1"/>
        </p:nvSpPr>
        <p:spPr>
          <a:xfrm>
            <a:off x="3317843" y="3450474"/>
            <a:ext cx="406559" cy="4064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000" b="1" dirty="0">
                <a:solidFill>
                  <a:prstClr val="white"/>
                </a:solidFill>
                <a:latin typeface="微软雅黑" panose="020B0503020204020204" pitchFamily="34" charset="-122"/>
                <a:ea typeface="微软雅黑" panose="020B0503020204020204" pitchFamily="34" charset="-122"/>
              </a:rPr>
              <a:t>2</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6" name="文本占位符 11"/>
          <p:cNvSpPr>
            <a:spLocks noGrp="1"/>
          </p:cNvSpPr>
          <p:nvPr>
            <p:ph type="body" sz="quarter" idx="12"/>
          </p:nvPr>
        </p:nvSpPr>
        <p:spPr>
          <a:xfrm>
            <a:off x="3965796" y="4580774"/>
            <a:ext cx="5031165" cy="508000"/>
          </a:xfrm>
          <a:prstGeom prst="rect">
            <a:avLst/>
          </a:prstGeom>
        </p:spPr>
        <p:txBody>
          <a:bodyPr anchor="ctr"/>
          <a:lstStyle>
            <a:lvl1pPr marL="0" indent="0">
              <a:buNone/>
              <a:defRPr sz="2400">
                <a:solidFill>
                  <a:schemeClr val="bg1">
                    <a:lumMod val="65000"/>
                  </a:schemeClr>
                </a:solidFill>
                <a:latin typeface="微软雅黑" panose="020B0503020204020204" pitchFamily="34" charset="-122"/>
                <a:ea typeface="微软雅黑" panose="020B0503020204020204" pitchFamily="34" charset="-122"/>
              </a:defRPr>
            </a:lvl1pPr>
          </a:lstStyle>
          <a:p>
            <a:pPr lvl="0"/>
            <a:r>
              <a:rPr lang="zh-CN" altLang="en-US"/>
              <a:t>编辑母版文本样式</a:t>
            </a:r>
          </a:p>
        </p:txBody>
      </p:sp>
      <p:sp>
        <p:nvSpPr>
          <p:cNvPr id="17" name="椭圆 16"/>
          <p:cNvSpPr/>
          <p:nvPr userDrawn="1"/>
        </p:nvSpPr>
        <p:spPr>
          <a:xfrm>
            <a:off x="3317843" y="4631574"/>
            <a:ext cx="406559" cy="4064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000" b="1" dirty="0">
                <a:solidFill>
                  <a:prstClr val="white"/>
                </a:solidFill>
                <a:latin typeface="微软雅黑" panose="020B0503020204020204" pitchFamily="34" charset="-122"/>
                <a:ea typeface="微软雅黑" panose="020B0503020204020204" pitchFamily="34" charset="-122"/>
              </a:rPr>
              <a:t>3</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1" name="TextBox 6"/>
          <p:cNvSpPr>
            <a:spLocks noChangeArrowheads="1"/>
          </p:cNvSpPr>
          <p:nvPr userDrawn="1"/>
        </p:nvSpPr>
        <p:spPr bwMode="auto">
          <a:xfrm>
            <a:off x="5499018" y="774454"/>
            <a:ext cx="1198727" cy="646331"/>
          </a:xfrm>
          <a:prstGeom prst="rect">
            <a:avLst/>
          </a:prstGeom>
          <a:solidFill>
            <a:srgbClr val="C00000"/>
          </a:solidFill>
          <a:ln>
            <a:noFill/>
          </a:ln>
        </p:spPr>
        <p:txBody>
          <a:bodyPr wrap="square">
            <a:spAutoFit/>
          </a:bodyPr>
          <a:lstStyle/>
          <a:p>
            <a:pPr algn="ctr" defTabSz="914217"/>
            <a:r>
              <a:rPr lang="zh-CN" altLang="en-US" sz="36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目录</a:t>
            </a:r>
          </a:p>
        </p:txBody>
      </p:sp>
    </p:spTree>
    <p:extLst>
      <p:ext uri="{BB962C8B-B14F-4D97-AF65-F5344CB8AC3E}">
        <p14:creationId xmlns:p14="http://schemas.microsoft.com/office/powerpoint/2010/main" val="86465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文本占位符 11"/>
          <p:cNvSpPr>
            <a:spLocks noGrp="1"/>
          </p:cNvSpPr>
          <p:nvPr>
            <p:ph type="body" sz="quarter" idx="10"/>
          </p:nvPr>
        </p:nvSpPr>
        <p:spPr>
          <a:xfrm>
            <a:off x="3965796" y="2218574"/>
            <a:ext cx="5031165" cy="508000"/>
          </a:xfrm>
          <a:prstGeom prst="rect">
            <a:avLst/>
          </a:prstGeom>
        </p:spPr>
        <p:txBody>
          <a:bodyPr anchor="ctr"/>
          <a:lstStyle>
            <a:lvl1pPr marL="0" indent="0">
              <a:buNone/>
              <a:defRPr sz="2400">
                <a:solidFill>
                  <a:schemeClr val="bg1">
                    <a:lumMod val="65000"/>
                  </a:schemeClr>
                </a:solidFill>
                <a:latin typeface="微软雅黑" panose="020B0503020204020204" pitchFamily="34" charset="-122"/>
                <a:ea typeface="微软雅黑" panose="020B0503020204020204" pitchFamily="34" charset="-122"/>
              </a:defRPr>
            </a:lvl1pPr>
          </a:lstStyle>
          <a:p>
            <a:pPr lvl="0"/>
            <a:r>
              <a:rPr lang="zh-CN" altLang="en-US"/>
              <a:t>编辑母版文本样式</a:t>
            </a:r>
          </a:p>
        </p:txBody>
      </p:sp>
      <p:sp>
        <p:nvSpPr>
          <p:cNvPr id="13" name="椭圆 12"/>
          <p:cNvSpPr/>
          <p:nvPr userDrawn="1"/>
        </p:nvSpPr>
        <p:spPr>
          <a:xfrm>
            <a:off x="3317843" y="2269374"/>
            <a:ext cx="406559" cy="4064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000" b="1" dirty="0">
                <a:solidFill>
                  <a:prstClr val="white"/>
                </a:solidFill>
                <a:latin typeface="微软雅黑" panose="020B0503020204020204" pitchFamily="34" charset="-122"/>
                <a:ea typeface="微软雅黑" panose="020B0503020204020204" pitchFamily="34" charset="-122"/>
              </a:rPr>
              <a:t>1</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4" name="文本占位符 11"/>
          <p:cNvSpPr>
            <a:spLocks noGrp="1"/>
          </p:cNvSpPr>
          <p:nvPr>
            <p:ph type="body" sz="quarter" idx="11"/>
          </p:nvPr>
        </p:nvSpPr>
        <p:spPr>
          <a:xfrm>
            <a:off x="3965796" y="3399674"/>
            <a:ext cx="5031165" cy="508000"/>
          </a:xfrm>
          <a:prstGeom prst="rect">
            <a:avLst/>
          </a:prstGeom>
        </p:spPr>
        <p:txBody>
          <a:bodyPr anchor="ctr"/>
          <a:lstStyle>
            <a:lvl1pPr marL="0" indent="0">
              <a:buNone/>
              <a:defRPr sz="2400">
                <a:solidFill>
                  <a:schemeClr val="tx1"/>
                </a:solidFill>
                <a:latin typeface="微软雅黑" panose="020B0503020204020204" pitchFamily="34" charset="-122"/>
                <a:ea typeface="微软雅黑" panose="020B0503020204020204" pitchFamily="34" charset="-122"/>
              </a:defRPr>
            </a:lvl1pPr>
          </a:lstStyle>
          <a:p>
            <a:pPr lvl="0"/>
            <a:r>
              <a:rPr lang="zh-CN" altLang="en-US"/>
              <a:t>编辑母版文本样式</a:t>
            </a:r>
          </a:p>
        </p:txBody>
      </p:sp>
      <p:sp>
        <p:nvSpPr>
          <p:cNvPr id="15" name="椭圆 14"/>
          <p:cNvSpPr/>
          <p:nvPr userDrawn="1"/>
        </p:nvSpPr>
        <p:spPr>
          <a:xfrm>
            <a:off x="3317843" y="3450474"/>
            <a:ext cx="406559" cy="406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000" b="1" dirty="0">
                <a:solidFill>
                  <a:prstClr val="white"/>
                </a:solidFill>
                <a:latin typeface="微软雅黑" panose="020B0503020204020204" pitchFamily="34" charset="-122"/>
                <a:ea typeface="微软雅黑" panose="020B0503020204020204" pitchFamily="34" charset="-122"/>
              </a:rPr>
              <a:t>2</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6" name="文本占位符 11"/>
          <p:cNvSpPr>
            <a:spLocks noGrp="1"/>
          </p:cNvSpPr>
          <p:nvPr>
            <p:ph type="body" sz="quarter" idx="12"/>
          </p:nvPr>
        </p:nvSpPr>
        <p:spPr>
          <a:xfrm>
            <a:off x="3965796" y="4580774"/>
            <a:ext cx="5031165" cy="508000"/>
          </a:xfrm>
          <a:prstGeom prst="rect">
            <a:avLst/>
          </a:prstGeom>
        </p:spPr>
        <p:txBody>
          <a:bodyPr anchor="ctr"/>
          <a:lstStyle>
            <a:lvl1pPr marL="0" indent="0">
              <a:buNone/>
              <a:defRPr sz="2400">
                <a:solidFill>
                  <a:schemeClr val="bg1">
                    <a:lumMod val="65000"/>
                  </a:schemeClr>
                </a:solidFill>
                <a:latin typeface="微软雅黑" panose="020B0503020204020204" pitchFamily="34" charset="-122"/>
                <a:ea typeface="微软雅黑" panose="020B0503020204020204" pitchFamily="34" charset="-122"/>
              </a:defRPr>
            </a:lvl1pPr>
          </a:lstStyle>
          <a:p>
            <a:pPr lvl="0"/>
            <a:r>
              <a:rPr lang="zh-CN" altLang="en-US"/>
              <a:t>编辑母版文本样式</a:t>
            </a:r>
          </a:p>
        </p:txBody>
      </p:sp>
      <p:sp>
        <p:nvSpPr>
          <p:cNvPr id="17" name="椭圆 16"/>
          <p:cNvSpPr/>
          <p:nvPr userDrawn="1"/>
        </p:nvSpPr>
        <p:spPr>
          <a:xfrm>
            <a:off x="3317843" y="4631574"/>
            <a:ext cx="406559" cy="4064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000" b="1" dirty="0">
                <a:solidFill>
                  <a:prstClr val="white"/>
                </a:solidFill>
                <a:latin typeface="微软雅黑" panose="020B0503020204020204" pitchFamily="34" charset="-122"/>
                <a:ea typeface="微软雅黑" panose="020B0503020204020204" pitchFamily="34" charset="-122"/>
              </a:rPr>
              <a:t>3</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1" name="TextBox 6"/>
          <p:cNvSpPr>
            <a:spLocks noChangeArrowheads="1"/>
          </p:cNvSpPr>
          <p:nvPr userDrawn="1"/>
        </p:nvSpPr>
        <p:spPr bwMode="auto">
          <a:xfrm>
            <a:off x="5499018" y="774454"/>
            <a:ext cx="1198727" cy="646331"/>
          </a:xfrm>
          <a:prstGeom prst="rect">
            <a:avLst/>
          </a:prstGeom>
          <a:solidFill>
            <a:srgbClr val="C00000"/>
          </a:solidFill>
          <a:ln>
            <a:noFill/>
          </a:ln>
        </p:spPr>
        <p:txBody>
          <a:bodyPr wrap="square">
            <a:spAutoFit/>
          </a:bodyPr>
          <a:lstStyle/>
          <a:p>
            <a:pPr algn="ctr" defTabSz="914217"/>
            <a:r>
              <a:rPr lang="zh-CN" altLang="en-US" sz="36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目录</a:t>
            </a:r>
          </a:p>
        </p:txBody>
      </p:sp>
    </p:spTree>
    <p:extLst>
      <p:ext uri="{BB962C8B-B14F-4D97-AF65-F5344CB8AC3E}">
        <p14:creationId xmlns:p14="http://schemas.microsoft.com/office/powerpoint/2010/main" val="3079647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文本占位符 11"/>
          <p:cNvSpPr>
            <a:spLocks noGrp="1"/>
          </p:cNvSpPr>
          <p:nvPr>
            <p:ph type="body" sz="quarter" idx="10"/>
          </p:nvPr>
        </p:nvSpPr>
        <p:spPr>
          <a:xfrm>
            <a:off x="3965796" y="2218574"/>
            <a:ext cx="5031165" cy="508000"/>
          </a:xfrm>
          <a:prstGeom prst="rect">
            <a:avLst/>
          </a:prstGeom>
        </p:spPr>
        <p:txBody>
          <a:bodyPr anchor="ctr"/>
          <a:lstStyle>
            <a:lvl1pPr marL="0" indent="0">
              <a:buNone/>
              <a:defRPr sz="2400">
                <a:solidFill>
                  <a:schemeClr val="bg1">
                    <a:lumMod val="65000"/>
                  </a:schemeClr>
                </a:solidFill>
                <a:latin typeface="微软雅黑" panose="020B0503020204020204" pitchFamily="34" charset="-122"/>
                <a:ea typeface="微软雅黑" panose="020B0503020204020204" pitchFamily="34" charset="-122"/>
              </a:defRPr>
            </a:lvl1pPr>
          </a:lstStyle>
          <a:p>
            <a:pPr lvl="0"/>
            <a:r>
              <a:rPr lang="zh-CN" altLang="en-US"/>
              <a:t>编辑母版文本样式</a:t>
            </a:r>
          </a:p>
        </p:txBody>
      </p:sp>
      <p:sp>
        <p:nvSpPr>
          <p:cNvPr id="13" name="椭圆 12"/>
          <p:cNvSpPr/>
          <p:nvPr userDrawn="1"/>
        </p:nvSpPr>
        <p:spPr>
          <a:xfrm>
            <a:off x="3317843" y="2269374"/>
            <a:ext cx="406559" cy="4064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000" b="1" dirty="0">
                <a:solidFill>
                  <a:prstClr val="white"/>
                </a:solidFill>
                <a:latin typeface="微软雅黑" panose="020B0503020204020204" pitchFamily="34" charset="-122"/>
                <a:ea typeface="微软雅黑" panose="020B0503020204020204" pitchFamily="34" charset="-122"/>
              </a:rPr>
              <a:t>1</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4" name="文本占位符 11"/>
          <p:cNvSpPr>
            <a:spLocks noGrp="1"/>
          </p:cNvSpPr>
          <p:nvPr>
            <p:ph type="body" sz="quarter" idx="11"/>
          </p:nvPr>
        </p:nvSpPr>
        <p:spPr>
          <a:xfrm>
            <a:off x="3965796" y="3399674"/>
            <a:ext cx="5031165" cy="508000"/>
          </a:xfrm>
          <a:prstGeom prst="rect">
            <a:avLst/>
          </a:prstGeom>
        </p:spPr>
        <p:txBody>
          <a:bodyPr anchor="ctr"/>
          <a:lstStyle>
            <a:lvl1pPr marL="0" indent="0">
              <a:buNone/>
              <a:defRPr sz="2400">
                <a:solidFill>
                  <a:schemeClr val="bg1">
                    <a:lumMod val="65000"/>
                  </a:schemeClr>
                </a:solidFill>
                <a:latin typeface="微软雅黑" panose="020B0503020204020204" pitchFamily="34" charset="-122"/>
                <a:ea typeface="微软雅黑" panose="020B0503020204020204" pitchFamily="34" charset="-122"/>
              </a:defRPr>
            </a:lvl1pPr>
          </a:lstStyle>
          <a:p>
            <a:pPr lvl="0"/>
            <a:r>
              <a:rPr lang="zh-CN" altLang="en-US"/>
              <a:t>编辑母版文本样式</a:t>
            </a:r>
          </a:p>
        </p:txBody>
      </p:sp>
      <p:sp>
        <p:nvSpPr>
          <p:cNvPr id="15" name="椭圆 14"/>
          <p:cNvSpPr/>
          <p:nvPr userDrawn="1"/>
        </p:nvSpPr>
        <p:spPr>
          <a:xfrm>
            <a:off x="3317843" y="3450474"/>
            <a:ext cx="406559" cy="4064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000" b="1" dirty="0">
                <a:solidFill>
                  <a:prstClr val="white"/>
                </a:solidFill>
                <a:latin typeface="微软雅黑" panose="020B0503020204020204" pitchFamily="34" charset="-122"/>
                <a:ea typeface="微软雅黑" panose="020B0503020204020204" pitchFamily="34" charset="-122"/>
              </a:rPr>
              <a:t>2</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6" name="文本占位符 11"/>
          <p:cNvSpPr>
            <a:spLocks noGrp="1"/>
          </p:cNvSpPr>
          <p:nvPr>
            <p:ph type="body" sz="quarter" idx="12"/>
          </p:nvPr>
        </p:nvSpPr>
        <p:spPr>
          <a:xfrm>
            <a:off x="3965796" y="4580774"/>
            <a:ext cx="5031165" cy="508000"/>
          </a:xfrm>
          <a:prstGeom prst="rect">
            <a:avLst/>
          </a:prstGeom>
        </p:spPr>
        <p:txBody>
          <a:bodyPr anchor="ctr"/>
          <a:lstStyle>
            <a:lvl1pPr marL="0" indent="0">
              <a:buNone/>
              <a:defRPr sz="2400">
                <a:solidFill>
                  <a:schemeClr val="tx1"/>
                </a:solidFill>
                <a:latin typeface="微软雅黑" panose="020B0503020204020204" pitchFamily="34" charset="-122"/>
                <a:ea typeface="微软雅黑" panose="020B0503020204020204" pitchFamily="34" charset="-122"/>
              </a:defRPr>
            </a:lvl1pPr>
          </a:lstStyle>
          <a:p>
            <a:pPr lvl="0"/>
            <a:r>
              <a:rPr lang="zh-CN" altLang="en-US"/>
              <a:t>编辑母版文本样式</a:t>
            </a:r>
          </a:p>
        </p:txBody>
      </p:sp>
      <p:sp>
        <p:nvSpPr>
          <p:cNvPr id="17" name="椭圆 16"/>
          <p:cNvSpPr/>
          <p:nvPr userDrawn="1"/>
        </p:nvSpPr>
        <p:spPr>
          <a:xfrm>
            <a:off x="3317843" y="4631574"/>
            <a:ext cx="406559" cy="406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2000" b="1" dirty="0">
                <a:solidFill>
                  <a:prstClr val="white"/>
                </a:solidFill>
                <a:latin typeface="微软雅黑" panose="020B0503020204020204" pitchFamily="34" charset="-122"/>
                <a:ea typeface="微软雅黑" panose="020B0503020204020204" pitchFamily="34" charset="-122"/>
              </a:rPr>
              <a:t>3</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1" name="TextBox 6"/>
          <p:cNvSpPr>
            <a:spLocks noChangeArrowheads="1"/>
          </p:cNvSpPr>
          <p:nvPr userDrawn="1"/>
        </p:nvSpPr>
        <p:spPr bwMode="auto">
          <a:xfrm>
            <a:off x="5499018" y="774454"/>
            <a:ext cx="1198727" cy="646331"/>
          </a:xfrm>
          <a:prstGeom prst="rect">
            <a:avLst/>
          </a:prstGeom>
          <a:solidFill>
            <a:srgbClr val="C00000"/>
          </a:solidFill>
          <a:ln>
            <a:noFill/>
          </a:ln>
        </p:spPr>
        <p:txBody>
          <a:bodyPr wrap="square">
            <a:spAutoFit/>
          </a:bodyPr>
          <a:lstStyle/>
          <a:p>
            <a:pPr algn="ctr" defTabSz="914217"/>
            <a:r>
              <a:rPr lang="zh-CN" altLang="en-US" sz="36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目录</a:t>
            </a:r>
          </a:p>
        </p:txBody>
      </p:sp>
    </p:spTree>
    <p:extLst>
      <p:ext uri="{BB962C8B-B14F-4D97-AF65-F5344CB8AC3E}">
        <p14:creationId xmlns:p14="http://schemas.microsoft.com/office/powerpoint/2010/main" val="3871953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486273" y="428907"/>
            <a:ext cx="10734134" cy="488743"/>
          </a:xfrm>
          <a:prstGeom prst="rect">
            <a:avLst/>
          </a:prstGeom>
        </p:spPr>
        <p:txBody>
          <a:bodyPr lIns="0" tIns="0" rIns="0" bIns="0" anchor="t">
            <a:normAutofit/>
          </a:bodyPr>
          <a:lstStyle>
            <a:lvl1pPr marL="0" indent="0" algn="l">
              <a:lnSpc>
                <a:spcPts val="3520"/>
              </a:lnSpc>
              <a:spcBef>
                <a:spcPts val="0"/>
              </a:spcBef>
              <a:buNone/>
              <a:defRPr sz="2800" baseline="0">
                <a:solidFill>
                  <a:srgbClr val="000000"/>
                </a:solidFill>
                <a:latin typeface="Microsoft YaHei" panose="020B0503020204020204" pitchFamily="34" charset="-122"/>
                <a:ea typeface="Microsoft YaHei" panose="020B0503020204020204" pitchFamily="34" charset="-122"/>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dirty="0"/>
              <a:t>单击此处添加标题</a:t>
            </a:r>
            <a:endParaRPr lang="en-US" dirty="0"/>
          </a:p>
        </p:txBody>
      </p:sp>
    </p:spTree>
    <p:extLst>
      <p:ext uri="{BB962C8B-B14F-4D97-AF65-F5344CB8AC3E}">
        <p14:creationId xmlns:p14="http://schemas.microsoft.com/office/powerpoint/2010/main" val="1893455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9" name="副标题 2"/>
          <p:cNvSpPr>
            <a:spLocks noGrp="1"/>
          </p:cNvSpPr>
          <p:nvPr>
            <p:ph type="subTitle" idx="1" hasCustomPrompt="1"/>
          </p:nvPr>
        </p:nvSpPr>
        <p:spPr>
          <a:xfrm>
            <a:off x="4788" y="6569228"/>
            <a:ext cx="1391994" cy="226714"/>
          </a:xfrm>
          <a:prstGeom prst="rect">
            <a:avLst/>
          </a:prstGeom>
        </p:spPr>
        <p:txBody>
          <a:bodyPr wrap="none" lIns="71996" tIns="35997" rIns="35997" bIns="35997" anchor="ctr" anchorCtr="0">
            <a:spAutoFit/>
          </a:bodyPr>
          <a:lstStyle>
            <a:lvl1pPr marL="0" indent="0">
              <a:buNone/>
              <a:defRPr lang="zh-CN" altLang="en-US" sz="1001">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defRPr>
            </a:lvl1pPr>
          </a:lstStyle>
          <a:p>
            <a:pPr marL="0" lvl="0" defTabSz="821623"/>
            <a:r>
              <a:rPr lang="zh-CN" altLang="en-US" dirty="0"/>
              <a:t>单击此处添加数据来源</a:t>
            </a:r>
          </a:p>
        </p:txBody>
      </p:sp>
      <p:pic>
        <p:nvPicPr>
          <p:cNvPr id="10" name="Picture 2"/>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272977" y="4830289"/>
            <a:ext cx="3897951" cy="202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userDrawn="1"/>
        </p:nvSpPr>
        <p:spPr>
          <a:xfrm>
            <a:off x="0" y="1748819"/>
            <a:ext cx="12170927" cy="3216357"/>
          </a:xfrm>
          <a:prstGeom prst="rect">
            <a:avLst/>
          </a:prstGeom>
          <a:solidFill>
            <a:sysClr val="window" lastClr="FFFFFF">
              <a:lumMod val="85000"/>
            </a:sysClr>
          </a:solidFill>
          <a:ln w="25400" cap="flat" cmpd="sng" algn="ctr">
            <a:noFill/>
            <a:prstDash val="solid"/>
          </a:ln>
          <a:effectLst/>
        </p:spPr>
        <p:txBody>
          <a:bodyPr lIns="91434" tIns="45717" rIns="91434" bIns="45717" rtlCol="0" anchor="ctr"/>
          <a:lstStyle/>
          <a:p>
            <a:pPr algn="ctr" defTabSz="822892"/>
            <a:endParaRPr lang="zh-CN" altLang="en-US" sz="1700" kern="0">
              <a:solidFill>
                <a:prstClr val="white"/>
              </a:solidFill>
              <a:latin typeface="Calibri" panose="020F0502020204030204"/>
              <a:ea typeface="宋体" pitchFamily="2" charset="-122"/>
            </a:endParaRPr>
          </a:p>
        </p:txBody>
      </p:sp>
      <p:sp>
        <p:nvSpPr>
          <p:cNvPr id="15" name="矩形 14"/>
          <p:cNvSpPr/>
          <p:nvPr userDrawn="1"/>
        </p:nvSpPr>
        <p:spPr>
          <a:xfrm>
            <a:off x="0" y="1891553"/>
            <a:ext cx="12170927" cy="2938737"/>
          </a:xfrm>
          <a:prstGeom prst="rect">
            <a:avLst/>
          </a:prstGeom>
          <a:solidFill>
            <a:schemeClr val="accent1">
              <a:lumMod val="50000"/>
            </a:schemeClr>
          </a:solidFill>
          <a:ln w="3175" cap="flat" cmpd="sng" algn="ctr">
            <a:solidFill>
              <a:schemeClr val="bg1"/>
            </a:solidFill>
            <a:prstDash val="solid"/>
          </a:ln>
          <a:effectLst/>
        </p:spPr>
        <p:txBody>
          <a:bodyPr lIns="91434" tIns="45717" rIns="91434" bIns="45717" rtlCol="0" anchor="ctr"/>
          <a:lstStyle/>
          <a:p>
            <a:pPr algn="ctr" defTabSz="822892"/>
            <a:endParaRPr lang="zh-CN" altLang="en-US" sz="1700" kern="0">
              <a:solidFill>
                <a:prstClr val="white"/>
              </a:solidFill>
              <a:latin typeface="Calibri" panose="020F0502020204030204"/>
              <a:ea typeface="宋体" pitchFamily="2" charset="-122"/>
            </a:endParaRPr>
          </a:p>
        </p:txBody>
      </p:sp>
      <p:pic>
        <p:nvPicPr>
          <p:cNvPr id="8" name="图片 7" descr="未标题-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2786" y="595319"/>
            <a:ext cx="2833422" cy="578727"/>
          </a:xfrm>
          <a:prstGeom prst="rect">
            <a:avLst/>
          </a:prstGeom>
        </p:spPr>
      </p:pic>
    </p:spTree>
    <p:extLst>
      <p:ext uri="{BB962C8B-B14F-4D97-AF65-F5344CB8AC3E}">
        <p14:creationId xmlns:p14="http://schemas.microsoft.com/office/powerpoint/2010/main" val="2223447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正文内容">
    <p:bg>
      <p:bgPr>
        <a:solidFill>
          <a:schemeClr val="tx1"/>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flipV="1">
            <a:off x="-4125" y="692696"/>
            <a:ext cx="12196763"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5" name="Rectangle 9"/>
          <p:cNvSpPr>
            <a:spLocks noChangeArrowheads="1"/>
          </p:cNvSpPr>
          <p:nvPr userDrawn="1"/>
        </p:nvSpPr>
        <p:spPr bwMode="auto">
          <a:xfrm>
            <a:off x="5928178" y="6661392"/>
            <a:ext cx="340409" cy="151984"/>
          </a:xfrm>
          <a:prstGeom prst="rect">
            <a:avLst/>
          </a:prstGeom>
          <a:noFill/>
          <a:ln w="9525">
            <a:noFill/>
            <a:miter lim="800000"/>
          </a:ln>
          <a:effectLst/>
        </p:spPr>
        <p:txBody>
          <a:bodyPr wrap="none" lIns="0" tIns="0" rIns="0" bIns="0" anchor="ctr" anchorCtr="0"/>
          <a:lstStyle/>
          <a:p>
            <a:pPr algn="ctr" defTabSz="698443" eaLnBrk="0" hangingPunct="0"/>
            <a:fld id="{71141DE1-F655-4EB9-BB17-97029D20E33C}" type="slidenum">
              <a:rPr kumimoji="1" lang="zh-CN" altLang="en-US" sz="1001" kern="0">
                <a:solidFill>
                  <a:prstClr val="black">
                    <a:lumMod val="65000"/>
                    <a:lumOff val="35000"/>
                  </a:prstClr>
                </a:solidFill>
                <a:ea typeface="宋体" pitchFamily="2" charset="-122"/>
                <a:cs typeface="Arial" panose="020B0604020202020204" pitchFamily="34" charset="0"/>
              </a:rPr>
              <a:pPr algn="ctr" defTabSz="698443" eaLnBrk="0" hangingPunct="0"/>
              <a:t>‹#›</a:t>
            </a:fld>
            <a:endParaRPr kumimoji="1" lang="en-US" altLang="zh-CN" sz="1001" kern="0" dirty="0">
              <a:solidFill>
                <a:prstClr val="black">
                  <a:lumMod val="65000"/>
                  <a:lumOff val="35000"/>
                </a:prstClr>
              </a:solidFill>
              <a:ea typeface="宋体" pitchFamily="2" charset="-122"/>
              <a:cs typeface="Arial" panose="020B0604020202020204" pitchFamily="34" charset="0"/>
            </a:endParaRPr>
          </a:p>
        </p:txBody>
      </p:sp>
      <p:sp>
        <p:nvSpPr>
          <p:cNvPr id="6" name="内容占位符 5"/>
          <p:cNvSpPr>
            <a:spLocks noGrp="1"/>
          </p:cNvSpPr>
          <p:nvPr>
            <p:ph sz="quarter" idx="10"/>
          </p:nvPr>
        </p:nvSpPr>
        <p:spPr>
          <a:xfrm>
            <a:off x="257906" y="764704"/>
            <a:ext cx="11699417" cy="480228"/>
          </a:xfrm>
          <a:prstGeom prst="rect">
            <a:avLst/>
          </a:prstGeom>
        </p:spPr>
        <p:txBody>
          <a:bodyPr anchor="t"/>
          <a:lstStyle>
            <a:lvl1pPr marL="296520" indent="-296520">
              <a:buFont typeface="Wingdings" panose="05000000000000000000" pitchFamily="2" charset="2"/>
              <a:buChar char="n"/>
              <a:defRPr sz="1801" b="1">
                <a:solidFill>
                  <a:srgbClr val="002060"/>
                </a:solidFill>
                <a:latin typeface="+mn-ea"/>
                <a:ea typeface="+mn-ea"/>
              </a:defRPr>
            </a:lvl1pPr>
            <a:lvl2pPr>
              <a:defRPr sz="1801">
                <a:solidFill>
                  <a:srgbClr val="002060"/>
                </a:solidFill>
              </a:defRPr>
            </a:lvl2pPr>
            <a:lvl3pPr>
              <a:defRPr sz="1801">
                <a:solidFill>
                  <a:srgbClr val="002060"/>
                </a:solidFill>
              </a:defRPr>
            </a:lvl3pPr>
            <a:lvl4pPr>
              <a:defRPr sz="1401">
                <a:solidFill>
                  <a:srgbClr val="002060"/>
                </a:solidFill>
              </a:defRPr>
            </a:lvl4pPr>
            <a:lvl5pPr>
              <a:defRPr sz="1401">
                <a:solidFill>
                  <a:srgbClr val="002060"/>
                </a:solidFill>
              </a:defRPr>
            </a:lvl5pPr>
          </a:lstStyle>
          <a:p>
            <a:pPr lvl="0"/>
            <a:r>
              <a:rPr lang="zh-CN" altLang="en-US" dirty="0"/>
              <a:t>单击此处编辑母版文本样式</a:t>
            </a:r>
          </a:p>
        </p:txBody>
      </p:sp>
      <p:sp>
        <p:nvSpPr>
          <p:cNvPr id="7" name="标题 6"/>
          <p:cNvSpPr>
            <a:spLocks noGrp="1"/>
          </p:cNvSpPr>
          <p:nvPr>
            <p:ph type="title"/>
          </p:nvPr>
        </p:nvSpPr>
        <p:spPr>
          <a:xfrm>
            <a:off x="257906" y="7"/>
            <a:ext cx="10519708" cy="692693"/>
          </a:xfrm>
          <a:prstGeom prst="rect">
            <a:avLst/>
          </a:prstGeom>
        </p:spPr>
        <p:txBody>
          <a:bodyPr anchor="ctr"/>
          <a:lstStyle>
            <a:lvl1pPr algn="l">
              <a:defRPr sz="2400" b="1">
                <a:solidFill>
                  <a:srgbClr val="002060"/>
                </a:solidFill>
                <a:latin typeface="+mj-ea"/>
                <a:ea typeface="+mj-ea"/>
              </a:defRPr>
            </a:lvl1pPr>
          </a:lstStyle>
          <a:p>
            <a:r>
              <a:rPr lang="zh-CN" altLang="en-US" dirty="0"/>
              <a:t>单击此处编辑母版标题样式</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2572" y="15189"/>
            <a:ext cx="1124740" cy="958061"/>
          </a:xfrm>
          <a:prstGeom prst="rect">
            <a:avLst/>
          </a:prstGeom>
        </p:spPr>
      </p:pic>
    </p:spTree>
    <p:extLst>
      <p:ext uri="{BB962C8B-B14F-4D97-AF65-F5344CB8AC3E}">
        <p14:creationId xmlns:p14="http://schemas.microsoft.com/office/powerpoint/2010/main" val="1820951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379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正文内容">
    <p:bg>
      <p:bgPr>
        <a:solidFill>
          <a:schemeClr val="tx1"/>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flipV="1">
            <a:off x="-4125" y="692696"/>
            <a:ext cx="12196763"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pic>
        <p:nvPicPr>
          <p:cNvPr id="9" name="图片 8" descr="未标题-2.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33326" b="-1289"/>
          <a:stretch>
            <a:fillRect/>
          </a:stretch>
        </p:blipFill>
        <p:spPr>
          <a:xfrm>
            <a:off x="10420549" y="119842"/>
            <a:ext cx="1536770" cy="476844"/>
          </a:xfrm>
          <a:prstGeom prst="rect">
            <a:avLst/>
          </a:prstGeom>
        </p:spPr>
      </p:pic>
      <p:sp>
        <p:nvSpPr>
          <p:cNvPr id="5" name="Rectangle 9"/>
          <p:cNvSpPr>
            <a:spLocks noChangeArrowheads="1"/>
          </p:cNvSpPr>
          <p:nvPr userDrawn="1"/>
        </p:nvSpPr>
        <p:spPr bwMode="auto">
          <a:xfrm>
            <a:off x="5928178" y="6661392"/>
            <a:ext cx="340409" cy="151984"/>
          </a:xfrm>
          <a:prstGeom prst="rect">
            <a:avLst/>
          </a:prstGeom>
          <a:noFill/>
          <a:ln w="9525">
            <a:noFill/>
            <a:miter lim="800000"/>
          </a:ln>
          <a:effectLst/>
        </p:spPr>
        <p:txBody>
          <a:bodyPr wrap="none" lIns="0" tIns="0" rIns="0" bIns="0" anchor="ctr" anchorCtr="0"/>
          <a:lstStyle/>
          <a:p>
            <a:pPr algn="ctr" defTabSz="698443" eaLnBrk="0" hangingPunct="0"/>
            <a:fld id="{71141DE1-F655-4EB9-BB17-97029D20E33C}" type="slidenum">
              <a:rPr kumimoji="1" lang="zh-CN" altLang="en-US" sz="1001" kern="0">
                <a:solidFill>
                  <a:prstClr val="black">
                    <a:lumMod val="65000"/>
                    <a:lumOff val="35000"/>
                  </a:prstClr>
                </a:solidFill>
                <a:ea typeface="宋体" pitchFamily="2" charset="-122"/>
                <a:cs typeface="Arial" panose="020B0604020202020204" pitchFamily="34" charset="0"/>
              </a:rPr>
              <a:pPr algn="ctr" defTabSz="698443" eaLnBrk="0" hangingPunct="0"/>
              <a:t>‹#›</a:t>
            </a:fld>
            <a:endParaRPr kumimoji="1" lang="en-US" altLang="zh-CN" sz="1001" kern="0" dirty="0">
              <a:solidFill>
                <a:prstClr val="black">
                  <a:lumMod val="65000"/>
                  <a:lumOff val="35000"/>
                </a:prstClr>
              </a:solidFill>
              <a:ea typeface="宋体" pitchFamily="2" charset="-122"/>
              <a:cs typeface="Arial" panose="020B0604020202020204" pitchFamily="34" charset="0"/>
            </a:endParaRPr>
          </a:p>
        </p:txBody>
      </p:sp>
      <p:sp>
        <p:nvSpPr>
          <p:cNvPr id="6" name="内容占位符 5"/>
          <p:cNvSpPr>
            <a:spLocks noGrp="1"/>
          </p:cNvSpPr>
          <p:nvPr>
            <p:ph sz="quarter" idx="10"/>
          </p:nvPr>
        </p:nvSpPr>
        <p:spPr>
          <a:xfrm>
            <a:off x="257906" y="716524"/>
            <a:ext cx="11699417" cy="3624573"/>
          </a:xfrm>
          <a:prstGeom prst="rect">
            <a:avLst/>
          </a:prstGeom>
        </p:spPr>
        <p:txBody>
          <a:bodyPr/>
          <a:lstStyle>
            <a:lvl1pPr marL="296520" indent="-296520">
              <a:buFont typeface="Wingdings" panose="05000000000000000000" pitchFamily="2" charset="2"/>
              <a:buChar char="n"/>
              <a:defRPr sz="1801" b="1">
                <a:solidFill>
                  <a:srgbClr val="002060"/>
                </a:solidFill>
                <a:latin typeface="+mn-ea"/>
                <a:ea typeface="+mn-ea"/>
              </a:defRPr>
            </a:lvl1pPr>
            <a:lvl2pPr>
              <a:defRPr sz="1801">
                <a:solidFill>
                  <a:srgbClr val="002060"/>
                </a:solidFill>
              </a:defRPr>
            </a:lvl2pPr>
            <a:lvl3pPr>
              <a:defRPr sz="1801">
                <a:solidFill>
                  <a:srgbClr val="002060"/>
                </a:solidFill>
              </a:defRPr>
            </a:lvl3pPr>
            <a:lvl4pPr>
              <a:defRPr sz="1401">
                <a:solidFill>
                  <a:srgbClr val="002060"/>
                </a:solidFill>
              </a:defRPr>
            </a:lvl4pPr>
            <a:lvl5pPr>
              <a:defRPr sz="1401">
                <a:solidFill>
                  <a:srgbClr val="002060"/>
                </a:solidFill>
              </a:defRPr>
            </a:lvl5pPr>
          </a:lstStyle>
          <a:p>
            <a:pPr lvl="0"/>
            <a:r>
              <a:rPr lang="zh-CN" altLang="en-US" dirty="0"/>
              <a:t>单击此处编辑母版文本样式</a:t>
            </a:r>
          </a:p>
        </p:txBody>
      </p:sp>
      <p:sp>
        <p:nvSpPr>
          <p:cNvPr id="7" name="标题 6"/>
          <p:cNvSpPr>
            <a:spLocks noGrp="1"/>
          </p:cNvSpPr>
          <p:nvPr>
            <p:ph type="title"/>
          </p:nvPr>
        </p:nvSpPr>
        <p:spPr>
          <a:xfrm>
            <a:off x="257906" y="7"/>
            <a:ext cx="10519708" cy="692693"/>
          </a:xfrm>
          <a:prstGeom prst="rect">
            <a:avLst/>
          </a:prstGeom>
        </p:spPr>
        <p:txBody>
          <a:bodyPr anchor="ctr"/>
          <a:lstStyle>
            <a:lvl1pPr algn="l">
              <a:defRPr sz="2400" b="1">
                <a:solidFill>
                  <a:srgbClr val="002060"/>
                </a:solidFill>
              </a:defRPr>
            </a:lvl1pPr>
          </a:lstStyle>
          <a:p>
            <a:r>
              <a:rPr lang="zh-CN" altLang="en-US" dirty="0"/>
              <a:t>单击此处编辑母版标题样式</a:t>
            </a:r>
          </a:p>
        </p:txBody>
      </p:sp>
    </p:spTree>
    <p:extLst>
      <p:ext uri="{BB962C8B-B14F-4D97-AF65-F5344CB8AC3E}">
        <p14:creationId xmlns:p14="http://schemas.microsoft.com/office/powerpoint/2010/main" val="249591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528" y="365126"/>
            <a:ext cx="10519708"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51173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8604"/>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rial" panose="020B0604020202020204" pitchFamily="34" charset="0"/>
            </a:endParaRPr>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正文内容">
    <p:bg>
      <p:bgPr>
        <a:solidFill>
          <a:schemeClr val="tx1"/>
        </a:solidFill>
        <a:effectLst/>
      </p:bgPr>
    </p:bg>
    <p:spTree>
      <p:nvGrpSpPr>
        <p:cNvPr id="1" name=""/>
        <p:cNvGrpSpPr/>
        <p:nvPr/>
      </p:nvGrpSpPr>
      <p:grpSpPr>
        <a:xfrm>
          <a:off x="0" y="0"/>
          <a:ext cx="0" cy="0"/>
          <a:chOff x="0" y="0"/>
          <a:chExt cx="0" cy="0"/>
        </a:xfrm>
      </p:grpSpPr>
      <p:sp>
        <p:nvSpPr>
          <p:cNvPr id="5" name="Rectangle 9"/>
          <p:cNvSpPr>
            <a:spLocks noChangeArrowheads="1"/>
          </p:cNvSpPr>
          <p:nvPr userDrawn="1"/>
        </p:nvSpPr>
        <p:spPr bwMode="auto">
          <a:xfrm>
            <a:off x="5928178" y="6661392"/>
            <a:ext cx="340409" cy="151984"/>
          </a:xfrm>
          <a:prstGeom prst="rect">
            <a:avLst/>
          </a:prstGeom>
          <a:noFill/>
          <a:ln w="9525">
            <a:noFill/>
            <a:miter lim="800000"/>
          </a:ln>
          <a:effectLst/>
        </p:spPr>
        <p:txBody>
          <a:bodyPr wrap="none" lIns="0" tIns="0" rIns="0" bIns="0" anchor="ctr" anchorCtr="0"/>
          <a:lstStyle/>
          <a:p>
            <a:pPr algn="ctr" defTabSz="698221" eaLnBrk="0" hangingPunct="0">
              <a:defRPr/>
            </a:pPr>
            <a:fld id="{71141DE1-F655-4EB9-BB17-97029D20E33C}" type="slidenum">
              <a:rPr kumimoji="1" lang="zh-CN" altLang="en-US" sz="1000" kern="0">
                <a:solidFill>
                  <a:prstClr val="black">
                    <a:lumMod val="65000"/>
                    <a:lumOff val="35000"/>
                  </a:prstClr>
                </a:solidFill>
                <a:ea typeface="宋体" panose="02010600030101010101" pitchFamily="2" charset="-122"/>
                <a:cs typeface="Arial" panose="020B0604020202020204" pitchFamily="34" charset="0"/>
              </a:rPr>
              <a:pPr algn="ctr" defTabSz="698221" eaLnBrk="0" hangingPunct="0">
                <a:defRPr/>
              </a:pPr>
              <a:t>‹#›</a:t>
            </a:fld>
            <a:endParaRPr kumimoji="1" lang="en-US" altLang="zh-CN" sz="1000" kern="0" dirty="0">
              <a:solidFill>
                <a:prstClr val="black">
                  <a:lumMod val="65000"/>
                  <a:lumOff val="35000"/>
                </a:prstClr>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808471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59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16171" y="144004"/>
            <a:ext cx="9854680" cy="548571"/>
          </a:xfrm>
          <a:prstGeom prst="rect">
            <a:avLst/>
          </a:prstGeom>
        </p:spPr>
        <p:txBody>
          <a:bodyPr lIns="81750" tIns="40874" rIns="81750" bIns="40874"/>
          <a:lstStyle>
            <a:lvl1pPr>
              <a:defRPr sz="2153">
                <a:latin typeface="微软雅黑" panose="020B0503020204020204" charset="-122"/>
                <a:ea typeface="微软雅黑" panose="020B0503020204020204" charset="-122"/>
              </a:defRPr>
            </a:lvl1pPr>
          </a:lstStyle>
          <a:p>
            <a:r>
              <a:rPr lang="zh-CN" altLang="en-US" dirty="0"/>
              <a:t>单击此处添加二级目录标题</a:t>
            </a:r>
          </a:p>
        </p:txBody>
      </p:sp>
      <p:sp>
        <p:nvSpPr>
          <p:cNvPr id="4" name="文本占位符 3"/>
          <p:cNvSpPr>
            <a:spLocks noGrp="1"/>
          </p:cNvSpPr>
          <p:nvPr>
            <p:ph type="body" sz="quarter" idx="10" hasCustomPrompt="1"/>
          </p:nvPr>
        </p:nvSpPr>
        <p:spPr>
          <a:xfrm>
            <a:off x="349020" y="768006"/>
            <a:ext cx="11784554" cy="1989667"/>
          </a:xfrm>
          <a:prstGeom prst="rect">
            <a:avLst/>
          </a:prstGeom>
        </p:spPr>
        <p:txBody>
          <a:bodyPr lIns="81750" tIns="40874" rIns="81750" bIns="40874"/>
          <a:lstStyle>
            <a:lvl1pPr marL="298866" indent="-298866">
              <a:lnSpc>
                <a:spcPct val="120000"/>
              </a:lnSpc>
              <a:spcBef>
                <a:spcPts val="360"/>
              </a:spcBef>
              <a:buFontTx/>
              <a:buBlip>
                <a:blip r:embed="rId2"/>
              </a:buBlip>
              <a:defRPr sz="1687" b="1">
                <a:latin typeface="微软雅黑" panose="020B0503020204020204" charset="-122"/>
                <a:ea typeface="微软雅黑" panose="020B0503020204020204" charset="-122"/>
              </a:defRPr>
            </a:lvl1pPr>
            <a:lvl2pPr marL="452955" indent="-246374">
              <a:lnSpc>
                <a:spcPct val="120000"/>
              </a:lnSpc>
              <a:buSzPct val="100000"/>
              <a:buFont typeface="Wingdings" panose="05000000000000000000" pitchFamily="2" charset="2"/>
              <a:buChar char="Ø"/>
              <a:defRPr sz="1500" b="1">
                <a:latin typeface="微软雅黑" panose="020B0503020204020204" charset="-122"/>
                <a:ea typeface="微软雅黑" panose="020B0503020204020204" charset="-122"/>
              </a:defRPr>
            </a:lvl2pPr>
            <a:lvl3pPr marL="603658" indent="-198962">
              <a:lnSpc>
                <a:spcPct val="120000"/>
              </a:lnSpc>
              <a:buFont typeface="Wingdings" panose="05000000000000000000" pitchFamily="2" charset="2"/>
              <a:buChar char="n"/>
              <a:defRPr sz="1313" b="1">
                <a:latin typeface="微软雅黑" panose="020B0503020204020204" charset="-122"/>
                <a:ea typeface="微软雅黑" panose="020B0503020204020204" charset="-122"/>
              </a:defRPr>
            </a:lvl3pPr>
            <a:lvl4pPr marL="1428291" indent="-239601">
              <a:lnSpc>
                <a:spcPct val="120000"/>
              </a:lnSpc>
              <a:buFont typeface="Wingdings" panose="05000000000000000000" pitchFamily="2" charset="2"/>
              <a:buChar char="l"/>
              <a:defRPr sz="1220" b="1">
                <a:latin typeface="微软雅黑" panose="020B0503020204020204" charset="-122"/>
                <a:ea typeface="微软雅黑" panose="020B0503020204020204" charset="-122"/>
              </a:defRPr>
            </a:lvl4pPr>
            <a:lvl5pPr marL="1825368" indent="-239601">
              <a:lnSpc>
                <a:spcPct val="120000"/>
              </a:lnSpc>
              <a:buFont typeface="Wingdings" panose="05000000000000000000" pitchFamily="2" charset="2"/>
              <a:buChar char="u"/>
              <a:defRPr sz="1033" b="1">
                <a:latin typeface="微软雅黑" panose="020B0503020204020204" charset="-122"/>
                <a:ea typeface="微软雅黑" panose="020B0503020204020204" charset="-122"/>
              </a:defRPr>
            </a:lvl5pPr>
          </a:lstStyle>
          <a:p>
            <a:pPr lvl="0"/>
            <a:r>
              <a:rPr lang="zh-CN" altLang="en-US" dirty="0"/>
              <a:t>单击此处添加一级文本</a:t>
            </a:r>
            <a:endParaRPr lang="en-US" altLang="zh-CN" dirty="0"/>
          </a:p>
          <a:p>
            <a:pPr lvl="1"/>
            <a:r>
              <a:rPr lang="zh-CN" altLang="en-US" dirty="0"/>
              <a:t>单击此处添加二级文本</a:t>
            </a:r>
            <a:endParaRPr lang="en-US" altLang="zh-CN" dirty="0"/>
          </a:p>
          <a:p>
            <a:pPr lvl="2"/>
            <a:r>
              <a:rPr lang="en-US" altLang="zh-CN" dirty="0"/>
              <a:t> </a:t>
            </a:r>
            <a:r>
              <a:rPr lang="zh-CN" altLang="en-US" dirty="0"/>
              <a:t>三级文本</a:t>
            </a:r>
            <a:endParaRPr lang="en-US" altLang="zh-CN" dirty="0"/>
          </a:p>
        </p:txBody>
      </p:sp>
    </p:spTree>
    <p:extLst>
      <p:ext uri="{BB962C8B-B14F-4D97-AF65-F5344CB8AC3E}">
        <p14:creationId xmlns:p14="http://schemas.microsoft.com/office/powerpoint/2010/main" val="102143931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xfrm>
            <a:off x="336681" y="177800"/>
            <a:ext cx="11529753" cy="1714500"/>
          </a:xfrm>
          <a:prstGeom prst="rect">
            <a:avLst/>
          </a:prstGeom>
        </p:spPr>
        <p:txBody>
          <a:bodyPr/>
          <a:lstStyle/>
          <a:p>
            <a:r>
              <a:t>标题文本</a:t>
            </a:r>
          </a:p>
        </p:txBody>
      </p:sp>
      <p:sp>
        <p:nvSpPr>
          <p:cNvPr id="57" name="正文级别 1…"/>
          <p:cNvSpPr txBox="1">
            <a:spLocks noGrp="1"/>
          </p:cNvSpPr>
          <p:nvPr>
            <p:ph type="body" idx="1"/>
          </p:nvPr>
        </p:nvSpPr>
        <p:spPr>
          <a:xfrm>
            <a:off x="336681" y="1917700"/>
            <a:ext cx="11529753" cy="4432300"/>
          </a:xfrm>
          <a:prstGeom prst="rect">
            <a:avLst/>
          </a:prstGeom>
        </p:spPr>
        <p:txBody>
          <a:bodyPr/>
          <a:lstStyle>
            <a:lvl1pPr marL="368300" indent="-368300">
              <a:lnSpc>
                <a:spcPct val="120000"/>
              </a:lnSpc>
              <a:spcBef>
                <a:spcPts val="3250"/>
              </a:spcBef>
              <a:defRPr sz="3200"/>
            </a:lvl1pPr>
            <a:lvl2pPr marL="736600" indent="-368300">
              <a:lnSpc>
                <a:spcPct val="120000"/>
              </a:lnSpc>
              <a:spcBef>
                <a:spcPts val="3250"/>
              </a:spcBef>
              <a:defRPr sz="3200"/>
            </a:lvl2pPr>
            <a:lvl3pPr marL="1104900" indent="-368300">
              <a:lnSpc>
                <a:spcPct val="120000"/>
              </a:lnSpc>
              <a:spcBef>
                <a:spcPts val="3250"/>
              </a:spcBef>
              <a:defRPr sz="3200"/>
            </a:lvl3pPr>
            <a:lvl4pPr marL="1473200" indent="-368300">
              <a:lnSpc>
                <a:spcPct val="120000"/>
              </a:lnSpc>
              <a:spcBef>
                <a:spcPts val="3250"/>
              </a:spcBef>
              <a:defRPr sz="3200"/>
            </a:lvl4pPr>
            <a:lvl5pPr marL="1841500" indent="-368300">
              <a:lnSpc>
                <a:spcPct val="120000"/>
              </a:lnSpc>
              <a:spcBef>
                <a:spcPts val="3250"/>
              </a:spcBef>
              <a:defRPr sz="32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xfrm>
            <a:off x="5990389" y="6540500"/>
            <a:ext cx="209632" cy="228600"/>
          </a:xfrm>
          <a:prstGeom prst="rect">
            <a:avLst/>
          </a:prstGeom>
        </p:spPr>
        <p:txBody>
          <a:bodyPr/>
          <a:lstStyle/>
          <a:p>
            <a:pPr defTabSz="914400"/>
            <a:fld id="{86CB4B4D-7CA3-9044-876B-883B54F8677D}" type="slidenum">
              <a:rPr lang="en-US" altLang="zh-CN" smtClean="0">
                <a:solidFill>
                  <a:srgbClr val="000000"/>
                </a:solidFill>
              </a:rPr>
              <a:pPr defTabSz="914400"/>
              <a:t>‹#›</a:t>
            </a:fld>
            <a:endParaRPr lang="en-US" altLang="zh-CN">
              <a:solidFill>
                <a:srgbClr val="000000"/>
              </a:solidFill>
            </a:endParaRPr>
          </a:p>
        </p:txBody>
      </p:sp>
    </p:spTree>
    <p:extLst>
      <p:ext uri="{BB962C8B-B14F-4D97-AF65-F5344CB8AC3E}">
        <p14:creationId xmlns:p14="http://schemas.microsoft.com/office/powerpoint/2010/main" val="189394766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336681" y="2286000"/>
            <a:ext cx="11529753" cy="2279650"/>
          </a:xfrm>
          <a:prstGeom prst="rect">
            <a:avLst/>
          </a:prstGeom>
        </p:spPr>
        <p:txBody>
          <a:bodyPr/>
          <a:lstStyle/>
          <a:p>
            <a:r>
              <a:t>标题文本</a:t>
            </a:r>
          </a:p>
        </p:txBody>
      </p:sp>
      <p:sp>
        <p:nvSpPr>
          <p:cNvPr id="31" name="幻灯片编号"/>
          <p:cNvSpPr txBox="1">
            <a:spLocks noGrp="1"/>
          </p:cNvSpPr>
          <p:nvPr>
            <p:ph type="sldNum" sz="quarter" idx="2"/>
          </p:nvPr>
        </p:nvSpPr>
        <p:spPr>
          <a:xfrm>
            <a:off x="5990389" y="6540500"/>
            <a:ext cx="209632" cy="228600"/>
          </a:xfrm>
          <a:prstGeom prst="rect">
            <a:avLst/>
          </a:prstGeom>
        </p:spPr>
        <p:txBody>
          <a:bodyPr/>
          <a:lstStyle/>
          <a:p>
            <a:pPr defTabSz="914400"/>
            <a:fld id="{86CB4B4D-7CA3-9044-876B-883B54F8677D}" type="slidenum">
              <a:rPr lang="en-US" altLang="zh-CN" smtClean="0">
                <a:solidFill>
                  <a:srgbClr val="000000"/>
                </a:solidFill>
              </a:rPr>
              <a:pPr defTabSz="914400"/>
              <a:t>‹#›</a:t>
            </a:fld>
            <a:endParaRPr lang="en-US" altLang="zh-CN">
              <a:solidFill>
                <a:srgbClr val="000000"/>
              </a:solidFill>
            </a:endParaRPr>
          </a:p>
        </p:txBody>
      </p:sp>
    </p:spTree>
    <p:extLst>
      <p:ext uri="{BB962C8B-B14F-4D97-AF65-F5344CB8AC3E}">
        <p14:creationId xmlns:p14="http://schemas.microsoft.com/office/powerpoint/2010/main" val="400957705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b="18667"/>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23684079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8604"/>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85774099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1" b="18476"/>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245398378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b="17902"/>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3061444109"/>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1" b="18476"/>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rial" panose="020B0604020202020204" pitchFamily="34" charset="0"/>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b="17902"/>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Arial" panose="020B0604020202020204" pitchFamily="34" charset="0"/>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441937"/>
          </a:xfrm>
          <a:prstGeom prst="rect">
            <a:avLst/>
          </a:prstGeom>
        </p:spPr>
        <p:txBody>
          <a:bodyPr lIns="0" tIns="0" rIns="0" bIns="0" anchor="t">
            <a:normAutofit/>
          </a:bodyPr>
          <a:lstStyle>
            <a:lvl1pPr marL="0" indent="0" algn="l">
              <a:lnSpc>
                <a:spcPts val="3430"/>
              </a:lnSpc>
              <a:spcBef>
                <a:spcPts val="0"/>
              </a:spcBef>
              <a:buNone/>
              <a:defRPr sz="2800" baseline="0">
                <a:solidFill>
                  <a:srgbClr val="C00000"/>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39587"/>
            <a:ext cx="10733557" cy="5163748"/>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218579137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7" y="1402066"/>
            <a:ext cx="3921034" cy="854717"/>
          </a:xfrm>
          <a:prstGeom prst="rect">
            <a:avLst/>
          </a:prstGeom>
          <a:noFill/>
        </p:spPr>
        <p:txBody>
          <a:bodyPr wrap="square" rtlCol="0">
            <a:spAutoFit/>
          </a:bodyPr>
          <a:lstStyle/>
          <a:p>
            <a:r>
              <a:rPr lang="en-US" sz="4938" dirty="0">
                <a:solidFill>
                  <a:srgbClr val="1D1D1A"/>
                </a:solidFill>
              </a:rPr>
              <a:t>Thank you.</a:t>
            </a:r>
          </a:p>
        </p:txBody>
      </p:sp>
    </p:spTree>
    <p:extLst>
      <p:ext uri="{BB962C8B-B14F-4D97-AF65-F5344CB8AC3E}">
        <p14:creationId xmlns:p14="http://schemas.microsoft.com/office/powerpoint/2010/main" val="3343382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7"/>
            <a:ext cx="10520363"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6067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8" y="1501989"/>
            <a:ext cx="10733557" cy="4690459"/>
          </a:xfrm>
          <a:prstGeom prst="rect">
            <a:avLst/>
          </a:prstGeom>
        </p:spPr>
        <p:txBody>
          <a:bodyPr lIns="0" tIns="0" rIns="0" bIns="0"/>
          <a:lstStyle>
            <a:lvl1pPr marL="12373" indent="0">
              <a:lnSpc>
                <a:spcPct val="100000"/>
              </a:lnSpc>
              <a:spcBef>
                <a:spcPts val="0"/>
              </a:spcBef>
              <a:buFontTx/>
              <a:buNone/>
              <a:tabLst>
                <a:tab pos="1208420"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850" indent="-171159">
              <a:buFont typeface="Arial" panose="020B0604020202020204" pitchFamily="34" charset="0"/>
              <a:buChar char="•"/>
              <a:tabLst>
                <a:tab pos="1208420" algn="ctr"/>
              </a:tabLst>
              <a:defRPr sz="1299" baseline="0"/>
            </a:lvl2pPr>
            <a:lvl3pPr marL="525850" indent="-171159">
              <a:buFont typeface="Arial" panose="020B0604020202020204" pitchFamily="34" charset="0"/>
              <a:buChar char="•"/>
              <a:tabLst>
                <a:tab pos="1208420" algn="ctr"/>
              </a:tabLst>
              <a:defRPr sz="1299" baseline="0"/>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1395875493"/>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guide id="3" pos="462">
          <p15:clr>
            <a:srgbClr val="FBAE40"/>
          </p15:clr>
        </p15:guide>
        <p15:guide id="4" pos="7221">
          <p15:clr>
            <a:srgbClr val="FBAE40"/>
          </p15:clr>
        </p15:guide>
        <p15:guide id="5" orient="horz" pos="754">
          <p15:clr>
            <a:srgbClr val="FBAE40"/>
          </p15:clr>
        </p15:guide>
        <p15:guide id="6" orient="horz" pos="383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tif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tif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6.xml"/><Relationship Id="rId1"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2.xml"/><Relationship Id="rId7" Type="http://schemas.openxmlformats.org/officeDocument/2006/relationships/image" Target="../media/image9.jpe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7.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oleObject" Target="../embeddings/oleObject1.bin"/><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ags" Target="../tags/tag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vmlDrawing" Target="../drawings/vmlDrawing1.vml"/><Relationship Id="rId5" Type="http://schemas.openxmlformats.org/officeDocument/2006/relationships/slideLayout" Target="../slideLayouts/slideLayout19.xml"/><Relationship Id="rId10" Type="http://schemas.openxmlformats.org/officeDocument/2006/relationships/theme" Target="../theme/theme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1.emf"/></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tiff"/><Relationship Id="rId5" Type="http://schemas.openxmlformats.org/officeDocument/2006/relationships/theme" Target="../theme/theme9.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Arial" panose="020B0604020202020204" pitchFamily="34" charset="0"/>
            </a:endParaRPr>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92" r:id="rId3"/>
    <p:sldLayoutId id="2147483824" r:id="rId4"/>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596785"/>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3503965" cy="230832"/>
          </a:xfrm>
          <a:prstGeom prst="rect">
            <a:avLst/>
          </a:prstGeom>
          <a:noFill/>
        </p:spPr>
        <p:txBody>
          <a:bodyPr wrap="square" rtlCol="0">
            <a:spAutoFit/>
          </a:bodyPr>
          <a:lstStyle/>
          <a:p>
            <a:r>
              <a:rPr lang="en-US" altLang="zh-CN" sz="900" b="0" kern="1200" baseline="0" dirty="0">
                <a:solidFill>
                  <a:srgbClr val="1D1D1B"/>
                </a:solidFill>
                <a:latin typeface="Arial" pitchFamily="34" charset="0"/>
                <a:ea typeface="+mn-ea"/>
                <a:cs typeface="Arial" panose="020B0604020202020204" pitchFamily="34" charset="0"/>
              </a:rPr>
              <a:t>Huawei Proprietary - Restricted Distribution</a:t>
            </a:r>
            <a:endParaRPr lang="en-US" sz="900" b="0" kern="1200" baseline="0" dirty="0">
              <a:solidFill>
                <a:srgbClr val="1D1D1B"/>
              </a:solidFill>
              <a:latin typeface="Arial"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1D1D1B"/>
                </a:solidFill>
                <a:latin typeface="Arial"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00" dirty="0">
              <a:solidFill>
                <a:srgbClr val="1D1D1B"/>
              </a:solidFill>
              <a:latin typeface="Arial" pitchFamily="34" charset="0"/>
              <a:cs typeface="Arial" panose="020B0604020202020204" pitchFamily="34" charset="0"/>
            </a:endParaRPr>
          </a:p>
        </p:txBody>
      </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646744847"/>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26633"/>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3503965" cy="230832"/>
          </a:xfrm>
          <a:prstGeom prst="rect">
            <a:avLst/>
          </a:prstGeom>
          <a:noFill/>
        </p:spPr>
        <p:txBody>
          <a:bodyPr wrap="square" rtlCol="0">
            <a:spAutoFit/>
          </a:bodyPr>
          <a:lstStyle/>
          <a:p>
            <a:r>
              <a:rPr lang="en-US" altLang="zh-CN" sz="900" b="0" kern="1200" baseline="0" dirty="0">
                <a:solidFill>
                  <a:srgbClr val="1D1D1B"/>
                </a:solidFill>
                <a:latin typeface="Arial" pitchFamily="34" charset="0"/>
                <a:ea typeface="+mn-ea"/>
                <a:cs typeface="Arial" panose="020B0604020202020204" pitchFamily="34" charset="0"/>
              </a:rPr>
              <a:t>Huawei Proprietary - Restricted Distribution</a:t>
            </a:r>
            <a:endParaRPr lang="en-US" sz="900" b="0" kern="1200" baseline="0" dirty="0">
              <a:solidFill>
                <a:srgbClr val="1D1D1B"/>
              </a:solidFill>
              <a:latin typeface="Arial"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1D1D1B"/>
                </a:solidFill>
                <a:latin typeface="Arial"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00" dirty="0">
              <a:solidFill>
                <a:srgbClr val="1D1D1B"/>
              </a:solidFill>
              <a:latin typeface="Arial" pitchFamily="34" charset="0"/>
              <a:cs typeface="Arial" panose="020B0604020202020204" pitchFamily="34" charset="0"/>
            </a:endParaRPr>
          </a:p>
        </p:txBody>
      </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3739068689"/>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3503965" cy="230832"/>
          </a:xfrm>
          <a:prstGeom prst="rect">
            <a:avLst/>
          </a:prstGeom>
          <a:noFill/>
        </p:spPr>
        <p:txBody>
          <a:bodyPr wrap="square" rtlCol="0">
            <a:spAutoFit/>
          </a:bodyPr>
          <a:lstStyle/>
          <a:p>
            <a:r>
              <a:rPr lang="en-US" altLang="zh-CN" sz="900" dirty="0">
                <a:solidFill>
                  <a:srgbClr val="1D1D1B"/>
                </a:solidFill>
                <a:latin typeface="Arial" pitchFamily="34" charset="0"/>
                <a:cs typeface="Arial" panose="020B0604020202020204" pitchFamily="34" charset="0"/>
              </a:rPr>
              <a:t>Huawei Proprietary - Restricted Distribution</a:t>
            </a:r>
            <a:endParaRPr lang="en-US" sz="900" dirty="0">
              <a:solidFill>
                <a:srgbClr val="1D1D1B"/>
              </a:solidFill>
              <a:latin typeface="Arial" pitchFamily="34" charset="0"/>
              <a:cs typeface="Arial" panose="020B0604020202020204" pitchFamily="34" charset="0"/>
            </a:endParaRP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itchFamily="34" charset="0"/>
                <a:cs typeface="Arial" panose="020B0604020202020204" pitchFamily="34" charset="0"/>
              </a:rPr>
              <a:pPr defTabSz="890849">
                <a:defRPr/>
              </a:pPr>
              <a:t>‹#›</a:t>
            </a:fld>
            <a:endParaRPr lang="en-US" sz="900" dirty="0">
              <a:solidFill>
                <a:srgbClr val="1D1D1B"/>
              </a:solidFill>
              <a:latin typeface="Arial"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0" y="2625389"/>
            <a:ext cx="1967973" cy="4233515"/>
            <a:chOff x="5343885" y="-48857"/>
            <a:chExt cx="327131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Arial"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Arial"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871678862"/>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39436"/>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3503965" cy="230832"/>
          </a:xfrm>
          <a:prstGeom prst="rect">
            <a:avLst/>
          </a:prstGeom>
          <a:noFill/>
        </p:spPr>
        <p:txBody>
          <a:bodyPr wrap="square" rtlCol="0">
            <a:spAutoFit/>
          </a:bodyPr>
          <a:lstStyle/>
          <a:p>
            <a:r>
              <a:rPr lang="en-US" altLang="zh-CN" sz="900" b="0" kern="1200" baseline="0" dirty="0">
                <a:solidFill>
                  <a:srgbClr val="1D1D1B"/>
                </a:solidFill>
                <a:latin typeface="Arial" panose="020B0604020202020204" pitchFamily="34" charset="0"/>
                <a:ea typeface="+mn-ea"/>
                <a:cs typeface="Arial" panose="020B0604020202020204" pitchFamily="34" charset="0"/>
              </a:rPr>
              <a:t>Huawei Proprietary - Restricted Distribution</a:t>
            </a:r>
            <a:endParaRPr lang="en-US" sz="900" b="0" kern="1200" baseline="0" dirty="0">
              <a:solidFill>
                <a:srgbClr val="1D1D1B"/>
              </a:solidFill>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00" dirty="0">
              <a:solidFill>
                <a:srgbClr val="1D1D1B"/>
              </a:solidFill>
              <a:latin typeface="Arial" panose="020B0604020202020204" pitchFamily="34" charset="0"/>
              <a:cs typeface="Arial" panose="020B0604020202020204" pitchFamily="34" charset="0"/>
            </a:endParaRPr>
          </a:p>
        </p:txBody>
      </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99056531"/>
      </p:ext>
    </p:extLst>
  </p:cSld>
  <p:clrMap bg1="lt1" tx1="dk1" bg2="lt2" tx2="dk2" accent1="accent1" accent2="accent2" accent3="accent3" accent4="accent4" accent5="accent5" accent6="accent6" hlink="hlink" folHlink="folHlink"/>
  <p:sldLayoutIdLst>
    <p:sldLayoutId id="2147483891"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Arial" panose="020B0604020202020204" pitchFamily="34" charset="0"/>
              </a:rPr>
              <a:t>Copyright©2023 Huawei Technologies Co., Ltd.</a:t>
            </a:r>
            <a:br>
              <a:rPr kumimoji="1" lang="en-US" altLang="zh-CN" sz="850" b="1" baseline="0" dirty="0">
                <a:solidFill>
                  <a:srgbClr val="1D1D1B"/>
                </a:solidFill>
                <a:latin typeface="Arial" panose="020B0604020202020204" pitchFamily="34" charset="0"/>
              </a:rPr>
            </a:br>
            <a:r>
              <a:rPr kumimoji="1" lang="en-US" altLang="zh-CN" sz="850" b="1" baseline="0" dirty="0">
                <a:solidFill>
                  <a:srgbClr val="1D1D1B"/>
                </a:solidFill>
                <a:latin typeface="Arial" panose="020B0604020202020204" pitchFamily="34" charset="0"/>
              </a:rPr>
              <a:t>All Rights Reserved.</a:t>
            </a:r>
            <a:br>
              <a:rPr kumimoji="1" lang="en-US" altLang="zh-CN" sz="779" dirty="0">
                <a:solidFill>
                  <a:srgbClr val="1D1D1B"/>
                </a:solidFill>
                <a:latin typeface="Arial" panose="020B0604020202020204" pitchFamily="34" charset="0"/>
              </a:rPr>
            </a:br>
            <a:br>
              <a:rPr kumimoji="1" lang="en-US" altLang="zh-CN" sz="779" dirty="0">
                <a:solidFill>
                  <a:srgbClr val="1D1D1B"/>
                </a:solidFill>
                <a:latin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The information in this document may contain predictive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statements including, without limitation, statements regarding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the future financial and operating results, future product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portfolio, new technology, etc. There are a number of factors that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could cause actual results and developments to differ materially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from those expressed or implied in the predictive statements.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Therefore, such information is provided for reference purpose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only and constitutes neither an offer nor an acceptance. Huawei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pitchFamily="34" charset="0"/>
            </a:endParaRP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pitchFamily="34" charset="0"/>
                <a:cs typeface="Arial" panose="020B0604020202020204" pitchFamily="34" charset="0"/>
              </a:rPr>
              <a:t>Bring digital to every person, home and </a:t>
            </a:r>
            <a:br>
              <a:rPr kumimoji="1" lang="en-US" altLang="zh-CN" sz="1200" dirty="0">
                <a:solidFill>
                  <a:srgbClr val="1D1D1B"/>
                </a:solidFill>
                <a:latin typeface="Arial" panose="020B0604020202020204" pitchFamily="34" charset="0"/>
                <a:cs typeface="Arial" panose="020B0604020202020204" pitchFamily="34" charset="0"/>
              </a:rPr>
            </a:br>
            <a:r>
              <a:rPr kumimoji="1" lang="en-US" altLang="zh-CN" sz="1200" dirty="0">
                <a:solidFill>
                  <a:srgbClr val="1D1D1B"/>
                </a:solidFill>
                <a:latin typeface="Arial" panose="020B0604020202020204" pitchFamily="34" charset="0"/>
                <a:cs typeface="Arial" panose="020B0604020202020204" pitchFamily="34" charset="0"/>
              </a:rPr>
              <a:t>organization for a fully connected, </a:t>
            </a:r>
            <a:br>
              <a:rPr kumimoji="1" lang="en-US" altLang="zh-CN" sz="1200" dirty="0">
                <a:solidFill>
                  <a:srgbClr val="1D1D1B"/>
                </a:solidFill>
                <a:latin typeface="Arial" panose="020B0604020202020204" pitchFamily="34" charset="0"/>
                <a:cs typeface="Arial" panose="020B0604020202020204" pitchFamily="34" charset="0"/>
              </a:rPr>
            </a:br>
            <a:r>
              <a:rPr kumimoji="1" lang="en-US" altLang="zh-CN" sz="1200" dirty="0">
                <a:solidFill>
                  <a:srgbClr val="1D1D1B"/>
                </a:solidFill>
                <a:latin typeface="Arial" panose="020B0604020202020204" pitchFamily="34" charset="0"/>
                <a:cs typeface="Arial" panose="020B0604020202020204" pitchFamily="34" charset="0"/>
              </a:rPr>
              <a:t>intelligent world.</a:t>
            </a:r>
            <a:endParaRPr kumimoji="1" lang="zh-CN" altLang="en-US" sz="1200" dirty="0">
              <a:solidFill>
                <a:srgbClr val="1D1D1B"/>
              </a:solidFill>
              <a:latin typeface="Arial" panose="020B0604020202020204" pitchFamily="34" charset="0"/>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5"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49114835"/>
      </p:ext>
    </p:extLst>
  </p:cSld>
  <p:clrMap bg1="lt1" tx1="dk1" bg2="lt2" tx2="dk2" accent1="accent1" accent2="accent2" accent3="accent3" accent4="accent4" accent5="accent5" accent6="accent6" hlink="hlink" folHlink="folHlink"/>
  <p:sldLayoutIdLst>
    <p:sldLayoutId id="2147483895" r:id="rId1"/>
    <p:sldLayoutId id="2147483896" r:id="rId2"/>
  </p:sldLayoutIdLst>
  <p:hf hdr="0" ftr="0" dt="0"/>
  <p:txStyles>
    <p:titleStyle>
      <a:lvl1pPr algn="l" defTabSz="1186848" rtl="0" eaLnBrk="1" latinLnBrk="0" hangingPunct="1">
        <a:lnSpc>
          <a:spcPct val="90000"/>
        </a:lnSpc>
        <a:spcBef>
          <a:spcPct val="0"/>
        </a:spcBef>
        <a:buNone/>
        <a:defRPr sz="5712" kern="1200">
          <a:solidFill>
            <a:schemeClr val="tx1"/>
          </a:solidFill>
          <a:latin typeface="Arial"/>
          <a:ea typeface="+mj-ea"/>
          <a:cs typeface="+mj-cs"/>
        </a:defRPr>
      </a:lvl1pPr>
    </p:titleStyle>
    <p:bodyStyle>
      <a:lvl1pPr marL="296712" indent="-296712" algn="l" defTabSz="1186848" rtl="0" eaLnBrk="1" latinLnBrk="0" hangingPunct="1">
        <a:lnSpc>
          <a:spcPct val="90000"/>
        </a:lnSpc>
        <a:spcBef>
          <a:spcPts val="1297"/>
        </a:spcBef>
        <a:buFont typeface="Arial" panose="020B0604020202020204" pitchFamily="34" charset="0"/>
        <a:buChar char="•"/>
        <a:defRPr sz="3634" kern="1200">
          <a:solidFill>
            <a:schemeClr val="tx1"/>
          </a:solidFill>
          <a:latin typeface="Arial"/>
          <a:ea typeface="+mn-ea"/>
          <a:cs typeface="+mn-cs"/>
        </a:defRPr>
      </a:lvl1pPr>
      <a:lvl2pPr marL="890137" indent="-296712" algn="l" defTabSz="1186848" rtl="0" eaLnBrk="1" latinLnBrk="0" hangingPunct="1">
        <a:lnSpc>
          <a:spcPct val="90000"/>
        </a:lnSpc>
        <a:spcBef>
          <a:spcPts val="650"/>
        </a:spcBef>
        <a:buFont typeface="Arial" panose="020B0604020202020204" pitchFamily="34" charset="0"/>
        <a:buChar char="•"/>
        <a:defRPr sz="3116" kern="1200">
          <a:solidFill>
            <a:schemeClr val="tx1"/>
          </a:solidFill>
          <a:latin typeface="Arial"/>
          <a:ea typeface="+mn-ea"/>
          <a:cs typeface="+mn-cs"/>
        </a:defRPr>
      </a:lvl2pPr>
      <a:lvl3pPr marL="1483560" indent="-296712" algn="l" defTabSz="1186848" rtl="0" eaLnBrk="1" latinLnBrk="0" hangingPunct="1">
        <a:lnSpc>
          <a:spcPct val="90000"/>
        </a:lnSpc>
        <a:spcBef>
          <a:spcPts val="650"/>
        </a:spcBef>
        <a:buFont typeface="Arial" panose="020B0604020202020204" pitchFamily="34" charset="0"/>
        <a:buChar char="•"/>
        <a:defRPr sz="2596" kern="1200">
          <a:solidFill>
            <a:schemeClr val="tx1"/>
          </a:solidFill>
          <a:latin typeface="Arial"/>
          <a:ea typeface="+mn-ea"/>
          <a:cs typeface="+mn-cs"/>
        </a:defRPr>
      </a:lvl3pPr>
      <a:lvl4pPr marL="2076986"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Arial"/>
          <a:ea typeface="+mn-ea"/>
          <a:cs typeface="+mn-cs"/>
        </a:defRPr>
      </a:lvl4pPr>
      <a:lvl5pPr marL="2670409"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Arial"/>
          <a:ea typeface="+mn-ea"/>
          <a:cs typeface="+mn-cs"/>
        </a:defRPr>
      </a:lvl5pPr>
      <a:lvl6pPr marL="3263834"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Arial"/>
          <a:ea typeface="+mn-ea"/>
          <a:cs typeface="+mn-cs"/>
        </a:defRPr>
      </a:lvl6pPr>
      <a:lvl7pPr marL="3857258"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Arial"/>
          <a:ea typeface="+mn-ea"/>
          <a:cs typeface="+mn-cs"/>
        </a:defRPr>
      </a:lvl7pPr>
      <a:lvl8pPr marL="4450682"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Arial"/>
          <a:ea typeface="+mn-ea"/>
          <a:cs typeface="+mn-cs"/>
        </a:defRPr>
      </a:lvl8pPr>
      <a:lvl9pPr marL="5044107" indent="-296712" algn="l" defTabSz="1186848" rtl="0" eaLnBrk="1" latinLnBrk="0" hangingPunct="1">
        <a:lnSpc>
          <a:spcPct val="90000"/>
        </a:lnSpc>
        <a:spcBef>
          <a:spcPts val="650"/>
        </a:spcBef>
        <a:buFont typeface="Arial" panose="020B0604020202020204" pitchFamily="34" charset="0"/>
        <a:buChar char="•"/>
        <a:defRPr sz="2336" kern="1200">
          <a:solidFill>
            <a:schemeClr val="tx1"/>
          </a:solidFill>
          <a:latin typeface="Arial"/>
          <a:ea typeface="+mn-ea"/>
          <a:cs typeface="+mn-cs"/>
        </a:defRPr>
      </a:lvl9pPr>
    </p:bodyStyle>
    <p:otherStyle>
      <a:defPPr>
        <a:defRPr lang="en-US"/>
      </a:defPPr>
      <a:lvl1pPr marL="0" algn="l" defTabSz="1186848" rtl="0" eaLnBrk="1" latinLnBrk="0" hangingPunct="1">
        <a:defRPr sz="2336" kern="1200">
          <a:solidFill>
            <a:schemeClr val="tx1"/>
          </a:solidFill>
          <a:latin typeface="Arial"/>
          <a:ea typeface="+mn-ea"/>
          <a:cs typeface="+mn-cs"/>
        </a:defRPr>
      </a:lvl1pPr>
      <a:lvl2pPr marL="593425" algn="l" defTabSz="1186848" rtl="0" eaLnBrk="1" latinLnBrk="0" hangingPunct="1">
        <a:defRPr sz="2336" kern="1200">
          <a:solidFill>
            <a:schemeClr val="tx1"/>
          </a:solidFill>
          <a:latin typeface="Arial"/>
          <a:ea typeface="+mn-ea"/>
          <a:cs typeface="+mn-cs"/>
        </a:defRPr>
      </a:lvl2pPr>
      <a:lvl3pPr marL="1186848" algn="l" defTabSz="1186848" rtl="0" eaLnBrk="1" latinLnBrk="0" hangingPunct="1">
        <a:defRPr sz="2336" kern="1200">
          <a:solidFill>
            <a:schemeClr val="tx1"/>
          </a:solidFill>
          <a:latin typeface="Arial"/>
          <a:ea typeface="+mn-ea"/>
          <a:cs typeface="+mn-cs"/>
        </a:defRPr>
      </a:lvl3pPr>
      <a:lvl4pPr marL="1780274" algn="l" defTabSz="1186848" rtl="0" eaLnBrk="1" latinLnBrk="0" hangingPunct="1">
        <a:defRPr sz="2336" kern="1200">
          <a:solidFill>
            <a:schemeClr val="tx1"/>
          </a:solidFill>
          <a:latin typeface="Arial"/>
          <a:ea typeface="+mn-ea"/>
          <a:cs typeface="+mn-cs"/>
        </a:defRPr>
      </a:lvl4pPr>
      <a:lvl5pPr marL="2373698" algn="l" defTabSz="1186848" rtl="0" eaLnBrk="1" latinLnBrk="0" hangingPunct="1">
        <a:defRPr sz="2336" kern="1200">
          <a:solidFill>
            <a:schemeClr val="tx1"/>
          </a:solidFill>
          <a:latin typeface="Arial"/>
          <a:ea typeface="+mn-ea"/>
          <a:cs typeface="+mn-cs"/>
        </a:defRPr>
      </a:lvl5pPr>
      <a:lvl6pPr marL="2967122" algn="l" defTabSz="1186848" rtl="0" eaLnBrk="1" latinLnBrk="0" hangingPunct="1">
        <a:defRPr sz="2336" kern="1200">
          <a:solidFill>
            <a:schemeClr val="tx1"/>
          </a:solidFill>
          <a:latin typeface="Arial"/>
          <a:ea typeface="+mn-ea"/>
          <a:cs typeface="+mn-cs"/>
        </a:defRPr>
      </a:lvl6pPr>
      <a:lvl7pPr marL="3560546" algn="l" defTabSz="1186848" rtl="0" eaLnBrk="1" latinLnBrk="0" hangingPunct="1">
        <a:defRPr sz="2336" kern="1200">
          <a:solidFill>
            <a:schemeClr val="tx1"/>
          </a:solidFill>
          <a:latin typeface="Arial"/>
          <a:ea typeface="+mn-ea"/>
          <a:cs typeface="+mn-cs"/>
        </a:defRPr>
      </a:lvl7pPr>
      <a:lvl8pPr marL="4153972" algn="l" defTabSz="1186848" rtl="0" eaLnBrk="1" latinLnBrk="0" hangingPunct="1">
        <a:defRPr sz="2336" kern="1200">
          <a:solidFill>
            <a:schemeClr val="tx1"/>
          </a:solidFill>
          <a:latin typeface="Arial"/>
          <a:ea typeface="+mn-ea"/>
          <a:cs typeface="+mn-cs"/>
        </a:defRPr>
      </a:lvl8pPr>
      <a:lvl9pPr marL="4747395" algn="l" defTabSz="1186848" rtl="0" eaLnBrk="1" latinLnBrk="0" hangingPunct="1">
        <a:defRPr sz="2336"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296">
          <p15:clr>
            <a:srgbClr val="F26B43"/>
          </p15:clr>
        </p15:guide>
        <p15:guide id="2" pos="3840">
          <p15:clr>
            <a:srgbClr val="F26B43"/>
          </p15:clr>
        </p15:guide>
        <p15:guide id="3" orient="horz" pos="280">
          <p15:clr>
            <a:srgbClr val="F26B43"/>
          </p15:clr>
        </p15:guide>
        <p15:guide id="4" orient="horz" pos="4104">
          <p15:clr>
            <a:srgbClr val="F26B43"/>
          </p15:clr>
        </p15:guide>
        <p15:guide id="5" pos="456">
          <p15:clr>
            <a:srgbClr val="F26B43"/>
          </p15:clr>
        </p15:guide>
        <p15:guide id="6" pos="7216">
          <p15:clr>
            <a:srgbClr val="F26B43"/>
          </p15:clr>
        </p15:guide>
        <p15:guide id="7" orient="horz" pos="752">
          <p15:clr>
            <a:srgbClr val="F26B43"/>
          </p15:clr>
        </p15:guide>
        <p15:guide id="8" orient="horz"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Arial"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smtClean="0">
                <a:solidFill>
                  <a:srgbClr val="1D1D1B"/>
                </a:solidFill>
                <a:latin typeface="Arial"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dirty="0">
              <a:solidFill>
                <a:srgbClr val="1D1D1B"/>
              </a:solidFill>
              <a:latin typeface="Arial" pitchFamily="34" charset="0"/>
              <a:cs typeface="Arial" panose="020B0604020202020204" pitchFamily="34" charset="0"/>
            </a:endParaRPr>
          </a:p>
        </p:txBody>
      </p:sp>
      <p:pic>
        <p:nvPicPr>
          <p:cNvPr id="41" name="图片 4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spTree>
    <p:extLst>
      <p:ext uri="{BB962C8B-B14F-4D97-AF65-F5344CB8AC3E}">
        <p14:creationId xmlns:p14="http://schemas.microsoft.com/office/powerpoint/2010/main" val="1766910399"/>
      </p:ext>
    </p:extLst>
  </p:cSld>
  <p:clrMap bg1="lt1" tx1="dk1" bg2="lt2" tx2="dk2" accent1="accent1" accent2="accent2" accent3="accent3" accent4="accent4" accent5="accent5" accent6="accent6" hlink="hlink" folHlink="folHlink"/>
  <p:sldLayoutIdLst>
    <p:sldLayoutId id="2147483898"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89F6015-6B5C-43EE-9CB4-3F1807BAF12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774985" y="6440415"/>
            <a:ext cx="1156736" cy="252977"/>
          </a:xfrm>
          <a:prstGeom prst="rect">
            <a:avLst/>
          </a:prstGeom>
        </p:spPr>
      </p:pic>
      <p:pic>
        <p:nvPicPr>
          <p:cNvPr id="5" name="图片 4">
            <a:extLst>
              <a:ext uri="{FF2B5EF4-FFF2-40B4-BE49-F238E27FC236}">
                <a16:creationId xmlns:a16="http://schemas.microsoft.com/office/drawing/2014/main" id="{6AF815FE-45D5-461E-B0A3-64383521F317}"/>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65042" y="6440417"/>
            <a:ext cx="1809497" cy="252977"/>
          </a:xfrm>
          <a:prstGeom prst="rect">
            <a:avLst/>
          </a:prstGeom>
        </p:spPr>
      </p:pic>
      <p:sp>
        <p:nvSpPr>
          <p:cNvPr id="2" name="矩形 1">
            <a:extLst>
              <a:ext uri="{FF2B5EF4-FFF2-40B4-BE49-F238E27FC236}">
                <a16:creationId xmlns:a16="http://schemas.microsoft.com/office/drawing/2014/main" id="{EEE8CAF5-9FA1-472C-9A81-12F14A202AA3}"/>
              </a:ext>
            </a:extLst>
          </p:cNvPr>
          <p:cNvSpPr/>
          <p:nvPr userDrawn="1"/>
        </p:nvSpPr>
        <p:spPr>
          <a:xfrm>
            <a:off x="2074539" y="6428405"/>
            <a:ext cx="367552" cy="276999"/>
          </a:xfrm>
          <a:prstGeom prst="rect">
            <a:avLst/>
          </a:prstGeom>
        </p:spPr>
        <p:txBody>
          <a:bodyPr wrap="none">
            <a:spAutoFit/>
          </a:bodyPr>
          <a:lstStyle/>
          <a:p>
            <a:pPr defTabSz="914400"/>
            <a:fld id="{F350CB96-EF0E-44F1-90D2-2D2DCEB1810F}" type="slidenum">
              <a:rPr lang="de-DE" altLang="zh-CN" sz="1200" smtClean="0">
                <a:solidFill>
                  <a:prstClr val="white">
                    <a:lumMod val="65000"/>
                  </a:prstClr>
                </a:solidFill>
                <a:latin typeface="Arial" panose="020B0604020202020204" pitchFamily="34" charset="0"/>
              </a:rPr>
              <a:pPr defTabSz="914400"/>
              <a:t>‹#›</a:t>
            </a:fld>
            <a:endParaRPr lang="zh-CN" altLang="en-US" sz="1200" dirty="0">
              <a:solidFill>
                <a:prstClr val="black"/>
              </a:solidFill>
              <a:latin typeface="Arial" panose="020B0604020202020204" pitchFamily="34" charset="0"/>
            </a:endParaRPr>
          </a:p>
        </p:txBody>
      </p:sp>
    </p:spTree>
    <p:extLst>
      <p:ext uri="{BB962C8B-B14F-4D97-AF65-F5344CB8AC3E}">
        <p14:creationId xmlns:p14="http://schemas.microsoft.com/office/powerpoint/2010/main" val="414496588"/>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Lst>
  <p:txStyles>
    <p:titleStyle>
      <a:lvl1pPr algn="l" defTabSz="914034" rtl="0" eaLnBrk="1" latinLnBrk="0" hangingPunct="1">
        <a:lnSpc>
          <a:spcPct val="90000"/>
        </a:lnSpc>
        <a:spcBef>
          <a:spcPct val="0"/>
        </a:spcBef>
        <a:buNone/>
        <a:defRPr sz="4398" kern="1200">
          <a:solidFill>
            <a:schemeClr val="tx1"/>
          </a:solidFill>
          <a:latin typeface="Arial"/>
          <a:ea typeface="+mj-ea"/>
          <a:cs typeface="+mj-cs"/>
        </a:defRPr>
      </a:lvl1pPr>
    </p:titleStyle>
    <p:bodyStyle>
      <a:lvl1pPr marL="228509" indent="-228509" algn="l" defTabSz="914034" rtl="0" eaLnBrk="1" latinLnBrk="0" hangingPunct="1">
        <a:lnSpc>
          <a:spcPct val="90000"/>
        </a:lnSpc>
        <a:spcBef>
          <a:spcPts val="1000"/>
        </a:spcBef>
        <a:buFont typeface="Arial" panose="020B0604020202020204" pitchFamily="34" charset="0"/>
        <a:buChar char="•"/>
        <a:defRPr sz="2799" kern="1200">
          <a:solidFill>
            <a:schemeClr val="tx1"/>
          </a:solidFill>
          <a:latin typeface="Arial"/>
          <a:ea typeface="+mn-ea"/>
          <a:cs typeface="+mn-cs"/>
        </a:defRPr>
      </a:lvl1pPr>
      <a:lvl2pPr marL="685526" indent="-228509" algn="l" defTabSz="914034" rtl="0" eaLnBrk="1" latinLnBrk="0" hangingPunct="1">
        <a:lnSpc>
          <a:spcPct val="90000"/>
        </a:lnSpc>
        <a:spcBef>
          <a:spcPts val="500"/>
        </a:spcBef>
        <a:buFont typeface="Arial" panose="020B0604020202020204" pitchFamily="34" charset="0"/>
        <a:buChar char="•"/>
        <a:defRPr sz="2399" kern="1200">
          <a:solidFill>
            <a:schemeClr val="tx1"/>
          </a:solidFill>
          <a:latin typeface="Arial"/>
          <a:ea typeface="+mn-ea"/>
          <a:cs typeface="+mn-cs"/>
        </a:defRPr>
      </a:lvl2pPr>
      <a:lvl3pPr marL="1142543" indent="-228509" algn="l" defTabSz="914034" rtl="0" eaLnBrk="1" latinLnBrk="0" hangingPunct="1">
        <a:lnSpc>
          <a:spcPct val="90000"/>
        </a:lnSpc>
        <a:spcBef>
          <a:spcPts val="500"/>
        </a:spcBef>
        <a:buFont typeface="Arial" panose="020B0604020202020204" pitchFamily="34" charset="0"/>
        <a:buChar char="•"/>
        <a:defRPr sz="1999" kern="1200">
          <a:solidFill>
            <a:schemeClr val="tx1"/>
          </a:solidFill>
          <a:latin typeface="Arial"/>
          <a:ea typeface="+mn-ea"/>
          <a:cs typeface="+mn-cs"/>
        </a:defRPr>
      </a:lvl3pPr>
      <a:lvl4pPr marL="1599560"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4pPr>
      <a:lvl5pPr marL="2056577"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Arial"/>
          <a:ea typeface="+mn-ea"/>
          <a:cs typeface="+mn-cs"/>
        </a:defRPr>
      </a:lvl9pPr>
    </p:bodyStyle>
    <p:otherStyle>
      <a:defPPr>
        <a:defRPr lang="zh-CN"/>
      </a:defPPr>
      <a:lvl1pPr marL="0" algn="l" defTabSz="914034" rtl="0" eaLnBrk="1" latinLnBrk="0" hangingPunct="1">
        <a:defRPr sz="1799" kern="1200">
          <a:solidFill>
            <a:schemeClr val="tx1"/>
          </a:solidFill>
          <a:latin typeface="Arial"/>
          <a:ea typeface="+mn-ea"/>
          <a:cs typeface="+mn-cs"/>
        </a:defRPr>
      </a:lvl1pPr>
      <a:lvl2pPr marL="457017" algn="l" defTabSz="914034" rtl="0" eaLnBrk="1" latinLnBrk="0" hangingPunct="1">
        <a:defRPr sz="1799" kern="1200">
          <a:solidFill>
            <a:schemeClr val="tx1"/>
          </a:solidFill>
          <a:latin typeface="Arial"/>
          <a:ea typeface="+mn-ea"/>
          <a:cs typeface="+mn-cs"/>
        </a:defRPr>
      </a:lvl2pPr>
      <a:lvl3pPr marL="914034" algn="l" defTabSz="914034" rtl="0" eaLnBrk="1" latinLnBrk="0" hangingPunct="1">
        <a:defRPr sz="1799" kern="1200">
          <a:solidFill>
            <a:schemeClr val="tx1"/>
          </a:solidFill>
          <a:latin typeface="Arial"/>
          <a:ea typeface="+mn-ea"/>
          <a:cs typeface="+mn-cs"/>
        </a:defRPr>
      </a:lvl3pPr>
      <a:lvl4pPr marL="1371051" algn="l" defTabSz="914034" rtl="0" eaLnBrk="1" latinLnBrk="0" hangingPunct="1">
        <a:defRPr sz="1799" kern="1200">
          <a:solidFill>
            <a:schemeClr val="tx1"/>
          </a:solidFill>
          <a:latin typeface="Arial"/>
          <a:ea typeface="+mn-ea"/>
          <a:cs typeface="+mn-cs"/>
        </a:defRPr>
      </a:lvl4pPr>
      <a:lvl5pPr marL="1828068" algn="l" defTabSz="914034" rtl="0" eaLnBrk="1" latinLnBrk="0" hangingPunct="1">
        <a:defRPr sz="1799" kern="1200">
          <a:solidFill>
            <a:schemeClr val="tx1"/>
          </a:solidFill>
          <a:latin typeface="Arial"/>
          <a:ea typeface="+mn-ea"/>
          <a:cs typeface="+mn-cs"/>
        </a:defRPr>
      </a:lvl5pPr>
      <a:lvl6pPr marL="2285086" algn="l" defTabSz="914034" rtl="0" eaLnBrk="1" latinLnBrk="0" hangingPunct="1">
        <a:defRPr sz="1799" kern="1200">
          <a:solidFill>
            <a:schemeClr val="tx1"/>
          </a:solidFill>
          <a:latin typeface="Arial"/>
          <a:ea typeface="+mn-ea"/>
          <a:cs typeface="+mn-cs"/>
        </a:defRPr>
      </a:lvl6pPr>
      <a:lvl7pPr marL="2742103" algn="l" defTabSz="914034" rtl="0" eaLnBrk="1" latinLnBrk="0" hangingPunct="1">
        <a:defRPr sz="1799" kern="1200">
          <a:solidFill>
            <a:schemeClr val="tx1"/>
          </a:solidFill>
          <a:latin typeface="Arial"/>
          <a:ea typeface="+mn-ea"/>
          <a:cs typeface="+mn-cs"/>
        </a:defRPr>
      </a:lvl7pPr>
      <a:lvl8pPr marL="3199120" algn="l" defTabSz="914034" rtl="0" eaLnBrk="1" latinLnBrk="0" hangingPunct="1">
        <a:defRPr sz="1799" kern="1200">
          <a:solidFill>
            <a:schemeClr val="tx1"/>
          </a:solidFill>
          <a:latin typeface="Arial"/>
          <a:ea typeface="+mn-ea"/>
          <a:cs typeface="+mn-cs"/>
        </a:defRPr>
      </a:lvl8pPr>
      <a:lvl9pPr marL="3656137" algn="l" defTabSz="914034" rtl="0" eaLnBrk="1" latinLnBrk="0" hangingPunct="1">
        <a:defRPr sz="1799" kern="1200">
          <a:solidFill>
            <a:schemeClr val="tx1"/>
          </a:solidFill>
          <a:latin typeface="Arial"/>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custDataLst>
              <p:tags r:id="rId12"/>
            </p:custDataLst>
          </p:nvPr>
        </p:nvGraphicFramePr>
        <p:xfrm>
          <a:off x="2123" y="1911"/>
          <a:ext cx="2117" cy="1904"/>
        </p:xfrm>
        <a:graphic>
          <a:graphicData uri="http://schemas.openxmlformats.org/presentationml/2006/ole">
            <mc:AlternateContent xmlns:mc="http://schemas.openxmlformats.org/markup-compatibility/2006">
              <mc:Choice xmlns:v="urn:schemas-microsoft-com:vml" Requires="v">
                <p:oleObj spid="_x0000_s1116" name="think-cell Slide" r:id="rId13" imgW="0" imgH="0" progId="">
                  <p:embed/>
                </p:oleObj>
              </mc:Choice>
              <mc:Fallback>
                <p:oleObj name="think-cell Slide" r:id="rId13" imgW="0" imgH="0" progId="">
                  <p:embed/>
                  <p:pic>
                    <p:nvPicPr>
                      <p:cNvPr id="4" name="对象 3"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23" y="1911"/>
                        <a:ext cx="2117" cy="19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85126046"/>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Lst>
  <p:hf hdr="0" ftr="0" dt="0"/>
  <p:txStyles>
    <p:titleStyle>
      <a:lvl1pPr algn="ctr" defTabSz="790510" rtl="0" eaLnBrk="1" latinLnBrk="0" hangingPunct="1">
        <a:spcBef>
          <a:spcPct val="0"/>
        </a:spcBef>
        <a:buNone/>
        <a:defRPr sz="3801" kern="1200">
          <a:solidFill>
            <a:schemeClr val="tx1"/>
          </a:solidFill>
          <a:latin typeface="Arial"/>
          <a:ea typeface="+mj-ea"/>
          <a:cs typeface="+mj-cs"/>
        </a:defRPr>
      </a:lvl1pPr>
    </p:titleStyle>
    <p:bodyStyle>
      <a:lvl1pPr marL="296520" indent="-296520" algn="l" defTabSz="790510" rtl="0" eaLnBrk="1" latinLnBrk="0" hangingPunct="1">
        <a:spcBef>
          <a:spcPct val="20000"/>
        </a:spcBef>
        <a:buFont typeface="Arial" panose="020B0604020202020204" pitchFamily="34" charset="0"/>
        <a:buChar char="•"/>
        <a:defRPr sz="2800" kern="1200">
          <a:solidFill>
            <a:schemeClr val="tx1"/>
          </a:solidFill>
          <a:latin typeface="Arial"/>
          <a:ea typeface="+mn-ea"/>
          <a:cs typeface="+mn-cs"/>
        </a:defRPr>
      </a:lvl1pPr>
      <a:lvl2pPr marL="641933" indent="-246995" algn="l" defTabSz="790510" rtl="0" eaLnBrk="1" latinLnBrk="0" hangingPunct="1">
        <a:spcBef>
          <a:spcPct val="20000"/>
        </a:spcBef>
        <a:buFont typeface="Arial" panose="020B0604020202020204" pitchFamily="34" charset="0"/>
        <a:buChar char="–"/>
        <a:defRPr sz="2400" kern="1200">
          <a:solidFill>
            <a:schemeClr val="tx1"/>
          </a:solidFill>
          <a:latin typeface="Arial"/>
          <a:ea typeface="+mn-ea"/>
          <a:cs typeface="+mn-cs"/>
        </a:defRPr>
      </a:lvl2pPr>
      <a:lvl3pPr marL="987978" indent="-197468" algn="l" defTabSz="790510" rtl="0" eaLnBrk="1" latinLnBrk="0" hangingPunct="1">
        <a:spcBef>
          <a:spcPct val="20000"/>
        </a:spcBef>
        <a:buFont typeface="Arial" panose="020B0604020202020204" pitchFamily="34" charset="0"/>
        <a:buChar char="•"/>
        <a:defRPr sz="2100" kern="1200">
          <a:solidFill>
            <a:schemeClr val="tx1"/>
          </a:solidFill>
          <a:latin typeface="Arial"/>
          <a:ea typeface="+mn-ea"/>
          <a:cs typeface="+mn-cs"/>
        </a:defRPr>
      </a:lvl3pPr>
      <a:lvl4pPr marL="1382916" indent="-197468" algn="l" defTabSz="790510" rtl="0" eaLnBrk="1" latinLnBrk="0" hangingPunct="1">
        <a:spcBef>
          <a:spcPct val="20000"/>
        </a:spcBef>
        <a:buFont typeface="Arial" panose="020B0604020202020204" pitchFamily="34" charset="0"/>
        <a:buChar char="–"/>
        <a:defRPr sz="1700" kern="1200">
          <a:solidFill>
            <a:schemeClr val="tx1"/>
          </a:solidFill>
          <a:latin typeface="Arial"/>
          <a:ea typeface="+mn-ea"/>
          <a:cs typeface="+mn-cs"/>
        </a:defRPr>
      </a:lvl4pPr>
      <a:lvl5pPr marL="1777852" indent="-197468" algn="l" defTabSz="790510" rtl="0" eaLnBrk="1" latinLnBrk="0" hangingPunct="1">
        <a:spcBef>
          <a:spcPct val="20000"/>
        </a:spcBef>
        <a:buFont typeface="Arial" panose="020B0604020202020204" pitchFamily="34" charset="0"/>
        <a:buChar char="»"/>
        <a:defRPr sz="1700" kern="1200">
          <a:solidFill>
            <a:schemeClr val="tx1"/>
          </a:solidFill>
          <a:latin typeface="Arial"/>
          <a:ea typeface="+mn-ea"/>
          <a:cs typeface="+mn-cs"/>
        </a:defRPr>
      </a:lvl5pPr>
      <a:lvl6pPr marL="2173425" indent="-197468" algn="l" defTabSz="790510" rtl="0" eaLnBrk="1" latinLnBrk="0" hangingPunct="1">
        <a:spcBef>
          <a:spcPct val="20000"/>
        </a:spcBef>
        <a:buFont typeface="Arial" panose="020B0604020202020204" pitchFamily="34" charset="0"/>
        <a:buChar char="•"/>
        <a:defRPr sz="1700" kern="1200">
          <a:solidFill>
            <a:schemeClr val="tx1"/>
          </a:solidFill>
          <a:latin typeface="Arial"/>
          <a:ea typeface="+mn-ea"/>
          <a:cs typeface="+mn-cs"/>
        </a:defRPr>
      </a:lvl6pPr>
      <a:lvl7pPr marL="2568362" indent="-197468" algn="l" defTabSz="790510" rtl="0" eaLnBrk="1" latinLnBrk="0" hangingPunct="1">
        <a:spcBef>
          <a:spcPct val="20000"/>
        </a:spcBef>
        <a:buFont typeface="Arial" panose="020B0604020202020204" pitchFamily="34" charset="0"/>
        <a:buChar char="•"/>
        <a:defRPr sz="1700" kern="1200">
          <a:solidFill>
            <a:schemeClr val="tx1"/>
          </a:solidFill>
          <a:latin typeface="Arial"/>
          <a:ea typeface="+mn-ea"/>
          <a:cs typeface="+mn-cs"/>
        </a:defRPr>
      </a:lvl7pPr>
      <a:lvl8pPr marL="2963301" indent="-197468" algn="l" defTabSz="790510" rtl="0" eaLnBrk="1" latinLnBrk="0" hangingPunct="1">
        <a:spcBef>
          <a:spcPct val="20000"/>
        </a:spcBef>
        <a:buFont typeface="Arial" panose="020B0604020202020204" pitchFamily="34" charset="0"/>
        <a:buChar char="•"/>
        <a:defRPr sz="1700" kern="1200">
          <a:solidFill>
            <a:schemeClr val="tx1"/>
          </a:solidFill>
          <a:latin typeface="Arial"/>
          <a:ea typeface="+mn-ea"/>
          <a:cs typeface="+mn-cs"/>
        </a:defRPr>
      </a:lvl8pPr>
      <a:lvl9pPr marL="3358872" indent="-197468" algn="l" defTabSz="790510" rtl="0" eaLnBrk="1" latinLnBrk="0" hangingPunct="1">
        <a:spcBef>
          <a:spcPct val="20000"/>
        </a:spcBef>
        <a:buFont typeface="Arial" panose="020B0604020202020204" pitchFamily="34" charset="0"/>
        <a:buChar char="•"/>
        <a:defRPr sz="1700" kern="1200">
          <a:solidFill>
            <a:schemeClr val="tx1"/>
          </a:solidFill>
          <a:latin typeface="Arial"/>
          <a:ea typeface="+mn-ea"/>
          <a:cs typeface="+mn-cs"/>
        </a:defRPr>
      </a:lvl9pPr>
    </p:bodyStyle>
    <p:otherStyle>
      <a:defPPr>
        <a:defRPr lang="zh-CN"/>
      </a:defPPr>
      <a:lvl1pPr marL="0" algn="l" defTabSz="790510" rtl="0" eaLnBrk="1" latinLnBrk="0" hangingPunct="1">
        <a:defRPr sz="1600" kern="1200">
          <a:solidFill>
            <a:schemeClr val="tx1"/>
          </a:solidFill>
          <a:latin typeface="Arial"/>
          <a:ea typeface="+mn-ea"/>
          <a:cs typeface="+mn-cs"/>
        </a:defRPr>
      </a:lvl1pPr>
      <a:lvl2pPr marL="394938" algn="l" defTabSz="790510" rtl="0" eaLnBrk="1" latinLnBrk="0" hangingPunct="1">
        <a:defRPr sz="1600" kern="1200">
          <a:solidFill>
            <a:schemeClr val="tx1"/>
          </a:solidFill>
          <a:latin typeface="Arial"/>
          <a:ea typeface="+mn-ea"/>
          <a:cs typeface="+mn-cs"/>
        </a:defRPr>
      </a:lvl2pPr>
      <a:lvl3pPr marL="790510" algn="l" defTabSz="790510" rtl="0" eaLnBrk="1" latinLnBrk="0" hangingPunct="1">
        <a:defRPr sz="1600" kern="1200">
          <a:solidFill>
            <a:schemeClr val="tx1"/>
          </a:solidFill>
          <a:latin typeface="Arial"/>
          <a:ea typeface="+mn-ea"/>
          <a:cs typeface="+mn-cs"/>
        </a:defRPr>
      </a:lvl3pPr>
      <a:lvl4pPr marL="1185448" algn="l" defTabSz="790510" rtl="0" eaLnBrk="1" latinLnBrk="0" hangingPunct="1">
        <a:defRPr sz="1600" kern="1200">
          <a:solidFill>
            <a:schemeClr val="tx1"/>
          </a:solidFill>
          <a:latin typeface="Arial"/>
          <a:ea typeface="+mn-ea"/>
          <a:cs typeface="+mn-cs"/>
        </a:defRPr>
      </a:lvl4pPr>
      <a:lvl5pPr marL="1580384" algn="l" defTabSz="790510" rtl="0" eaLnBrk="1" latinLnBrk="0" hangingPunct="1">
        <a:defRPr sz="1600" kern="1200">
          <a:solidFill>
            <a:schemeClr val="tx1"/>
          </a:solidFill>
          <a:latin typeface="Arial"/>
          <a:ea typeface="+mn-ea"/>
          <a:cs typeface="+mn-cs"/>
        </a:defRPr>
      </a:lvl5pPr>
      <a:lvl6pPr marL="1975957" algn="l" defTabSz="790510" rtl="0" eaLnBrk="1" latinLnBrk="0" hangingPunct="1">
        <a:defRPr sz="1600" kern="1200">
          <a:solidFill>
            <a:schemeClr val="tx1"/>
          </a:solidFill>
          <a:latin typeface="Arial"/>
          <a:ea typeface="+mn-ea"/>
          <a:cs typeface="+mn-cs"/>
        </a:defRPr>
      </a:lvl6pPr>
      <a:lvl7pPr marL="2370893" algn="l" defTabSz="790510" rtl="0" eaLnBrk="1" latinLnBrk="0" hangingPunct="1">
        <a:defRPr sz="1600" kern="1200">
          <a:solidFill>
            <a:schemeClr val="tx1"/>
          </a:solidFill>
          <a:latin typeface="Arial"/>
          <a:ea typeface="+mn-ea"/>
          <a:cs typeface="+mn-cs"/>
        </a:defRPr>
      </a:lvl7pPr>
      <a:lvl8pPr marL="2765831" algn="l" defTabSz="790510" rtl="0" eaLnBrk="1" latinLnBrk="0" hangingPunct="1">
        <a:defRPr sz="1600" kern="1200">
          <a:solidFill>
            <a:schemeClr val="tx1"/>
          </a:solidFill>
          <a:latin typeface="Arial"/>
          <a:ea typeface="+mn-ea"/>
          <a:cs typeface="+mn-cs"/>
        </a:defRPr>
      </a:lvl8pPr>
      <a:lvl9pPr marL="3160768" algn="l" defTabSz="790510" rtl="0" eaLnBrk="1" latinLnBrk="0" hangingPunct="1">
        <a:defRPr sz="1600" kern="1200">
          <a:solidFill>
            <a:schemeClr val="tx1"/>
          </a:solidFill>
          <a:latin typeface="Arial"/>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Arial" panose="020B0604020202020204" pitchFamily="34" charset="0"/>
            </a:endParaRPr>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165732527"/>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Lst>
  <p:hf hdr="0" ftr="0" dt="0"/>
  <p:txStyles>
    <p:titleStyle>
      <a:lvl1pPr algn="l" defTabSz="914400" rtl="0" eaLnBrk="1" latinLnBrk="0" hangingPunct="1">
        <a:lnSpc>
          <a:spcPts val="3440"/>
        </a:lnSpc>
        <a:spcBef>
          <a:spcPct val="0"/>
        </a:spcBef>
        <a:buNone/>
        <a:defRPr sz="3200" kern="1200">
          <a:solidFill>
            <a:schemeClr val="tx1"/>
          </a:solidFill>
          <a:latin typeface="Arial"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mn-cs"/>
        </a:defRPr>
      </a:lvl9pPr>
    </p:bodyStyle>
    <p:otherStyle>
      <a:defPPr>
        <a:defRPr lang="en-US"/>
      </a:defPPr>
      <a:lvl1pPr marL="0" algn="l" defTabSz="914400" rtl="0" eaLnBrk="1" latinLnBrk="0" hangingPunct="1">
        <a:defRPr sz="1800" kern="1200">
          <a:solidFill>
            <a:schemeClr val="tx1"/>
          </a:solidFill>
          <a:latin typeface="Arial"/>
          <a:ea typeface="+mn-ea"/>
          <a:cs typeface="+mn-cs"/>
        </a:defRPr>
      </a:lvl1pPr>
      <a:lvl2pPr marL="457200" algn="l" defTabSz="914400" rtl="0" eaLnBrk="1" latinLnBrk="0" hangingPunct="1">
        <a:defRPr sz="1800" kern="1200">
          <a:solidFill>
            <a:schemeClr val="tx1"/>
          </a:solidFill>
          <a:latin typeface="Arial"/>
          <a:ea typeface="+mn-ea"/>
          <a:cs typeface="+mn-cs"/>
        </a:defRPr>
      </a:lvl2pPr>
      <a:lvl3pPr marL="914400" algn="l" defTabSz="914400" rtl="0" eaLnBrk="1" latinLnBrk="0" hangingPunct="1">
        <a:defRPr sz="1800" kern="1200">
          <a:solidFill>
            <a:schemeClr val="tx1"/>
          </a:solidFill>
          <a:latin typeface="Arial"/>
          <a:ea typeface="+mn-ea"/>
          <a:cs typeface="+mn-cs"/>
        </a:defRPr>
      </a:lvl3pPr>
      <a:lvl4pPr marL="1371600" algn="l" defTabSz="914400" rtl="0" eaLnBrk="1" latinLnBrk="0" hangingPunct="1">
        <a:defRPr sz="1800" kern="1200">
          <a:solidFill>
            <a:schemeClr val="tx1"/>
          </a:solidFill>
          <a:latin typeface="Arial"/>
          <a:ea typeface="+mn-ea"/>
          <a:cs typeface="+mn-cs"/>
        </a:defRPr>
      </a:lvl4pPr>
      <a:lvl5pPr marL="1828800" algn="l" defTabSz="914400" rtl="0" eaLnBrk="1" latinLnBrk="0" hangingPunct="1">
        <a:defRPr sz="18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Arial"/>
          <a:ea typeface="+mn-ea"/>
          <a:cs typeface="+mn-cs"/>
        </a:defRPr>
      </a:lvl6pPr>
      <a:lvl7pPr marL="2743200" algn="l" defTabSz="914400" rtl="0" eaLnBrk="1" latinLnBrk="0" hangingPunct="1">
        <a:defRPr sz="1800" kern="1200">
          <a:solidFill>
            <a:schemeClr val="tx1"/>
          </a:solidFill>
          <a:latin typeface="Arial"/>
          <a:ea typeface="+mn-ea"/>
          <a:cs typeface="+mn-cs"/>
        </a:defRPr>
      </a:lvl7pPr>
      <a:lvl8pPr marL="3200400" algn="l" defTabSz="914400" rtl="0" eaLnBrk="1" latinLnBrk="0" hangingPunct="1">
        <a:defRPr sz="1800" kern="1200">
          <a:solidFill>
            <a:schemeClr val="tx1"/>
          </a:solidFill>
          <a:latin typeface="Arial"/>
          <a:ea typeface="+mn-ea"/>
          <a:cs typeface="+mn-cs"/>
        </a:defRPr>
      </a:lvl8pPr>
      <a:lvl9pPr marL="3657600" algn="l" defTabSz="914400" rtl="0" eaLnBrk="1" latinLnBrk="0" hangingPunct="1">
        <a:defRPr sz="1800"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p4"/><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9.gif"/><Relationship Id="rId7" Type="http://schemas.openxmlformats.org/officeDocument/2006/relationships/image" Target="../media/image42.png"/><Relationship Id="rId2" Type="http://schemas.openxmlformats.org/officeDocument/2006/relationships/image" Target="../media/image38.jpe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render/section_flow_render/1001311140002051_2020-04-10_30min.html" TargetMode="External"/><Relationship Id="rId9"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wmf"/><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9.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jpeg"/><Relationship Id="rId10" Type="http://schemas.openxmlformats.org/officeDocument/2006/relationships/image" Target="../media/image65.png"/><Relationship Id="rId4" Type="http://schemas.openxmlformats.org/officeDocument/2006/relationships/image" Target="../media/image59.jpeg"/><Relationship Id="rId9"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ED9D5F5D-A11E-492B-B504-0F9602351449}"/>
              </a:ext>
            </a:extLst>
          </p:cNvPr>
          <p:cNvSpPr>
            <a:spLocks noGrp="1"/>
          </p:cNvSpPr>
          <p:nvPr>
            <p:ph type="subTitle" idx="1"/>
          </p:nvPr>
        </p:nvSpPr>
        <p:spPr>
          <a:xfrm>
            <a:off x="373063" y="348947"/>
            <a:ext cx="9885362" cy="441937"/>
          </a:xfrm>
        </p:spPr>
        <p:txBody>
          <a:bodyPr anchor="ctr">
            <a:noAutofit/>
          </a:bodyPr>
          <a:lstStyle/>
          <a:p>
            <a:pPr fontAlgn="ctr">
              <a:lnSpc>
                <a:spcPct val="100000"/>
              </a:lnSpc>
            </a:pPr>
            <a:r>
              <a:rPr lang="en-US" sz="2600" u="none" dirty="0">
                <a:latin typeface="Arial" panose="020B0604020202020204" pitchFamily="34" charset="0"/>
              </a:rPr>
              <a:t>Smart Traffic Control: A New Way to Time Traffic Lights for Smoother </a:t>
            </a:r>
            <a:r>
              <a:rPr lang="en-US" sz="2600" dirty="0">
                <a:latin typeface="Arial" panose="020B0604020202020204" pitchFamily="34" charset="0"/>
              </a:rPr>
              <a:t>Traffic Flows</a:t>
            </a:r>
            <a:endParaRPr lang="en-US" sz="2600" u="none" dirty="0">
              <a:latin typeface="Arial" panose="020B0604020202020204" pitchFamily="34" charset="0"/>
            </a:endParaRPr>
          </a:p>
        </p:txBody>
      </p:sp>
      <p:sp>
        <p:nvSpPr>
          <p:cNvPr id="4" name="矩形 3">
            <a:extLst>
              <a:ext uri="{FF2B5EF4-FFF2-40B4-BE49-F238E27FC236}">
                <a16:creationId xmlns:a16="http://schemas.microsoft.com/office/drawing/2014/main" id="{06DAF121-B7A8-42D1-A67E-E8B42A6F3A46}"/>
              </a:ext>
            </a:extLst>
          </p:cNvPr>
          <p:cNvSpPr/>
          <p:nvPr/>
        </p:nvSpPr>
        <p:spPr>
          <a:xfrm>
            <a:off x="761533" y="4121437"/>
            <a:ext cx="10708156" cy="2284129"/>
          </a:xfrm>
          <a:prstGeom prst="rect">
            <a:avLst/>
          </a:prstGeom>
          <a:solidFill>
            <a:schemeClr val="tx2">
              <a:lumMod val="95000"/>
              <a:alpha val="50000"/>
            </a:schemeClr>
          </a:solidFill>
          <a:ln w="9525" cap="flat" cmpd="sng" algn="ctr">
            <a:noFill/>
            <a:prstDash val="solid"/>
          </a:ln>
          <a:effectLst/>
        </p:spPr>
        <p:txBody>
          <a:bodyPr lIns="359859" rtlCol="0" anchor="ctr">
            <a:noAutofit/>
          </a:bodyPr>
          <a:lstStyle/>
          <a:p>
            <a:pPr marL="0" marR="0" lvl="0" indent="0" algn="l" defTabSz="1218956" rtl="0" eaLnBrk="1" fontAlgn="ctr" latinLnBrk="0" hangingPunct="1">
              <a:lnSpc>
                <a:spcPct val="100000"/>
              </a:lnSpc>
              <a:spcBef>
                <a:spcPts val="0"/>
              </a:spcBef>
              <a:spcAft>
                <a:spcPts val="0"/>
              </a:spcAft>
              <a:buClr>
                <a:srgbClr val="CC9900"/>
              </a:buClr>
              <a:buSzPct val="60000"/>
              <a:buFontTx/>
              <a:buNone/>
              <a:tabLst/>
              <a:defRPr/>
            </a:pPr>
            <a:endParaRPr kumimoji="0" lang="en-US" altLang="zh-CN" sz="19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10" name="AutoShape 28">
            <a:extLst>
              <a:ext uri="{FF2B5EF4-FFF2-40B4-BE49-F238E27FC236}">
                <a16:creationId xmlns:a16="http://schemas.microsoft.com/office/drawing/2014/main" id="{6CA6EB2A-14AA-46AC-A4B0-955B6C7227BD}"/>
              </a:ext>
            </a:extLst>
          </p:cNvPr>
          <p:cNvSpPr>
            <a:spLocks noChangeArrowheads="1"/>
          </p:cNvSpPr>
          <p:nvPr/>
        </p:nvSpPr>
        <p:spPr bwMode="auto">
          <a:xfrm>
            <a:off x="1319283" y="4884834"/>
            <a:ext cx="788578" cy="323164"/>
          </a:xfrm>
          <a:prstGeom prst="rect">
            <a:avLst/>
          </a:prstGeom>
        </p:spPr>
        <p:txBody>
          <a:bodyPr wrap="square" lIns="0" tIns="0" rIns="0" bIns="0" anchor="ctr">
            <a:noAutofit/>
          </a:bodyPr>
          <a:lstStyle/>
          <a:p>
            <a:pPr marL="0" marR="0" lvl="0" indent="0" algn="ctr" defTabSz="914034"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a:t>
            </a:r>
            <a:endParaRPr kumimoji="0" lang="en-US" altLang="zh-CN" sz="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a:p>
            <a:pPr marL="0" marR="0" lvl="0" indent="0" algn="ctr" defTabSz="914034"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Waiting vehicles at a signalized intersection</a:t>
            </a:r>
            <a:endParaRPr kumimoji="0" lang="en-US" altLang="zh-CN" sz="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11" name="Freeform 7">
            <a:extLst>
              <a:ext uri="{FF2B5EF4-FFF2-40B4-BE49-F238E27FC236}">
                <a16:creationId xmlns:a16="http://schemas.microsoft.com/office/drawing/2014/main" id="{C6B8B805-0924-4621-BDB1-006A801E70EB}"/>
              </a:ext>
            </a:extLst>
          </p:cNvPr>
          <p:cNvSpPr>
            <a:spLocks noChangeAspect="1" noEditPoints="1"/>
          </p:cNvSpPr>
          <p:nvPr/>
        </p:nvSpPr>
        <p:spPr bwMode="auto">
          <a:xfrm>
            <a:off x="1472951" y="4637288"/>
            <a:ext cx="481245" cy="237650"/>
          </a:xfrm>
          <a:custGeom>
            <a:avLst/>
            <a:gdLst>
              <a:gd name="T0" fmla="*/ 3 w 103"/>
              <a:gd name="T1" fmla="*/ 41 h 51"/>
              <a:gd name="T2" fmla="*/ 1 w 103"/>
              <a:gd name="T3" fmla="*/ 24 h 51"/>
              <a:gd name="T4" fmla="*/ 3 w 103"/>
              <a:gd name="T5" fmla="*/ 21 h 51"/>
              <a:gd name="T6" fmla="*/ 26 w 103"/>
              <a:gd name="T7" fmla="*/ 0 h 51"/>
              <a:gd name="T8" fmla="*/ 46 w 103"/>
              <a:gd name="T9" fmla="*/ 0 h 51"/>
              <a:gd name="T10" fmla="*/ 79 w 103"/>
              <a:gd name="T11" fmla="*/ 16 h 51"/>
              <a:gd name="T12" fmla="*/ 81 w 103"/>
              <a:gd name="T13" fmla="*/ 16 h 51"/>
              <a:gd name="T14" fmla="*/ 100 w 103"/>
              <a:gd name="T15" fmla="*/ 27 h 51"/>
              <a:gd name="T16" fmla="*/ 102 w 103"/>
              <a:gd name="T17" fmla="*/ 29 h 51"/>
              <a:gd name="T18" fmla="*/ 101 w 103"/>
              <a:gd name="T19" fmla="*/ 41 h 51"/>
              <a:gd name="T20" fmla="*/ 95 w 103"/>
              <a:gd name="T21" fmla="*/ 41 h 51"/>
              <a:gd name="T22" fmla="*/ 95 w 103"/>
              <a:gd name="T23" fmla="*/ 40 h 51"/>
              <a:gd name="T24" fmla="*/ 81 w 103"/>
              <a:gd name="T25" fmla="*/ 27 h 51"/>
              <a:gd name="T26" fmla="*/ 68 w 103"/>
              <a:gd name="T27" fmla="*/ 40 h 51"/>
              <a:gd name="T28" fmla="*/ 68 w 103"/>
              <a:gd name="T29" fmla="*/ 41 h 51"/>
              <a:gd name="T30" fmla="*/ 33 w 103"/>
              <a:gd name="T31" fmla="*/ 41 h 51"/>
              <a:gd name="T32" fmla="*/ 33 w 103"/>
              <a:gd name="T33" fmla="*/ 40 h 51"/>
              <a:gd name="T34" fmla="*/ 20 w 103"/>
              <a:gd name="T35" fmla="*/ 27 h 51"/>
              <a:gd name="T36" fmla="*/ 7 w 103"/>
              <a:gd name="T37" fmla="*/ 40 h 51"/>
              <a:gd name="T38" fmla="*/ 7 w 103"/>
              <a:gd name="T39" fmla="*/ 41 h 51"/>
              <a:gd name="T40" fmla="*/ 3 w 103"/>
              <a:gd name="T41" fmla="*/ 41 h 51"/>
              <a:gd name="T42" fmla="*/ 20 w 103"/>
              <a:gd name="T43" fmla="*/ 35 h 51"/>
              <a:gd name="T44" fmla="*/ 15 w 103"/>
              <a:gd name="T45" fmla="*/ 40 h 51"/>
              <a:gd name="T46" fmla="*/ 20 w 103"/>
              <a:gd name="T47" fmla="*/ 46 h 51"/>
              <a:gd name="T48" fmla="*/ 25 w 103"/>
              <a:gd name="T49" fmla="*/ 40 h 51"/>
              <a:gd name="T50" fmla="*/ 20 w 103"/>
              <a:gd name="T51" fmla="*/ 35 h 51"/>
              <a:gd name="T52" fmla="*/ 20 w 103"/>
              <a:gd name="T53" fmla="*/ 30 h 51"/>
              <a:gd name="T54" fmla="*/ 9 w 103"/>
              <a:gd name="T55" fmla="*/ 40 h 51"/>
              <a:gd name="T56" fmla="*/ 20 w 103"/>
              <a:gd name="T57" fmla="*/ 51 h 51"/>
              <a:gd name="T58" fmla="*/ 30 w 103"/>
              <a:gd name="T59" fmla="*/ 40 h 51"/>
              <a:gd name="T60" fmla="*/ 20 w 103"/>
              <a:gd name="T61" fmla="*/ 30 h 51"/>
              <a:gd name="T62" fmla="*/ 81 w 103"/>
              <a:gd name="T63" fmla="*/ 35 h 51"/>
              <a:gd name="T64" fmla="*/ 76 w 103"/>
              <a:gd name="T65" fmla="*/ 40 h 51"/>
              <a:gd name="T66" fmla="*/ 81 w 103"/>
              <a:gd name="T67" fmla="*/ 46 h 51"/>
              <a:gd name="T68" fmla="*/ 87 w 103"/>
              <a:gd name="T69" fmla="*/ 40 h 51"/>
              <a:gd name="T70" fmla="*/ 81 w 103"/>
              <a:gd name="T71" fmla="*/ 35 h 51"/>
              <a:gd name="T72" fmla="*/ 81 w 103"/>
              <a:gd name="T73" fmla="*/ 30 h 51"/>
              <a:gd name="T74" fmla="*/ 71 w 103"/>
              <a:gd name="T75" fmla="*/ 40 h 51"/>
              <a:gd name="T76" fmla="*/ 81 w 103"/>
              <a:gd name="T77" fmla="*/ 51 h 51"/>
              <a:gd name="T78" fmla="*/ 92 w 103"/>
              <a:gd name="T79" fmla="*/ 40 h 51"/>
              <a:gd name="T80" fmla="*/ 81 w 103"/>
              <a:gd name="T81" fmla="*/ 30 h 51"/>
              <a:gd name="T82" fmla="*/ 15 w 103"/>
              <a:gd name="T83" fmla="*/ 14 h 51"/>
              <a:gd name="T84" fmla="*/ 15 w 103"/>
              <a:gd name="T85" fmla="*/ 15 h 51"/>
              <a:gd name="T86" fmla="*/ 16 w 103"/>
              <a:gd name="T87" fmla="*/ 16 h 51"/>
              <a:gd name="T88" fmla="*/ 66 w 103"/>
              <a:gd name="T89" fmla="*/ 16 h 51"/>
              <a:gd name="T90" fmla="*/ 68 w 103"/>
              <a:gd name="T91" fmla="*/ 15 h 51"/>
              <a:gd name="T92" fmla="*/ 67 w 103"/>
              <a:gd name="T93" fmla="*/ 13 h 51"/>
              <a:gd name="T94" fmla="*/ 66 w 103"/>
              <a:gd name="T95" fmla="*/ 12 h 51"/>
              <a:gd name="T96" fmla="*/ 46 w 103"/>
              <a:gd name="T97" fmla="*/ 3 h 51"/>
              <a:gd name="T98" fmla="*/ 31 w 103"/>
              <a:gd name="T99" fmla="*/ 3 h 51"/>
              <a:gd name="T100" fmla="*/ 15 w 103"/>
              <a:gd name="T101"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 h="51">
                <a:moveTo>
                  <a:pt x="3" y="41"/>
                </a:moveTo>
                <a:cubicBezTo>
                  <a:pt x="0" y="41"/>
                  <a:pt x="1" y="29"/>
                  <a:pt x="1" y="24"/>
                </a:cubicBezTo>
                <a:cubicBezTo>
                  <a:pt x="1" y="22"/>
                  <a:pt x="2" y="23"/>
                  <a:pt x="3" y="21"/>
                </a:cubicBezTo>
                <a:cubicBezTo>
                  <a:pt x="5" y="14"/>
                  <a:pt x="11" y="0"/>
                  <a:pt x="26" y="0"/>
                </a:cubicBezTo>
                <a:cubicBezTo>
                  <a:pt x="35" y="0"/>
                  <a:pt x="33" y="0"/>
                  <a:pt x="46" y="0"/>
                </a:cubicBezTo>
                <a:cubicBezTo>
                  <a:pt x="56" y="0"/>
                  <a:pt x="68" y="11"/>
                  <a:pt x="79" y="16"/>
                </a:cubicBezTo>
                <a:cubicBezTo>
                  <a:pt x="81" y="16"/>
                  <a:pt x="81" y="16"/>
                  <a:pt x="81" y="16"/>
                </a:cubicBezTo>
                <a:cubicBezTo>
                  <a:pt x="95" y="16"/>
                  <a:pt x="98" y="22"/>
                  <a:pt x="100" y="27"/>
                </a:cubicBezTo>
                <a:cubicBezTo>
                  <a:pt x="100" y="28"/>
                  <a:pt x="102" y="28"/>
                  <a:pt x="102" y="29"/>
                </a:cubicBezTo>
                <a:cubicBezTo>
                  <a:pt x="103" y="33"/>
                  <a:pt x="102" y="41"/>
                  <a:pt x="101" y="41"/>
                </a:cubicBezTo>
                <a:cubicBezTo>
                  <a:pt x="95" y="41"/>
                  <a:pt x="95" y="41"/>
                  <a:pt x="95" y="41"/>
                </a:cubicBezTo>
                <a:cubicBezTo>
                  <a:pt x="95" y="41"/>
                  <a:pt x="95" y="41"/>
                  <a:pt x="95" y="40"/>
                </a:cubicBezTo>
                <a:cubicBezTo>
                  <a:pt x="95" y="33"/>
                  <a:pt x="89" y="27"/>
                  <a:pt x="81" y="27"/>
                </a:cubicBezTo>
                <a:cubicBezTo>
                  <a:pt x="74" y="27"/>
                  <a:pt x="68" y="33"/>
                  <a:pt x="68" y="40"/>
                </a:cubicBezTo>
                <a:cubicBezTo>
                  <a:pt x="68" y="41"/>
                  <a:pt x="68" y="41"/>
                  <a:pt x="68" y="41"/>
                </a:cubicBezTo>
                <a:cubicBezTo>
                  <a:pt x="33" y="41"/>
                  <a:pt x="33" y="41"/>
                  <a:pt x="33" y="41"/>
                </a:cubicBezTo>
                <a:cubicBezTo>
                  <a:pt x="33" y="41"/>
                  <a:pt x="33" y="41"/>
                  <a:pt x="33" y="40"/>
                </a:cubicBezTo>
                <a:cubicBezTo>
                  <a:pt x="33" y="33"/>
                  <a:pt x="27" y="27"/>
                  <a:pt x="20" y="27"/>
                </a:cubicBezTo>
                <a:cubicBezTo>
                  <a:pt x="13" y="27"/>
                  <a:pt x="7" y="33"/>
                  <a:pt x="7" y="40"/>
                </a:cubicBezTo>
                <a:cubicBezTo>
                  <a:pt x="7" y="41"/>
                  <a:pt x="7" y="41"/>
                  <a:pt x="7" y="41"/>
                </a:cubicBezTo>
                <a:cubicBezTo>
                  <a:pt x="3" y="41"/>
                  <a:pt x="3" y="41"/>
                  <a:pt x="3" y="41"/>
                </a:cubicBezTo>
                <a:close/>
                <a:moveTo>
                  <a:pt x="20" y="35"/>
                </a:moveTo>
                <a:cubicBezTo>
                  <a:pt x="17" y="35"/>
                  <a:pt x="15" y="38"/>
                  <a:pt x="15" y="40"/>
                </a:cubicBezTo>
                <a:cubicBezTo>
                  <a:pt x="15" y="43"/>
                  <a:pt x="17" y="46"/>
                  <a:pt x="20" y="46"/>
                </a:cubicBezTo>
                <a:cubicBezTo>
                  <a:pt x="23" y="46"/>
                  <a:pt x="25" y="43"/>
                  <a:pt x="25" y="40"/>
                </a:cubicBezTo>
                <a:cubicBezTo>
                  <a:pt x="25" y="38"/>
                  <a:pt x="23" y="35"/>
                  <a:pt x="20" y="35"/>
                </a:cubicBezTo>
                <a:close/>
                <a:moveTo>
                  <a:pt x="20" y="30"/>
                </a:moveTo>
                <a:cubicBezTo>
                  <a:pt x="14" y="30"/>
                  <a:pt x="9" y="34"/>
                  <a:pt x="9" y="40"/>
                </a:cubicBezTo>
                <a:cubicBezTo>
                  <a:pt x="9" y="46"/>
                  <a:pt x="14" y="51"/>
                  <a:pt x="20" y="51"/>
                </a:cubicBezTo>
                <a:cubicBezTo>
                  <a:pt x="26" y="51"/>
                  <a:pt x="30" y="46"/>
                  <a:pt x="30" y="40"/>
                </a:cubicBezTo>
                <a:cubicBezTo>
                  <a:pt x="30" y="34"/>
                  <a:pt x="26" y="30"/>
                  <a:pt x="20" y="30"/>
                </a:cubicBezTo>
                <a:close/>
                <a:moveTo>
                  <a:pt x="81" y="35"/>
                </a:moveTo>
                <a:cubicBezTo>
                  <a:pt x="79" y="35"/>
                  <a:pt x="76" y="38"/>
                  <a:pt x="76" y="40"/>
                </a:cubicBezTo>
                <a:cubicBezTo>
                  <a:pt x="76" y="43"/>
                  <a:pt x="79" y="46"/>
                  <a:pt x="81" y="46"/>
                </a:cubicBezTo>
                <a:cubicBezTo>
                  <a:pt x="84" y="46"/>
                  <a:pt x="87" y="43"/>
                  <a:pt x="87" y="40"/>
                </a:cubicBezTo>
                <a:cubicBezTo>
                  <a:pt x="87" y="38"/>
                  <a:pt x="84" y="35"/>
                  <a:pt x="81" y="35"/>
                </a:cubicBezTo>
                <a:close/>
                <a:moveTo>
                  <a:pt x="81" y="30"/>
                </a:moveTo>
                <a:cubicBezTo>
                  <a:pt x="76" y="30"/>
                  <a:pt x="71" y="34"/>
                  <a:pt x="71" y="40"/>
                </a:cubicBezTo>
                <a:cubicBezTo>
                  <a:pt x="71" y="46"/>
                  <a:pt x="76" y="51"/>
                  <a:pt x="81" y="51"/>
                </a:cubicBezTo>
                <a:cubicBezTo>
                  <a:pt x="87" y="51"/>
                  <a:pt x="92" y="46"/>
                  <a:pt x="92" y="40"/>
                </a:cubicBezTo>
                <a:cubicBezTo>
                  <a:pt x="92" y="34"/>
                  <a:pt x="87" y="30"/>
                  <a:pt x="81" y="30"/>
                </a:cubicBezTo>
                <a:close/>
                <a:moveTo>
                  <a:pt x="15" y="14"/>
                </a:moveTo>
                <a:cubicBezTo>
                  <a:pt x="14" y="14"/>
                  <a:pt x="14" y="15"/>
                  <a:pt x="15" y="15"/>
                </a:cubicBezTo>
                <a:cubicBezTo>
                  <a:pt x="15" y="16"/>
                  <a:pt x="15" y="16"/>
                  <a:pt x="16" y="16"/>
                </a:cubicBezTo>
                <a:cubicBezTo>
                  <a:pt x="66" y="16"/>
                  <a:pt x="66" y="16"/>
                  <a:pt x="66" y="16"/>
                </a:cubicBezTo>
                <a:cubicBezTo>
                  <a:pt x="67" y="16"/>
                  <a:pt x="67" y="16"/>
                  <a:pt x="68" y="15"/>
                </a:cubicBezTo>
                <a:cubicBezTo>
                  <a:pt x="68" y="14"/>
                  <a:pt x="68" y="14"/>
                  <a:pt x="67" y="13"/>
                </a:cubicBezTo>
                <a:cubicBezTo>
                  <a:pt x="66" y="13"/>
                  <a:pt x="66" y="13"/>
                  <a:pt x="66" y="12"/>
                </a:cubicBezTo>
                <a:cubicBezTo>
                  <a:pt x="60" y="9"/>
                  <a:pt x="52" y="3"/>
                  <a:pt x="46" y="3"/>
                </a:cubicBezTo>
                <a:cubicBezTo>
                  <a:pt x="38" y="3"/>
                  <a:pt x="39" y="3"/>
                  <a:pt x="31" y="3"/>
                </a:cubicBezTo>
                <a:cubicBezTo>
                  <a:pt x="23" y="3"/>
                  <a:pt x="18" y="8"/>
                  <a:pt x="15" y="14"/>
                </a:cubicBezTo>
                <a:close/>
              </a:path>
            </a:pathLst>
          </a:custGeom>
          <a:solidFill>
            <a:schemeClr val="accent1"/>
          </a:solidFill>
          <a:ln>
            <a:noFill/>
          </a:ln>
        </p:spPr>
        <p:txBody>
          <a:bodyPr vert="horz" wrap="square" lIns="91404" tIns="45702" rIns="91404" bIns="45702"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08" name="AutoShape 28">
            <a:extLst>
              <a:ext uri="{FF2B5EF4-FFF2-40B4-BE49-F238E27FC236}">
                <a16:creationId xmlns:a16="http://schemas.microsoft.com/office/drawing/2014/main" id="{DA978028-6DF8-476F-B734-C4708EB73E0E}"/>
              </a:ext>
            </a:extLst>
          </p:cNvPr>
          <p:cNvSpPr>
            <a:spLocks noChangeArrowheads="1"/>
          </p:cNvSpPr>
          <p:nvPr/>
        </p:nvSpPr>
        <p:spPr bwMode="auto">
          <a:xfrm>
            <a:off x="1428587" y="5953844"/>
            <a:ext cx="538609" cy="323165"/>
          </a:xfrm>
          <a:prstGeom prst="rect">
            <a:avLst/>
          </a:prstGeom>
        </p:spPr>
        <p:txBody>
          <a:bodyPr wrap="square" lIns="0" tIns="0" rIns="0" bIns="0" anchor="ctr">
            <a:noAutofit/>
          </a:bodyPr>
          <a:lstStyle/>
          <a:p>
            <a:pPr marL="0" marR="0" lvl="0" indent="0" algn="ctr" defTabSz="1218956"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Commuter density</a:t>
            </a:r>
            <a:endParaRPr kumimoji="0" lang="en-US" altLang="zh-CN" sz="800"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a:p>
            <a:pPr marL="0" marR="0" lvl="0" indent="0" algn="ctr" defTabSz="1218956"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a:t>
            </a:r>
            <a:endParaRPr kumimoji="0" lang="en-US" altLang="zh-CN" sz="800"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09" name="Freeform 6">
            <a:extLst>
              <a:ext uri="{FF2B5EF4-FFF2-40B4-BE49-F238E27FC236}">
                <a16:creationId xmlns:a16="http://schemas.microsoft.com/office/drawing/2014/main" id="{796E0D07-C388-4BB3-8EE9-9287CBAE1393}"/>
              </a:ext>
            </a:extLst>
          </p:cNvPr>
          <p:cNvSpPr>
            <a:spLocks noChangeAspect="1" noEditPoints="1"/>
          </p:cNvSpPr>
          <p:nvPr/>
        </p:nvSpPr>
        <p:spPr bwMode="auto">
          <a:xfrm>
            <a:off x="1519653" y="5447605"/>
            <a:ext cx="356478" cy="356475"/>
          </a:xfrm>
          <a:custGeom>
            <a:avLst/>
            <a:gdLst>
              <a:gd name="T0" fmla="*/ 53 w 107"/>
              <a:gd name="T1" fmla="*/ 80 h 107"/>
              <a:gd name="T2" fmla="*/ 53 w 107"/>
              <a:gd name="T3" fmla="*/ 28 h 107"/>
              <a:gd name="T4" fmla="*/ 43 w 107"/>
              <a:gd name="T5" fmla="*/ 15 h 107"/>
              <a:gd name="T6" fmla="*/ 53 w 107"/>
              <a:gd name="T7" fmla="*/ 0 h 107"/>
              <a:gd name="T8" fmla="*/ 64 w 107"/>
              <a:gd name="T9" fmla="*/ 15 h 107"/>
              <a:gd name="T10" fmla="*/ 53 w 107"/>
              <a:gd name="T11" fmla="*/ 28 h 107"/>
              <a:gd name="T12" fmla="*/ 59 w 107"/>
              <a:gd name="T13" fmla="*/ 23 h 107"/>
              <a:gd name="T14" fmla="*/ 61 w 107"/>
              <a:gd name="T15" fmla="*/ 10 h 107"/>
              <a:gd name="T16" fmla="*/ 53 w 107"/>
              <a:gd name="T17" fmla="*/ 8 h 107"/>
              <a:gd name="T18" fmla="*/ 46 w 107"/>
              <a:gd name="T19" fmla="*/ 8 h 107"/>
              <a:gd name="T20" fmla="*/ 45 w 107"/>
              <a:gd name="T21" fmla="*/ 15 h 107"/>
              <a:gd name="T22" fmla="*/ 81 w 107"/>
              <a:gd name="T23" fmla="*/ 81 h 107"/>
              <a:gd name="T24" fmla="*/ 78 w 107"/>
              <a:gd name="T25" fmla="*/ 72 h 107"/>
              <a:gd name="T26" fmla="*/ 98 w 107"/>
              <a:gd name="T27" fmla="*/ 71 h 107"/>
              <a:gd name="T28" fmla="*/ 98 w 107"/>
              <a:gd name="T29" fmla="*/ 72 h 107"/>
              <a:gd name="T30" fmla="*/ 82 w 107"/>
              <a:gd name="T31" fmla="*/ 80 h 107"/>
              <a:gd name="T32" fmla="*/ 97 w 107"/>
              <a:gd name="T33" fmla="*/ 72 h 107"/>
              <a:gd name="T34" fmla="*/ 95 w 107"/>
              <a:gd name="T35" fmla="*/ 64 h 107"/>
              <a:gd name="T36" fmla="*/ 84 w 107"/>
              <a:gd name="T37" fmla="*/ 64 h 107"/>
              <a:gd name="T38" fmla="*/ 80 w 107"/>
              <a:gd name="T39" fmla="*/ 67 h 107"/>
              <a:gd name="T40" fmla="*/ 82 w 107"/>
              <a:gd name="T41" fmla="*/ 80 h 107"/>
              <a:gd name="T42" fmla="*/ 9 w 107"/>
              <a:gd name="T43" fmla="*/ 72 h 107"/>
              <a:gd name="T44" fmla="*/ 9 w 107"/>
              <a:gd name="T45" fmla="*/ 71 h 107"/>
              <a:gd name="T46" fmla="*/ 29 w 107"/>
              <a:gd name="T47" fmla="*/ 72 h 107"/>
              <a:gd name="T48" fmla="*/ 26 w 107"/>
              <a:gd name="T49" fmla="*/ 81 h 107"/>
              <a:gd name="T50" fmla="*/ 19 w 107"/>
              <a:gd name="T51" fmla="*/ 84 h 107"/>
              <a:gd name="T52" fmla="*/ 27 w 107"/>
              <a:gd name="T53" fmla="*/ 69 h 107"/>
              <a:gd name="T54" fmla="*/ 23 w 107"/>
              <a:gd name="T55" fmla="*/ 64 h 107"/>
              <a:gd name="T56" fmla="*/ 15 w 107"/>
              <a:gd name="T57" fmla="*/ 64 h 107"/>
              <a:gd name="T58" fmla="*/ 11 w 107"/>
              <a:gd name="T59" fmla="*/ 69 h 107"/>
              <a:gd name="T60" fmla="*/ 107 w 107"/>
              <a:gd name="T61" fmla="*/ 104 h 107"/>
              <a:gd name="T62" fmla="*/ 90 w 107"/>
              <a:gd name="T63" fmla="*/ 104 h 107"/>
              <a:gd name="T64" fmla="*/ 90 w 107"/>
              <a:gd name="T65" fmla="*/ 92 h 107"/>
              <a:gd name="T66" fmla="*/ 86 w 107"/>
              <a:gd name="T67" fmla="*/ 91 h 107"/>
              <a:gd name="T68" fmla="*/ 87 w 107"/>
              <a:gd name="T69" fmla="*/ 94 h 107"/>
              <a:gd name="T70" fmla="*/ 79 w 107"/>
              <a:gd name="T71" fmla="*/ 89 h 107"/>
              <a:gd name="T72" fmla="*/ 72 w 107"/>
              <a:gd name="T73" fmla="*/ 107 h 107"/>
              <a:gd name="T74" fmla="*/ 38 w 107"/>
              <a:gd name="T75" fmla="*/ 104 h 107"/>
              <a:gd name="T76" fmla="*/ 21 w 107"/>
              <a:gd name="T77" fmla="*/ 104 h 107"/>
              <a:gd name="T78" fmla="*/ 21 w 107"/>
              <a:gd name="T79" fmla="*/ 92 h 107"/>
              <a:gd name="T80" fmla="*/ 17 w 107"/>
              <a:gd name="T81" fmla="*/ 91 h 107"/>
              <a:gd name="T82" fmla="*/ 18 w 107"/>
              <a:gd name="T83" fmla="*/ 94 h 107"/>
              <a:gd name="T84" fmla="*/ 11 w 107"/>
              <a:gd name="T85" fmla="*/ 89 h 107"/>
              <a:gd name="T86" fmla="*/ 3 w 107"/>
              <a:gd name="T87" fmla="*/ 107 h 107"/>
              <a:gd name="T88" fmla="*/ 73 w 107"/>
              <a:gd name="T89" fmla="*/ 47 h 107"/>
              <a:gd name="T90" fmla="*/ 55 w 107"/>
              <a:gd name="T91" fmla="*/ 47 h 107"/>
              <a:gd name="T92" fmla="*/ 56 w 107"/>
              <a:gd name="T93" fmla="*/ 35 h 107"/>
              <a:gd name="T94" fmla="*/ 52 w 107"/>
              <a:gd name="T95" fmla="*/ 34 h 107"/>
              <a:gd name="T96" fmla="*/ 53 w 107"/>
              <a:gd name="T97" fmla="*/ 37 h 107"/>
              <a:gd name="T98" fmla="*/ 45 w 107"/>
              <a:gd name="T99" fmla="*/ 32 h 107"/>
              <a:gd name="T100" fmla="*/ 38 w 107"/>
              <a:gd name="T101" fmla="*/ 50 h 107"/>
              <a:gd name="T102" fmla="*/ 51 w 107"/>
              <a:gd name="T103" fmla="*/ 64 h 107"/>
              <a:gd name="T104" fmla="*/ 45 w 107"/>
              <a:gd name="T105" fmla="*/ 79 h 107"/>
              <a:gd name="T106" fmla="*/ 40 w 107"/>
              <a:gd name="T107" fmla="*/ 87 h 107"/>
              <a:gd name="T108" fmla="*/ 53 w 107"/>
              <a:gd name="T109" fmla="*/ 84 h 107"/>
              <a:gd name="T110" fmla="*/ 67 w 107"/>
              <a:gd name="T111" fmla="*/ 87 h 107"/>
              <a:gd name="T112" fmla="*/ 62 w 107"/>
              <a:gd name="T113" fmla="*/ 79 h 107"/>
              <a:gd name="T114" fmla="*/ 56 w 107"/>
              <a:gd name="T115" fmla="*/ 64 h 107"/>
              <a:gd name="T116" fmla="*/ 52 w 107"/>
              <a:gd name="T117" fmla="*/ 5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7" h="107">
                <a:moveTo>
                  <a:pt x="53" y="68"/>
                </a:moveTo>
                <a:cubicBezTo>
                  <a:pt x="57" y="68"/>
                  <a:pt x="60" y="70"/>
                  <a:pt x="60" y="74"/>
                </a:cubicBezTo>
                <a:cubicBezTo>
                  <a:pt x="60" y="77"/>
                  <a:pt x="57" y="80"/>
                  <a:pt x="53" y="80"/>
                </a:cubicBezTo>
                <a:cubicBezTo>
                  <a:pt x="50" y="80"/>
                  <a:pt x="47" y="77"/>
                  <a:pt x="47" y="74"/>
                </a:cubicBezTo>
                <a:cubicBezTo>
                  <a:pt x="47" y="70"/>
                  <a:pt x="50" y="68"/>
                  <a:pt x="53" y="68"/>
                </a:cubicBezTo>
                <a:close/>
                <a:moveTo>
                  <a:pt x="53" y="28"/>
                </a:moveTo>
                <a:cubicBezTo>
                  <a:pt x="51" y="28"/>
                  <a:pt x="48" y="27"/>
                  <a:pt x="46" y="24"/>
                </a:cubicBezTo>
                <a:cubicBezTo>
                  <a:pt x="45" y="22"/>
                  <a:pt x="43" y="18"/>
                  <a:pt x="43" y="15"/>
                </a:cubicBezTo>
                <a:cubicBezTo>
                  <a:pt x="43" y="15"/>
                  <a:pt x="43" y="15"/>
                  <a:pt x="43" y="15"/>
                </a:cubicBezTo>
                <a:cubicBezTo>
                  <a:pt x="43" y="15"/>
                  <a:pt x="43" y="15"/>
                  <a:pt x="43" y="15"/>
                </a:cubicBezTo>
                <a:cubicBezTo>
                  <a:pt x="43" y="14"/>
                  <a:pt x="43" y="14"/>
                  <a:pt x="43" y="14"/>
                </a:cubicBezTo>
                <a:cubicBezTo>
                  <a:pt x="43" y="6"/>
                  <a:pt x="42" y="0"/>
                  <a:pt x="53" y="0"/>
                </a:cubicBezTo>
                <a:cubicBezTo>
                  <a:pt x="65" y="0"/>
                  <a:pt x="64" y="6"/>
                  <a:pt x="64" y="14"/>
                </a:cubicBezTo>
                <a:cubicBezTo>
                  <a:pt x="64" y="14"/>
                  <a:pt x="64" y="14"/>
                  <a:pt x="64" y="15"/>
                </a:cubicBezTo>
                <a:cubicBezTo>
                  <a:pt x="64" y="15"/>
                  <a:pt x="64" y="15"/>
                  <a:pt x="64" y="15"/>
                </a:cubicBezTo>
                <a:cubicBezTo>
                  <a:pt x="64" y="15"/>
                  <a:pt x="64" y="15"/>
                  <a:pt x="64" y="15"/>
                </a:cubicBezTo>
                <a:cubicBezTo>
                  <a:pt x="64" y="18"/>
                  <a:pt x="62" y="22"/>
                  <a:pt x="61" y="24"/>
                </a:cubicBezTo>
                <a:cubicBezTo>
                  <a:pt x="59" y="27"/>
                  <a:pt x="56" y="28"/>
                  <a:pt x="53" y="28"/>
                </a:cubicBezTo>
                <a:close/>
                <a:moveTo>
                  <a:pt x="48" y="23"/>
                </a:moveTo>
                <a:cubicBezTo>
                  <a:pt x="49" y="25"/>
                  <a:pt x="51" y="27"/>
                  <a:pt x="53" y="27"/>
                </a:cubicBezTo>
                <a:cubicBezTo>
                  <a:pt x="56" y="27"/>
                  <a:pt x="58" y="25"/>
                  <a:pt x="59" y="23"/>
                </a:cubicBezTo>
                <a:cubicBezTo>
                  <a:pt x="61" y="21"/>
                  <a:pt x="62" y="18"/>
                  <a:pt x="62" y="15"/>
                </a:cubicBezTo>
                <a:cubicBezTo>
                  <a:pt x="62" y="13"/>
                  <a:pt x="62" y="13"/>
                  <a:pt x="62" y="13"/>
                </a:cubicBezTo>
                <a:cubicBezTo>
                  <a:pt x="61" y="12"/>
                  <a:pt x="61" y="11"/>
                  <a:pt x="61" y="10"/>
                </a:cubicBezTo>
                <a:cubicBezTo>
                  <a:pt x="61" y="9"/>
                  <a:pt x="61" y="8"/>
                  <a:pt x="61" y="8"/>
                </a:cubicBezTo>
                <a:cubicBezTo>
                  <a:pt x="60" y="6"/>
                  <a:pt x="59" y="7"/>
                  <a:pt x="57" y="7"/>
                </a:cubicBezTo>
                <a:cubicBezTo>
                  <a:pt x="56" y="8"/>
                  <a:pt x="55" y="8"/>
                  <a:pt x="53" y="8"/>
                </a:cubicBezTo>
                <a:cubicBezTo>
                  <a:pt x="52" y="8"/>
                  <a:pt x="51" y="8"/>
                  <a:pt x="50" y="7"/>
                </a:cubicBezTo>
                <a:cubicBezTo>
                  <a:pt x="50" y="7"/>
                  <a:pt x="50" y="7"/>
                  <a:pt x="50" y="7"/>
                </a:cubicBezTo>
                <a:cubicBezTo>
                  <a:pt x="48" y="7"/>
                  <a:pt x="47" y="6"/>
                  <a:pt x="46" y="8"/>
                </a:cubicBezTo>
                <a:cubicBezTo>
                  <a:pt x="46" y="8"/>
                  <a:pt x="46" y="9"/>
                  <a:pt x="46" y="10"/>
                </a:cubicBezTo>
                <a:cubicBezTo>
                  <a:pt x="46" y="11"/>
                  <a:pt x="45" y="12"/>
                  <a:pt x="45" y="13"/>
                </a:cubicBezTo>
                <a:cubicBezTo>
                  <a:pt x="45" y="15"/>
                  <a:pt x="45" y="15"/>
                  <a:pt x="45" y="15"/>
                </a:cubicBezTo>
                <a:cubicBezTo>
                  <a:pt x="45" y="18"/>
                  <a:pt x="46" y="21"/>
                  <a:pt x="48" y="23"/>
                </a:cubicBezTo>
                <a:close/>
                <a:moveTo>
                  <a:pt x="88" y="85"/>
                </a:moveTo>
                <a:cubicBezTo>
                  <a:pt x="85" y="85"/>
                  <a:pt x="83" y="84"/>
                  <a:pt x="81" y="81"/>
                </a:cubicBezTo>
                <a:cubicBezTo>
                  <a:pt x="79" y="78"/>
                  <a:pt x="78" y="75"/>
                  <a:pt x="78" y="72"/>
                </a:cubicBezTo>
                <a:cubicBezTo>
                  <a:pt x="78" y="72"/>
                  <a:pt x="78" y="72"/>
                  <a:pt x="78" y="72"/>
                </a:cubicBezTo>
                <a:cubicBezTo>
                  <a:pt x="78" y="72"/>
                  <a:pt x="78" y="72"/>
                  <a:pt x="78" y="72"/>
                </a:cubicBezTo>
                <a:cubicBezTo>
                  <a:pt x="78" y="71"/>
                  <a:pt x="78" y="71"/>
                  <a:pt x="78" y="71"/>
                </a:cubicBezTo>
                <a:cubicBezTo>
                  <a:pt x="78" y="63"/>
                  <a:pt x="76" y="57"/>
                  <a:pt x="88" y="57"/>
                </a:cubicBezTo>
                <a:cubicBezTo>
                  <a:pt x="99" y="57"/>
                  <a:pt x="98" y="63"/>
                  <a:pt x="98" y="71"/>
                </a:cubicBezTo>
                <a:cubicBezTo>
                  <a:pt x="98" y="71"/>
                  <a:pt x="98" y="71"/>
                  <a:pt x="98" y="72"/>
                </a:cubicBezTo>
                <a:cubicBezTo>
                  <a:pt x="98" y="72"/>
                  <a:pt x="98" y="72"/>
                  <a:pt x="98" y="72"/>
                </a:cubicBezTo>
                <a:cubicBezTo>
                  <a:pt x="98" y="72"/>
                  <a:pt x="98" y="72"/>
                  <a:pt x="98" y="72"/>
                </a:cubicBezTo>
                <a:cubicBezTo>
                  <a:pt x="98" y="75"/>
                  <a:pt x="97" y="78"/>
                  <a:pt x="95" y="81"/>
                </a:cubicBezTo>
                <a:cubicBezTo>
                  <a:pt x="93" y="84"/>
                  <a:pt x="90" y="85"/>
                  <a:pt x="88" y="85"/>
                </a:cubicBezTo>
                <a:close/>
                <a:moveTo>
                  <a:pt x="82" y="80"/>
                </a:moveTo>
                <a:cubicBezTo>
                  <a:pt x="84" y="82"/>
                  <a:pt x="86" y="84"/>
                  <a:pt x="88" y="84"/>
                </a:cubicBezTo>
                <a:cubicBezTo>
                  <a:pt x="90" y="84"/>
                  <a:pt x="92" y="82"/>
                  <a:pt x="94" y="80"/>
                </a:cubicBezTo>
                <a:cubicBezTo>
                  <a:pt x="96" y="78"/>
                  <a:pt x="97" y="75"/>
                  <a:pt x="97" y="72"/>
                </a:cubicBezTo>
                <a:cubicBezTo>
                  <a:pt x="96" y="69"/>
                  <a:pt x="96" y="69"/>
                  <a:pt x="96" y="69"/>
                </a:cubicBezTo>
                <a:cubicBezTo>
                  <a:pt x="96" y="69"/>
                  <a:pt x="96" y="68"/>
                  <a:pt x="96" y="67"/>
                </a:cubicBezTo>
                <a:cubicBezTo>
                  <a:pt x="96" y="66"/>
                  <a:pt x="96" y="65"/>
                  <a:pt x="95" y="64"/>
                </a:cubicBezTo>
                <a:cubicBezTo>
                  <a:pt x="94" y="63"/>
                  <a:pt x="93" y="64"/>
                  <a:pt x="91" y="64"/>
                </a:cubicBezTo>
                <a:cubicBezTo>
                  <a:pt x="90" y="64"/>
                  <a:pt x="89" y="65"/>
                  <a:pt x="88" y="65"/>
                </a:cubicBezTo>
                <a:cubicBezTo>
                  <a:pt x="87" y="65"/>
                  <a:pt x="85" y="64"/>
                  <a:pt x="84" y="64"/>
                </a:cubicBezTo>
                <a:cubicBezTo>
                  <a:pt x="84" y="64"/>
                  <a:pt x="84" y="64"/>
                  <a:pt x="84" y="64"/>
                </a:cubicBezTo>
                <a:cubicBezTo>
                  <a:pt x="83" y="64"/>
                  <a:pt x="81" y="63"/>
                  <a:pt x="81" y="64"/>
                </a:cubicBezTo>
                <a:cubicBezTo>
                  <a:pt x="80" y="65"/>
                  <a:pt x="80" y="66"/>
                  <a:pt x="80" y="67"/>
                </a:cubicBezTo>
                <a:cubicBezTo>
                  <a:pt x="80" y="68"/>
                  <a:pt x="80" y="69"/>
                  <a:pt x="80" y="69"/>
                </a:cubicBezTo>
                <a:cubicBezTo>
                  <a:pt x="79" y="72"/>
                  <a:pt x="79" y="72"/>
                  <a:pt x="79" y="72"/>
                </a:cubicBezTo>
                <a:cubicBezTo>
                  <a:pt x="79" y="75"/>
                  <a:pt x="80" y="78"/>
                  <a:pt x="82" y="80"/>
                </a:cubicBezTo>
                <a:close/>
                <a:moveTo>
                  <a:pt x="19" y="85"/>
                </a:moveTo>
                <a:cubicBezTo>
                  <a:pt x="16" y="85"/>
                  <a:pt x="14" y="84"/>
                  <a:pt x="12" y="81"/>
                </a:cubicBezTo>
                <a:cubicBezTo>
                  <a:pt x="10" y="78"/>
                  <a:pt x="9" y="75"/>
                  <a:pt x="9" y="72"/>
                </a:cubicBezTo>
                <a:cubicBezTo>
                  <a:pt x="9" y="72"/>
                  <a:pt x="9" y="72"/>
                  <a:pt x="9" y="72"/>
                </a:cubicBezTo>
                <a:cubicBezTo>
                  <a:pt x="9" y="72"/>
                  <a:pt x="9" y="72"/>
                  <a:pt x="9" y="72"/>
                </a:cubicBezTo>
                <a:cubicBezTo>
                  <a:pt x="9" y="71"/>
                  <a:pt x="9" y="71"/>
                  <a:pt x="9" y="71"/>
                </a:cubicBezTo>
                <a:cubicBezTo>
                  <a:pt x="9" y="63"/>
                  <a:pt x="7" y="57"/>
                  <a:pt x="19" y="57"/>
                </a:cubicBezTo>
                <a:cubicBezTo>
                  <a:pt x="31" y="57"/>
                  <a:pt x="29" y="63"/>
                  <a:pt x="29" y="71"/>
                </a:cubicBezTo>
                <a:cubicBezTo>
                  <a:pt x="29" y="71"/>
                  <a:pt x="29" y="71"/>
                  <a:pt x="29" y="72"/>
                </a:cubicBezTo>
                <a:cubicBezTo>
                  <a:pt x="29" y="72"/>
                  <a:pt x="29" y="72"/>
                  <a:pt x="29" y="72"/>
                </a:cubicBezTo>
                <a:cubicBezTo>
                  <a:pt x="29" y="72"/>
                  <a:pt x="29" y="72"/>
                  <a:pt x="29" y="72"/>
                </a:cubicBezTo>
                <a:cubicBezTo>
                  <a:pt x="29" y="75"/>
                  <a:pt x="28" y="78"/>
                  <a:pt x="26" y="81"/>
                </a:cubicBezTo>
                <a:cubicBezTo>
                  <a:pt x="24" y="84"/>
                  <a:pt x="22" y="85"/>
                  <a:pt x="19" y="85"/>
                </a:cubicBezTo>
                <a:close/>
                <a:moveTo>
                  <a:pt x="13" y="80"/>
                </a:moveTo>
                <a:cubicBezTo>
                  <a:pt x="15" y="82"/>
                  <a:pt x="17" y="84"/>
                  <a:pt x="19" y="84"/>
                </a:cubicBezTo>
                <a:cubicBezTo>
                  <a:pt x="21" y="84"/>
                  <a:pt x="23" y="82"/>
                  <a:pt x="25" y="80"/>
                </a:cubicBezTo>
                <a:cubicBezTo>
                  <a:pt x="27" y="78"/>
                  <a:pt x="28" y="75"/>
                  <a:pt x="28" y="72"/>
                </a:cubicBezTo>
                <a:cubicBezTo>
                  <a:pt x="27" y="69"/>
                  <a:pt x="27" y="69"/>
                  <a:pt x="27" y="69"/>
                </a:cubicBezTo>
                <a:cubicBezTo>
                  <a:pt x="27" y="69"/>
                  <a:pt x="27" y="68"/>
                  <a:pt x="27" y="67"/>
                </a:cubicBezTo>
                <a:cubicBezTo>
                  <a:pt x="27" y="66"/>
                  <a:pt x="27" y="65"/>
                  <a:pt x="26" y="64"/>
                </a:cubicBezTo>
                <a:cubicBezTo>
                  <a:pt x="26" y="63"/>
                  <a:pt x="24" y="64"/>
                  <a:pt x="23" y="64"/>
                </a:cubicBezTo>
                <a:cubicBezTo>
                  <a:pt x="22" y="64"/>
                  <a:pt x="20" y="65"/>
                  <a:pt x="19" y="65"/>
                </a:cubicBezTo>
                <a:cubicBezTo>
                  <a:pt x="18" y="65"/>
                  <a:pt x="17" y="64"/>
                  <a:pt x="15" y="64"/>
                </a:cubicBezTo>
                <a:cubicBezTo>
                  <a:pt x="15" y="64"/>
                  <a:pt x="15" y="64"/>
                  <a:pt x="15" y="64"/>
                </a:cubicBezTo>
                <a:cubicBezTo>
                  <a:pt x="14" y="64"/>
                  <a:pt x="13" y="63"/>
                  <a:pt x="12" y="64"/>
                </a:cubicBezTo>
                <a:cubicBezTo>
                  <a:pt x="11" y="65"/>
                  <a:pt x="11" y="66"/>
                  <a:pt x="11" y="67"/>
                </a:cubicBezTo>
                <a:cubicBezTo>
                  <a:pt x="11" y="68"/>
                  <a:pt x="11" y="69"/>
                  <a:pt x="11" y="69"/>
                </a:cubicBezTo>
                <a:cubicBezTo>
                  <a:pt x="10" y="72"/>
                  <a:pt x="10" y="72"/>
                  <a:pt x="10" y="72"/>
                </a:cubicBezTo>
                <a:cubicBezTo>
                  <a:pt x="10" y="75"/>
                  <a:pt x="11" y="78"/>
                  <a:pt x="13" y="80"/>
                </a:cubicBezTo>
                <a:close/>
                <a:moveTo>
                  <a:pt x="107" y="104"/>
                </a:moveTo>
                <a:cubicBezTo>
                  <a:pt x="107" y="97"/>
                  <a:pt x="107" y="97"/>
                  <a:pt x="107" y="97"/>
                </a:cubicBezTo>
                <a:cubicBezTo>
                  <a:pt x="107" y="93"/>
                  <a:pt x="102" y="90"/>
                  <a:pt x="96" y="89"/>
                </a:cubicBezTo>
                <a:cubicBezTo>
                  <a:pt x="94" y="96"/>
                  <a:pt x="93" y="99"/>
                  <a:pt x="90" y="104"/>
                </a:cubicBezTo>
                <a:cubicBezTo>
                  <a:pt x="89" y="95"/>
                  <a:pt x="89" y="95"/>
                  <a:pt x="89" y="95"/>
                </a:cubicBezTo>
                <a:cubicBezTo>
                  <a:pt x="89" y="95"/>
                  <a:pt x="89" y="94"/>
                  <a:pt x="89" y="94"/>
                </a:cubicBezTo>
                <a:cubicBezTo>
                  <a:pt x="90" y="92"/>
                  <a:pt x="90" y="92"/>
                  <a:pt x="90" y="92"/>
                </a:cubicBezTo>
                <a:cubicBezTo>
                  <a:pt x="90" y="92"/>
                  <a:pt x="90" y="92"/>
                  <a:pt x="90" y="92"/>
                </a:cubicBezTo>
                <a:cubicBezTo>
                  <a:pt x="90" y="91"/>
                  <a:pt x="90" y="91"/>
                  <a:pt x="90" y="91"/>
                </a:cubicBezTo>
                <a:cubicBezTo>
                  <a:pt x="89" y="91"/>
                  <a:pt x="87" y="91"/>
                  <a:pt x="86" y="91"/>
                </a:cubicBezTo>
                <a:cubicBezTo>
                  <a:pt x="86" y="91"/>
                  <a:pt x="86" y="91"/>
                  <a:pt x="86" y="92"/>
                </a:cubicBezTo>
                <a:cubicBezTo>
                  <a:pt x="86" y="92"/>
                  <a:pt x="86" y="92"/>
                  <a:pt x="86" y="92"/>
                </a:cubicBezTo>
                <a:cubicBezTo>
                  <a:pt x="87" y="94"/>
                  <a:pt x="87" y="94"/>
                  <a:pt x="87" y="94"/>
                </a:cubicBezTo>
                <a:cubicBezTo>
                  <a:pt x="87" y="94"/>
                  <a:pt x="87" y="95"/>
                  <a:pt x="87" y="95"/>
                </a:cubicBezTo>
                <a:cubicBezTo>
                  <a:pt x="86" y="104"/>
                  <a:pt x="86" y="104"/>
                  <a:pt x="86" y="104"/>
                </a:cubicBezTo>
                <a:cubicBezTo>
                  <a:pt x="83" y="99"/>
                  <a:pt x="81" y="96"/>
                  <a:pt x="79" y="89"/>
                </a:cubicBezTo>
                <a:cubicBezTo>
                  <a:pt x="73" y="90"/>
                  <a:pt x="69" y="93"/>
                  <a:pt x="69" y="97"/>
                </a:cubicBezTo>
                <a:cubicBezTo>
                  <a:pt x="69" y="99"/>
                  <a:pt x="69" y="101"/>
                  <a:pt x="69" y="104"/>
                </a:cubicBezTo>
                <a:cubicBezTo>
                  <a:pt x="69" y="105"/>
                  <a:pt x="70" y="107"/>
                  <a:pt x="72" y="107"/>
                </a:cubicBezTo>
                <a:cubicBezTo>
                  <a:pt x="83" y="107"/>
                  <a:pt x="93" y="107"/>
                  <a:pt x="104" y="107"/>
                </a:cubicBezTo>
                <a:cubicBezTo>
                  <a:pt x="106" y="107"/>
                  <a:pt x="107" y="105"/>
                  <a:pt x="107" y="104"/>
                </a:cubicBezTo>
                <a:close/>
                <a:moveTo>
                  <a:pt x="38" y="104"/>
                </a:moveTo>
                <a:cubicBezTo>
                  <a:pt x="38" y="97"/>
                  <a:pt x="38" y="97"/>
                  <a:pt x="38" y="97"/>
                </a:cubicBezTo>
                <a:cubicBezTo>
                  <a:pt x="38" y="93"/>
                  <a:pt x="34" y="90"/>
                  <a:pt x="27" y="89"/>
                </a:cubicBezTo>
                <a:cubicBezTo>
                  <a:pt x="26" y="96"/>
                  <a:pt x="24" y="99"/>
                  <a:pt x="21" y="104"/>
                </a:cubicBezTo>
                <a:cubicBezTo>
                  <a:pt x="20" y="95"/>
                  <a:pt x="20" y="95"/>
                  <a:pt x="20" y="95"/>
                </a:cubicBezTo>
                <a:cubicBezTo>
                  <a:pt x="20" y="95"/>
                  <a:pt x="20" y="94"/>
                  <a:pt x="20" y="94"/>
                </a:cubicBezTo>
                <a:cubicBezTo>
                  <a:pt x="21" y="92"/>
                  <a:pt x="21" y="92"/>
                  <a:pt x="21" y="92"/>
                </a:cubicBezTo>
                <a:cubicBezTo>
                  <a:pt x="21" y="92"/>
                  <a:pt x="21" y="92"/>
                  <a:pt x="21" y="92"/>
                </a:cubicBezTo>
                <a:cubicBezTo>
                  <a:pt x="21" y="91"/>
                  <a:pt x="21" y="91"/>
                  <a:pt x="21" y="91"/>
                </a:cubicBezTo>
                <a:cubicBezTo>
                  <a:pt x="20" y="91"/>
                  <a:pt x="19" y="91"/>
                  <a:pt x="17" y="91"/>
                </a:cubicBezTo>
                <a:cubicBezTo>
                  <a:pt x="17" y="91"/>
                  <a:pt x="17" y="91"/>
                  <a:pt x="17" y="92"/>
                </a:cubicBezTo>
                <a:cubicBezTo>
                  <a:pt x="17" y="92"/>
                  <a:pt x="17" y="92"/>
                  <a:pt x="17" y="92"/>
                </a:cubicBezTo>
                <a:cubicBezTo>
                  <a:pt x="18" y="94"/>
                  <a:pt x="18" y="94"/>
                  <a:pt x="18" y="94"/>
                </a:cubicBezTo>
                <a:cubicBezTo>
                  <a:pt x="18" y="94"/>
                  <a:pt x="18" y="95"/>
                  <a:pt x="18" y="95"/>
                </a:cubicBezTo>
                <a:cubicBezTo>
                  <a:pt x="17" y="104"/>
                  <a:pt x="17" y="104"/>
                  <a:pt x="17" y="104"/>
                </a:cubicBezTo>
                <a:cubicBezTo>
                  <a:pt x="14" y="99"/>
                  <a:pt x="12" y="96"/>
                  <a:pt x="11" y="89"/>
                </a:cubicBezTo>
                <a:cubicBezTo>
                  <a:pt x="5" y="90"/>
                  <a:pt x="0" y="93"/>
                  <a:pt x="0" y="97"/>
                </a:cubicBezTo>
                <a:cubicBezTo>
                  <a:pt x="0" y="99"/>
                  <a:pt x="0" y="101"/>
                  <a:pt x="0" y="104"/>
                </a:cubicBezTo>
                <a:cubicBezTo>
                  <a:pt x="0" y="105"/>
                  <a:pt x="1" y="107"/>
                  <a:pt x="3" y="107"/>
                </a:cubicBezTo>
                <a:cubicBezTo>
                  <a:pt x="14" y="107"/>
                  <a:pt x="24" y="107"/>
                  <a:pt x="35" y="107"/>
                </a:cubicBezTo>
                <a:cubicBezTo>
                  <a:pt x="37" y="107"/>
                  <a:pt x="38" y="105"/>
                  <a:pt x="38" y="104"/>
                </a:cubicBezTo>
                <a:close/>
                <a:moveTo>
                  <a:pt x="73" y="47"/>
                </a:moveTo>
                <a:cubicBezTo>
                  <a:pt x="73" y="40"/>
                  <a:pt x="73" y="40"/>
                  <a:pt x="73" y="40"/>
                </a:cubicBezTo>
                <a:cubicBezTo>
                  <a:pt x="73" y="36"/>
                  <a:pt x="68" y="33"/>
                  <a:pt x="62" y="32"/>
                </a:cubicBezTo>
                <a:cubicBezTo>
                  <a:pt x="60" y="39"/>
                  <a:pt x="58" y="42"/>
                  <a:pt x="55" y="47"/>
                </a:cubicBezTo>
                <a:cubicBezTo>
                  <a:pt x="54" y="38"/>
                  <a:pt x="54" y="38"/>
                  <a:pt x="54" y="38"/>
                </a:cubicBezTo>
                <a:cubicBezTo>
                  <a:pt x="54" y="38"/>
                  <a:pt x="54" y="37"/>
                  <a:pt x="54" y="37"/>
                </a:cubicBezTo>
                <a:cubicBezTo>
                  <a:pt x="56" y="35"/>
                  <a:pt x="56" y="35"/>
                  <a:pt x="56" y="35"/>
                </a:cubicBezTo>
                <a:cubicBezTo>
                  <a:pt x="56" y="35"/>
                  <a:pt x="56" y="35"/>
                  <a:pt x="56" y="35"/>
                </a:cubicBezTo>
                <a:cubicBezTo>
                  <a:pt x="56" y="35"/>
                  <a:pt x="55" y="34"/>
                  <a:pt x="55" y="34"/>
                </a:cubicBezTo>
                <a:cubicBezTo>
                  <a:pt x="54" y="34"/>
                  <a:pt x="53" y="34"/>
                  <a:pt x="52" y="34"/>
                </a:cubicBezTo>
                <a:cubicBezTo>
                  <a:pt x="52" y="34"/>
                  <a:pt x="52" y="35"/>
                  <a:pt x="51" y="35"/>
                </a:cubicBezTo>
                <a:cubicBezTo>
                  <a:pt x="51" y="35"/>
                  <a:pt x="51" y="35"/>
                  <a:pt x="51" y="35"/>
                </a:cubicBezTo>
                <a:cubicBezTo>
                  <a:pt x="53" y="37"/>
                  <a:pt x="53" y="37"/>
                  <a:pt x="53" y="37"/>
                </a:cubicBezTo>
                <a:cubicBezTo>
                  <a:pt x="53" y="37"/>
                  <a:pt x="53" y="38"/>
                  <a:pt x="53" y="38"/>
                </a:cubicBezTo>
                <a:cubicBezTo>
                  <a:pt x="52" y="48"/>
                  <a:pt x="52" y="48"/>
                  <a:pt x="52" y="48"/>
                </a:cubicBezTo>
                <a:cubicBezTo>
                  <a:pt x="49" y="42"/>
                  <a:pt x="47" y="39"/>
                  <a:pt x="45" y="32"/>
                </a:cubicBezTo>
                <a:cubicBezTo>
                  <a:pt x="39" y="33"/>
                  <a:pt x="34" y="36"/>
                  <a:pt x="34" y="40"/>
                </a:cubicBezTo>
                <a:cubicBezTo>
                  <a:pt x="34" y="42"/>
                  <a:pt x="34" y="45"/>
                  <a:pt x="34" y="47"/>
                </a:cubicBezTo>
                <a:cubicBezTo>
                  <a:pt x="34" y="48"/>
                  <a:pt x="36" y="50"/>
                  <a:pt x="38" y="50"/>
                </a:cubicBezTo>
                <a:cubicBezTo>
                  <a:pt x="48" y="50"/>
                  <a:pt x="59" y="50"/>
                  <a:pt x="69" y="50"/>
                </a:cubicBezTo>
                <a:cubicBezTo>
                  <a:pt x="71" y="50"/>
                  <a:pt x="73" y="48"/>
                  <a:pt x="73" y="47"/>
                </a:cubicBezTo>
                <a:close/>
                <a:moveTo>
                  <a:pt x="51" y="64"/>
                </a:moveTo>
                <a:cubicBezTo>
                  <a:pt x="49" y="64"/>
                  <a:pt x="48" y="65"/>
                  <a:pt x="46" y="67"/>
                </a:cubicBezTo>
                <a:cubicBezTo>
                  <a:pt x="44" y="68"/>
                  <a:pt x="43" y="71"/>
                  <a:pt x="43" y="74"/>
                </a:cubicBezTo>
                <a:cubicBezTo>
                  <a:pt x="43" y="76"/>
                  <a:pt x="44" y="77"/>
                  <a:pt x="45" y="79"/>
                </a:cubicBezTo>
                <a:cubicBezTo>
                  <a:pt x="39" y="84"/>
                  <a:pt x="39" y="84"/>
                  <a:pt x="39" y="84"/>
                </a:cubicBezTo>
                <a:cubicBezTo>
                  <a:pt x="38" y="85"/>
                  <a:pt x="38" y="85"/>
                  <a:pt x="39" y="86"/>
                </a:cubicBezTo>
                <a:cubicBezTo>
                  <a:pt x="40" y="87"/>
                  <a:pt x="40" y="87"/>
                  <a:pt x="40" y="87"/>
                </a:cubicBezTo>
                <a:cubicBezTo>
                  <a:pt x="41" y="88"/>
                  <a:pt x="41" y="88"/>
                  <a:pt x="42" y="87"/>
                </a:cubicBezTo>
                <a:cubicBezTo>
                  <a:pt x="48" y="82"/>
                  <a:pt x="48" y="82"/>
                  <a:pt x="48" y="82"/>
                </a:cubicBezTo>
                <a:cubicBezTo>
                  <a:pt x="49" y="83"/>
                  <a:pt x="51" y="84"/>
                  <a:pt x="53" y="84"/>
                </a:cubicBezTo>
                <a:cubicBezTo>
                  <a:pt x="56" y="84"/>
                  <a:pt x="58" y="83"/>
                  <a:pt x="60" y="82"/>
                </a:cubicBezTo>
                <a:cubicBezTo>
                  <a:pt x="66" y="87"/>
                  <a:pt x="66" y="87"/>
                  <a:pt x="66" y="87"/>
                </a:cubicBezTo>
                <a:cubicBezTo>
                  <a:pt x="66" y="88"/>
                  <a:pt x="67" y="88"/>
                  <a:pt x="67" y="87"/>
                </a:cubicBezTo>
                <a:cubicBezTo>
                  <a:pt x="68" y="86"/>
                  <a:pt x="68" y="86"/>
                  <a:pt x="68" y="86"/>
                </a:cubicBezTo>
                <a:cubicBezTo>
                  <a:pt x="69" y="85"/>
                  <a:pt x="69" y="85"/>
                  <a:pt x="68" y="84"/>
                </a:cubicBezTo>
                <a:cubicBezTo>
                  <a:pt x="62" y="79"/>
                  <a:pt x="62" y="79"/>
                  <a:pt x="62" y="79"/>
                </a:cubicBezTo>
                <a:cubicBezTo>
                  <a:pt x="63" y="77"/>
                  <a:pt x="64" y="76"/>
                  <a:pt x="64" y="74"/>
                </a:cubicBezTo>
                <a:cubicBezTo>
                  <a:pt x="64" y="71"/>
                  <a:pt x="63" y="68"/>
                  <a:pt x="61" y="67"/>
                </a:cubicBezTo>
                <a:cubicBezTo>
                  <a:pt x="59" y="65"/>
                  <a:pt x="58" y="64"/>
                  <a:pt x="56" y="64"/>
                </a:cubicBezTo>
                <a:cubicBezTo>
                  <a:pt x="56" y="56"/>
                  <a:pt x="56" y="56"/>
                  <a:pt x="56" y="56"/>
                </a:cubicBezTo>
                <a:cubicBezTo>
                  <a:pt x="56" y="55"/>
                  <a:pt x="55" y="55"/>
                  <a:pt x="55" y="55"/>
                </a:cubicBezTo>
                <a:cubicBezTo>
                  <a:pt x="52" y="55"/>
                  <a:pt x="52" y="55"/>
                  <a:pt x="52" y="55"/>
                </a:cubicBezTo>
                <a:cubicBezTo>
                  <a:pt x="52" y="55"/>
                  <a:pt x="51" y="55"/>
                  <a:pt x="51" y="56"/>
                </a:cubicBezTo>
                <a:lnTo>
                  <a:pt x="51" y="64"/>
                </a:lnTo>
                <a:close/>
              </a:path>
            </a:pathLst>
          </a:custGeom>
          <a:solidFill>
            <a:schemeClr val="accent1"/>
          </a:solidFill>
          <a:ln>
            <a:noFill/>
          </a:ln>
        </p:spPr>
        <p:txBody>
          <a:bodyPr vert="horz" wrap="square" lIns="91404" tIns="45702" rIns="91404" bIns="45702"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61" name="矩形 60">
            <a:extLst>
              <a:ext uri="{FF2B5EF4-FFF2-40B4-BE49-F238E27FC236}">
                <a16:creationId xmlns:a16="http://schemas.microsoft.com/office/drawing/2014/main" id="{64ABC1CA-9B11-4FEC-A7AB-16EA95280165}"/>
              </a:ext>
            </a:extLst>
          </p:cNvPr>
          <p:cNvSpPr/>
          <p:nvPr/>
        </p:nvSpPr>
        <p:spPr>
          <a:xfrm>
            <a:off x="3013062" y="5373376"/>
            <a:ext cx="791655" cy="855667"/>
          </a:xfrm>
          <a:prstGeom prst="rect">
            <a:avLst/>
          </a:prstGeom>
          <a:noFill/>
          <a:ln w="6350" cap="flat" cmpd="sng" algn="ctr">
            <a:solidFill>
              <a:schemeClr val="tx2">
                <a:lumMod val="75000"/>
              </a:schemeClr>
            </a:solidFill>
            <a:prstDash val="solid"/>
          </a:ln>
          <a:effectLst/>
        </p:spPr>
        <p:txBody>
          <a:bodyPr lIns="359859" rtlCol="0" anchor="ctr">
            <a:noAutofit/>
          </a:bodyPr>
          <a:lstStyle/>
          <a:p>
            <a:pPr marL="0" marR="0" lvl="0" indent="0" algn="l" defTabSz="1218956" rtl="0" eaLnBrk="1" fontAlgn="ctr" latinLnBrk="0" hangingPunct="1">
              <a:lnSpc>
                <a:spcPct val="100000"/>
              </a:lnSpc>
              <a:spcBef>
                <a:spcPts val="0"/>
              </a:spcBef>
              <a:spcAft>
                <a:spcPts val="0"/>
              </a:spcAft>
              <a:buClr>
                <a:srgbClr val="CC9900"/>
              </a:buClr>
              <a:buSzPct val="60000"/>
              <a:buFontTx/>
              <a:buNone/>
              <a:tabLst/>
              <a:defRPr/>
            </a:pPr>
            <a:endParaRPr kumimoji="0" lang="en-US" altLang="zh-CN" sz="19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62" name="矩形 61">
            <a:extLst>
              <a:ext uri="{FF2B5EF4-FFF2-40B4-BE49-F238E27FC236}">
                <a16:creationId xmlns:a16="http://schemas.microsoft.com/office/drawing/2014/main" id="{0E1B1BA3-3F82-4260-BB59-779A0A5EEEC8}"/>
              </a:ext>
            </a:extLst>
          </p:cNvPr>
          <p:cNvSpPr/>
          <p:nvPr/>
        </p:nvSpPr>
        <p:spPr>
          <a:xfrm>
            <a:off x="3006912" y="4458797"/>
            <a:ext cx="791655" cy="855667"/>
          </a:xfrm>
          <a:prstGeom prst="rect">
            <a:avLst/>
          </a:prstGeom>
          <a:noFill/>
          <a:ln w="6350" cap="flat" cmpd="sng" algn="ctr">
            <a:solidFill>
              <a:schemeClr val="tx2">
                <a:lumMod val="75000"/>
              </a:schemeClr>
            </a:solidFill>
            <a:prstDash val="solid"/>
          </a:ln>
          <a:effectLst/>
        </p:spPr>
        <p:txBody>
          <a:bodyPr lIns="359859" rtlCol="0" anchor="ctr">
            <a:noAutofit/>
          </a:bodyPr>
          <a:lstStyle/>
          <a:p>
            <a:pPr marL="0" marR="0" lvl="0" indent="0" algn="l" defTabSz="1218956" rtl="0" eaLnBrk="1" fontAlgn="ctr" latinLnBrk="0" hangingPunct="1">
              <a:lnSpc>
                <a:spcPct val="100000"/>
              </a:lnSpc>
              <a:spcBef>
                <a:spcPts val="0"/>
              </a:spcBef>
              <a:spcAft>
                <a:spcPts val="0"/>
              </a:spcAft>
              <a:buClr>
                <a:srgbClr val="CC9900"/>
              </a:buClr>
              <a:buSzPct val="60000"/>
              <a:buFontTx/>
              <a:buNone/>
              <a:tabLst/>
              <a:defRPr/>
            </a:pPr>
            <a:endParaRPr kumimoji="0" lang="en-US" altLang="zh-CN" sz="19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63" name="矩形 62">
            <a:extLst>
              <a:ext uri="{FF2B5EF4-FFF2-40B4-BE49-F238E27FC236}">
                <a16:creationId xmlns:a16="http://schemas.microsoft.com/office/drawing/2014/main" id="{A27FD898-DDCF-4672-806B-67FEA71E96BC}"/>
              </a:ext>
            </a:extLst>
          </p:cNvPr>
          <p:cNvSpPr/>
          <p:nvPr/>
        </p:nvSpPr>
        <p:spPr>
          <a:xfrm>
            <a:off x="2172285" y="4467419"/>
            <a:ext cx="791655" cy="855667"/>
          </a:xfrm>
          <a:prstGeom prst="rect">
            <a:avLst/>
          </a:prstGeom>
          <a:noFill/>
          <a:ln w="6350" cap="flat" cmpd="sng" algn="ctr">
            <a:solidFill>
              <a:schemeClr val="tx2">
                <a:lumMod val="75000"/>
              </a:schemeClr>
            </a:solidFill>
            <a:prstDash val="solid"/>
          </a:ln>
          <a:effectLst/>
        </p:spPr>
        <p:txBody>
          <a:bodyPr lIns="359859" rtlCol="0" anchor="ctr">
            <a:noAutofit/>
          </a:bodyPr>
          <a:lstStyle/>
          <a:p>
            <a:pPr marL="0" marR="0" lvl="0" indent="0" algn="l" defTabSz="1218956" rtl="0" eaLnBrk="1" fontAlgn="ctr" latinLnBrk="0" hangingPunct="1">
              <a:lnSpc>
                <a:spcPct val="100000"/>
              </a:lnSpc>
              <a:spcBef>
                <a:spcPts val="0"/>
              </a:spcBef>
              <a:spcAft>
                <a:spcPts val="0"/>
              </a:spcAft>
              <a:buClr>
                <a:srgbClr val="CC9900"/>
              </a:buClr>
              <a:buSzPct val="60000"/>
              <a:buFontTx/>
              <a:buNone/>
              <a:tabLst/>
              <a:defRPr/>
            </a:pPr>
            <a:endParaRPr kumimoji="0" lang="en-US" altLang="zh-CN" sz="19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64" name="矩形 63">
            <a:extLst>
              <a:ext uri="{FF2B5EF4-FFF2-40B4-BE49-F238E27FC236}">
                <a16:creationId xmlns:a16="http://schemas.microsoft.com/office/drawing/2014/main" id="{E126B1C6-C196-494A-B742-D36F9DB25FEB}"/>
              </a:ext>
            </a:extLst>
          </p:cNvPr>
          <p:cNvSpPr/>
          <p:nvPr/>
        </p:nvSpPr>
        <p:spPr>
          <a:xfrm>
            <a:off x="2172285" y="5373376"/>
            <a:ext cx="791655" cy="855667"/>
          </a:xfrm>
          <a:prstGeom prst="rect">
            <a:avLst/>
          </a:prstGeom>
          <a:noFill/>
          <a:ln w="6350" cap="flat" cmpd="sng" algn="ctr">
            <a:solidFill>
              <a:schemeClr val="tx2">
                <a:lumMod val="75000"/>
              </a:schemeClr>
            </a:solidFill>
            <a:prstDash val="solid"/>
          </a:ln>
          <a:effectLst/>
        </p:spPr>
        <p:txBody>
          <a:bodyPr lIns="359859" rtlCol="0" anchor="ctr">
            <a:noAutofit/>
          </a:bodyPr>
          <a:lstStyle/>
          <a:p>
            <a:pPr marL="0" marR="0" lvl="0" indent="0" algn="l" defTabSz="1218956" rtl="0" eaLnBrk="1" fontAlgn="ctr" latinLnBrk="0" hangingPunct="1">
              <a:lnSpc>
                <a:spcPct val="100000"/>
              </a:lnSpc>
              <a:spcBef>
                <a:spcPts val="0"/>
              </a:spcBef>
              <a:spcAft>
                <a:spcPts val="0"/>
              </a:spcAft>
              <a:buClr>
                <a:srgbClr val="CC9900"/>
              </a:buClr>
              <a:buSzPct val="60000"/>
              <a:buFontTx/>
              <a:buNone/>
              <a:tabLst/>
              <a:defRPr/>
            </a:pPr>
            <a:endParaRPr kumimoji="0" lang="en-US" altLang="zh-CN" sz="19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nvGrpSpPr>
          <p:cNvPr id="65" name="组合 64">
            <a:extLst>
              <a:ext uri="{FF2B5EF4-FFF2-40B4-BE49-F238E27FC236}">
                <a16:creationId xmlns:a16="http://schemas.microsoft.com/office/drawing/2014/main" id="{6A4D1226-6D18-4B4B-971F-21C05594B9F4}"/>
              </a:ext>
            </a:extLst>
          </p:cNvPr>
          <p:cNvGrpSpPr/>
          <p:nvPr/>
        </p:nvGrpSpPr>
        <p:grpSpPr>
          <a:xfrm>
            <a:off x="3042880" y="4639396"/>
            <a:ext cx="719719" cy="641092"/>
            <a:chOff x="2242139" y="2628785"/>
            <a:chExt cx="719886" cy="641240"/>
          </a:xfrm>
        </p:grpSpPr>
        <p:sp>
          <p:nvSpPr>
            <p:cNvPr id="100" name="文本框 99">
              <a:extLst>
                <a:ext uri="{FF2B5EF4-FFF2-40B4-BE49-F238E27FC236}">
                  <a16:creationId xmlns:a16="http://schemas.microsoft.com/office/drawing/2014/main" id="{A1CB119C-0A0B-449F-8C13-1763085C3EAE}"/>
                </a:ext>
              </a:extLst>
            </p:cNvPr>
            <p:cNvSpPr txBox="1"/>
            <p:nvPr/>
          </p:nvSpPr>
          <p:spPr>
            <a:xfrm>
              <a:off x="2242139" y="3008458"/>
              <a:ext cx="719886" cy="261567"/>
            </a:xfrm>
            <a:prstGeom prst="rect">
              <a:avLst/>
            </a:prstGeom>
            <a:noFill/>
            <a:effectLst/>
          </p:spPr>
          <p:txBody>
            <a:bodyPr wrap="square" lIns="0" rIns="0" rtlCol="0" anchor="ctr">
              <a:noAutofit/>
            </a:bodyPr>
            <a:lstStyle/>
            <a:p>
              <a:pPr marL="0" marR="0" lvl="0" indent="0" algn="ctr" defTabSz="1218956"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OD analysis</a:t>
              </a:r>
              <a:endParaRPr kumimoji="0" lang="en-US" altLang="zh-CN" sz="800"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nvGrpSpPr>
            <p:cNvPr id="101" name="组合 100">
              <a:extLst>
                <a:ext uri="{FF2B5EF4-FFF2-40B4-BE49-F238E27FC236}">
                  <a16:creationId xmlns:a16="http://schemas.microsoft.com/office/drawing/2014/main" id="{49DEF383-D7B0-425B-AE07-CC34BA9C37D3}"/>
                </a:ext>
              </a:extLst>
            </p:cNvPr>
            <p:cNvGrpSpPr/>
            <p:nvPr/>
          </p:nvGrpSpPr>
          <p:grpSpPr>
            <a:xfrm>
              <a:off x="2454439" y="2628785"/>
              <a:ext cx="295288" cy="262188"/>
              <a:chOff x="2390181" y="2682279"/>
              <a:chExt cx="345089" cy="306409"/>
            </a:xfrm>
          </p:grpSpPr>
          <p:sp>
            <p:nvSpPr>
              <p:cNvPr id="102" name="Freeform 66">
                <a:extLst>
                  <a:ext uri="{FF2B5EF4-FFF2-40B4-BE49-F238E27FC236}">
                    <a16:creationId xmlns:a16="http://schemas.microsoft.com/office/drawing/2014/main" id="{13342D49-A843-45A8-8470-354323F30089}"/>
                  </a:ext>
                </a:extLst>
              </p:cNvPr>
              <p:cNvSpPr>
                <a:spLocks/>
              </p:cNvSpPr>
              <p:nvPr/>
            </p:nvSpPr>
            <p:spPr bwMode="auto">
              <a:xfrm>
                <a:off x="2555076" y="2682279"/>
                <a:ext cx="15300" cy="65357"/>
              </a:xfrm>
              <a:custGeom>
                <a:avLst/>
                <a:gdLst>
                  <a:gd name="T0" fmla="*/ 2147483647 w 67"/>
                  <a:gd name="T1" fmla="*/ 2147483647 h 289"/>
                  <a:gd name="T2" fmla="*/ 2147483647 w 67"/>
                  <a:gd name="T3" fmla="*/ 2147483647 h 289"/>
                  <a:gd name="T4" fmla="*/ 2147483647 w 67"/>
                  <a:gd name="T5" fmla="*/ 2147483647 h 289"/>
                  <a:gd name="T6" fmla="*/ 2147483647 w 67"/>
                  <a:gd name="T7" fmla="*/ 2147483647 h 289"/>
                  <a:gd name="T8" fmla="*/ 2147483647 w 67"/>
                  <a:gd name="T9" fmla="*/ 0 h 289"/>
                  <a:gd name="T10" fmla="*/ 0 w 67"/>
                  <a:gd name="T11" fmla="*/ 2147483647 h 289"/>
                  <a:gd name="T12" fmla="*/ 0 w 67"/>
                  <a:gd name="T13" fmla="*/ 2147483647 h 289"/>
                  <a:gd name="T14" fmla="*/ 2147483647 w 67"/>
                  <a:gd name="T15" fmla="*/ 2147483647 h 289"/>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289"/>
                  <a:gd name="T26" fmla="*/ 67 w 67"/>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289">
                    <a:moveTo>
                      <a:pt x="33" y="289"/>
                    </a:moveTo>
                    <a:lnTo>
                      <a:pt x="33" y="289"/>
                    </a:lnTo>
                    <a:cubicBezTo>
                      <a:pt x="52" y="289"/>
                      <a:pt x="67" y="274"/>
                      <a:pt x="67" y="255"/>
                    </a:cubicBezTo>
                    <a:lnTo>
                      <a:pt x="67" y="34"/>
                    </a:lnTo>
                    <a:cubicBezTo>
                      <a:pt x="67" y="15"/>
                      <a:pt x="52" y="0"/>
                      <a:pt x="33" y="0"/>
                    </a:cubicBezTo>
                    <a:cubicBezTo>
                      <a:pt x="15" y="0"/>
                      <a:pt x="0" y="15"/>
                      <a:pt x="0" y="34"/>
                    </a:cubicBezTo>
                    <a:lnTo>
                      <a:pt x="0" y="255"/>
                    </a:lnTo>
                    <a:cubicBezTo>
                      <a:pt x="0" y="274"/>
                      <a:pt x="15" y="289"/>
                      <a:pt x="33" y="289"/>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03" name="Freeform 67">
                <a:extLst>
                  <a:ext uri="{FF2B5EF4-FFF2-40B4-BE49-F238E27FC236}">
                    <a16:creationId xmlns:a16="http://schemas.microsoft.com/office/drawing/2014/main" id="{9FBBBEDD-0EB3-47E1-8A28-C9DA13FCE19F}"/>
                  </a:ext>
                </a:extLst>
              </p:cNvPr>
              <p:cNvSpPr>
                <a:spLocks/>
              </p:cNvSpPr>
              <p:nvPr/>
            </p:nvSpPr>
            <p:spPr bwMode="auto">
              <a:xfrm>
                <a:off x="2437779" y="2730660"/>
                <a:ext cx="50999" cy="50078"/>
              </a:xfrm>
              <a:custGeom>
                <a:avLst/>
                <a:gdLst>
                  <a:gd name="T0" fmla="*/ 2147483647 w 230"/>
                  <a:gd name="T1" fmla="*/ 2147483647 h 226"/>
                  <a:gd name="T2" fmla="*/ 2147483647 w 230"/>
                  <a:gd name="T3" fmla="*/ 2147483647 h 226"/>
                  <a:gd name="T4" fmla="*/ 2147483647 w 230"/>
                  <a:gd name="T5" fmla="*/ 2147483647 h 226"/>
                  <a:gd name="T6" fmla="*/ 2147483647 w 230"/>
                  <a:gd name="T7" fmla="*/ 2147483647 h 226"/>
                  <a:gd name="T8" fmla="*/ 2147483647 w 230"/>
                  <a:gd name="T9" fmla="*/ 2147483647 h 226"/>
                  <a:gd name="T10" fmla="*/ 2147483647 w 230"/>
                  <a:gd name="T11" fmla="*/ 2147483647 h 226"/>
                  <a:gd name="T12" fmla="*/ 2147483647 w 230"/>
                  <a:gd name="T13" fmla="*/ 2147483647 h 226"/>
                  <a:gd name="T14" fmla="*/ 2147483647 w 230"/>
                  <a:gd name="T15" fmla="*/ 2147483647 h 226"/>
                  <a:gd name="T16" fmla="*/ 2147483647 w 230"/>
                  <a:gd name="T17" fmla="*/ 2147483647 h 2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0"/>
                  <a:gd name="T28" fmla="*/ 0 h 226"/>
                  <a:gd name="T29" fmla="*/ 230 w 230"/>
                  <a:gd name="T30" fmla="*/ 226 h 2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0" h="226">
                    <a:moveTo>
                      <a:pt x="170" y="217"/>
                    </a:moveTo>
                    <a:lnTo>
                      <a:pt x="170" y="217"/>
                    </a:lnTo>
                    <a:cubicBezTo>
                      <a:pt x="176" y="223"/>
                      <a:pt x="185" y="226"/>
                      <a:pt x="193" y="226"/>
                    </a:cubicBezTo>
                    <a:cubicBezTo>
                      <a:pt x="202" y="226"/>
                      <a:pt x="211" y="223"/>
                      <a:pt x="217" y="217"/>
                    </a:cubicBezTo>
                    <a:cubicBezTo>
                      <a:pt x="230" y="204"/>
                      <a:pt x="230" y="183"/>
                      <a:pt x="217" y="170"/>
                    </a:cubicBezTo>
                    <a:lnTo>
                      <a:pt x="60" y="13"/>
                    </a:lnTo>
                    <a:cubicBezTo>
                      <a:pt x="47" y="0"/>
                      <a:pt x="26" y="0"/>
                      <a:pt x="13" y="13"/>
                    </a:cubicBezTo>
                    <a:cubicBezTo>
                      <a:pt x="0" y="26"/>
                      <a:pt x="0" y="47"/>
                      <a:pt x="13" y="60"/>
                    </a:cubicBezTo>
                    <a:lnTo>
                      <a:pt x="170" y="217"/>
                    </a:ln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04" name="Freeform 68">
                <a:extLst>
                  <a:ext uri="{FF2B5EF4-FFF2-40B4-BE49-F238E27FC236}">
                    <a16:creationId xmlns:a16="http://schemas.microsoft.com/office/drawing/2014/main" id="{BAF4EFDF-84C7-4511-83EA-A585C16854E6}"/>
                  </a:ext>
                </a:extLst>
              </p:cNvPr>
              <p:cNvSpPr>
                <a:spLocks/>
              </p:cNvSpPr>
              <p:nvPr/>
            </p:nvSpPr>
            <p:spPr bwMode="auto">
              <a:xfrm>
                <a:off x="2390181" y="2847791"/>
                <a:ext cx="64598" cy="15278"/>
              </a:xfrm>
              <a:custGeom>
                <a:avLst/>
                <a:gdLst>
                  <a:gd name="T0" fmla="*/ 2147483647 w 288"/>
                  <a:gd name="T1" fmla="*/ 2147483647 h 66"/>
                  <a:gd name="T2" fmla="*/ 2147483647 w 288"/>
                  <a:gd name="T3" fmla="*/ 2147483647 h 66"/>
                  <a:gd name="T4" fmla="*/ 2147483647 w 288"/>
                  <a:gd name="T5" fmla="*/ 0 h 66"/>
                  <a:gd name="T6" fmla="*/ 2147483647 w 288"/>
                  <a:gd name="T7" fmla="*/ 0 h 66"/>
                  <a:gd name="T8" fmla="*/ 0 w 288"/>
                  <a:gd name="T9" fmla="*/ 2147483647 h 66"/>
                  <a:gd name="T10" fmla="*/ 2147483647 w 288"/>
                  <a:gd name="T11" fmla="*/ 2147483647 h 66"/>
                  <a:gd name="T12" fmla="*/ 2147483647 w 288"/>
                  <a:gd name="T13" fmla="*/ 2147483647 h 66"/>
                  <a:gd name="T14" fmla="*/ 2147483647 w 288"/>
                  <a:gd name="T15" fmla="*/ 2147483647 h 66"/>
                  <a:gd name="T16" fmla="*/ 0 60000 65536"/>
                  <a:gd name="T17" fmla="*/ 0 60000 65536"/>
                  <a:gd name="T18" fmla="*/ 0 60000 65536"/>
                  <a:gd name="T19" fmla="*/ 0 60000 65536"/>
                  <a:gd name="T20" fmla="*/ 0 60000 65536"/>
                  <a:gd name="T21" fmla="*/ 0 60000 65536"/>
                  <a:gd name="T22" fmla="*/ 0 60000 65536"/>
                  <a:gd name="T23" fmla="*/ 0 60000 65536"/>
                  <a:gd name="T24" fmla="*/ 0 w 288"/>
                  <a:gd name="T25" fmla="*/ 0 h 66"/>
                  <a:gd name="T26" fmla="*/ 288 w 288"/>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 h="66">
                    <a:moveTo>
                      <a:pt x="288" y="33"/>
                    </a:moveTo>
                    <a:lnTo>
                      <a:pt x="288" y="33"/>
                    </a:lnTo>
                    <a:cubicBezTo>
                      <a:pt x="288" y="15"/>
                      <a:pt x="273" y="0"/>
                      <a:pt x="255" y="0"/>
                    </a:cubicBezTo>
                    <a:lnTo>
                      <a:pt x="33" y="0"/>
                    </a:lnTo>
                    <a:cubicBezTo>
                      <a:pt x="14" y="0"/>
                      <a:pt x="0" y="15"/>
                      <a:pt x="0" y="33"/>
                    </a:cubicBezTo>
                    <a:cubicBezTo>
                      <a:pt x="0" y="52"/>
                      <a:pt x="14" y="66"/>
                      <a:pt x="33" y="66"/>
                    </a:cubicBezTo>
                    <a:lnTo>
                      <a:pt x="255" y="66"/>
                    </a:lnTo>
                    <a:cubicBezTo>
                      <a:pt x="273" y="66"/>
                      <a:pt x="288" y="52"/>
                      <a:pt x="288" y="33"/>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05" name="Freeform 69">
                <a:extLst>
                  <a:ext uri="{FF2B5EF4-FFF2-40B4-BE49-F238E27FC236}">
                    <a16:creationId xmlns:a16="http://schemas.microsoft.com/office/drawing/2014/main" id="{8464BB6A-9F1B-4ED5-8907-01BF6DC9C2E3}"/>
                  </a:ext>
                </a:extLst>
              </p:cNvPr>
              <p:cNvSpPr>
                <a:spLocks/>
              </p:cNvSpPr>
              <p:nvPr/>
            </p:nvSpPr>
            <p:spPr bwMode="auto">
              <a:xfrm>
                <a:off x="2670672" y="2847791"/>
                <a:ext cx="64598" cy="15278"/>
              </a:xfrm>
              <a:custGeom>
                <a:avLst/>
                <a:gdLst>
                  <a:gd name="T0" fmla="*/ 2147483647 w 288"/>
                  <a:gd name="T1" fmla="*/ 0 h 66"/>
                  <a:gd name="T2" fmla="*/ 2147483647 w 288"/>
                  <a:gd name="T3" fmla="*/ 0 h 66"/>
                  <a:gd name="T4" fmla="*/ 2147483647 w 288"/>
                  <a:gd name="T5" fmla="*/ 0 h 66"/>
                  <a:gd name="T6" fmla="*/ 0 w 288"/>
                  <a:gd name="T7" fmla="*/ 2147483647 h 66"/>
                  <a:gd name="T8" fmla="*/ 2147483647 w 288"/>
                  <a:gd name="T9" fmla="*/ 2147483647 h 66"/>
                  <a:gd name="T10" fmla="*/ 2147483647 w 288"/>
                  <a:gd name="T11" fmla="*/ 2147483647 h 66"/>
                  <a:gd name="T12" fmla="*/ 2147483647 w 288"/>
                  <a:gd name="T13" fmla="*/ 2147483647 h 66"/>
                  <a:gd name="T14" fmla="*/ 2147483647 w 288"/>
                  <a:gd name="T15" fmla="*/ 0 h 66"/>
                  <a:gd name="T16" fmla="*/ 0 60000 65536"/>
                  <a:gd name="T17" fmla="*/ 0 60000 65536"/>
                  <a:gd name="T18" fmla="*/ 0 60000 65536"/>
                  <a:gd name="T19" fmla="*/ 0 60000 65536"/>
                  <a:gd name="T20" fmla="*/ 0 60000 65536"/>
                  <a:gd name="T21" fmla="*/ 0 60000 65536"/>
                  <a:gd name="T22" fmla="*/ 0 60000 65536"/>
                  <a:gd name="T23" fmla="*/ 0 60000 65536"/>
                  <a:gd name="T24" fmla="*/ 0 w 288"/>
                  <a:gd name="T25" fmla="*/ 0 h 66"/>
                  <a:gd name="T26" fmla="*/ 288 w 288"/>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 h="66">
                    <a:moveTo>
                      <a:pt x="255" y="0"/>
                    </a:moveTo>
                    <a:lnTo>
                      <a:pt x="255" y="0"/>
                    </a:lnTo>
                    <a:lnTo>
                      <a:pt x="33" y="0"/>
                    </a:lnTo>
                    <a:cubicBezTo>
                      <a:pt x="15" y="0"/>
                      <a:pt x="0" y="15"/>
                      <a:pt x="0" y="33"/>
                    </a:cubicBezTo>
                    <a:cubicBezTo>
                      <a:pt x="0" y="52"/>
                      <a:pt x="15" y="66"/>
                      <a:pt x="33" y="66"/>
                    </a:cubicBezTo>
                    <a:lnTo>
                      <a:pt x="255" y="66"/>
                    </a:lnTo>
                    <a:cubicBezTo>
                      <a:pt x="274" y="66"/>
                      <a:pt x="288" y="52"/>
                      <a:pt x="288" y="33"/>
                    </a:cubicBezTo>
                    <a:cubicBezTo>
                      <a:pt x="288" y="15"/>
                      <a:pt x="274" y="0"/>
                      <a:pt x="255" y="0"/>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06" name="Freeform 70">
                <a:extLst>
                  <a:ext uri="{FF2B5EF4-FFF2-40B4-BE49-F238E27FC236}">
                    <a16:creationId xmlns:a16="http://schemas.microsoft.com/office/drawing/2014/main" id="{F32B037F-201F-40B6-A406-CE63FE744DED}"/>
                  </a:ext>
                </a:extLst>
              </p:cNvPr>
              <p:cNvSpPr>
                <a:spLocks/>
              </p:cNvSpPr>
              <p:nvPr/>
            </p:nvSpPr>
            <p:spPr bwMode="auto">
              <a:xfrm>
                <a:off x="2636673" y="2730660"/>
                <a:ext cx="50999" cy="50078"/>
              </a:xfrm>
              <a:custGeom>
                <a:avLst/>
                <a:gdLst>
                  <a:gd name="T0" fmla="*/ 2147483647 w 230"/>
                  <a:gd name="T1" fmla="*/ 2147483647 h 226"/>
                  <a:gd name="T2" fmla="*/ 2147483647 w 230"/>
                  <a:gd name="T3" fmla="*/ 2147483647 h 226"/>
                  <a:gd name="T4" fmla="*/ 2147483647 w 230"/>
                  <a:gd name="T5" fmla="*/ 2147483647 h 226"/>
                  <a:gd name="T6" fmla="*/ 2147483647 w 230"/>
                  <a:gd name="T7" fmla="*/ 2147483647 h 226"/>
                  <a:gd name="T8" fmla="*/ 2147483647 w 230"/>
                  <a:gd name="T9" fmla="*/ 2147483647 h 226"/>
                  <a:gd name="T10" fmla="*/ 2147483647 w 230"/>
                  <a:gd name="T11" fmla="*/ 2147483647 h 226"/>
                  <a:gd name="T12" fmla="*/ 2147483647 w 230"/>
                  <a:gd name="T13" fmla="*/ 2147483647 h 226"/>
                  <a:gd name="T14" fmla="*/ 2147483647 w 230"/>
                  <a:gd name="T15" fmla="*/ 2147483647 h 226"/>
                  <a:gd name="T16" fmla="*/ 2147483647 w 230"/>
                  <a:gd name="T17" fmla="*/ 2147483647 h 2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0"/>
                  <a:gd name="T28" fmla="*/ 0 h 226"/>
                  <a:gd name="T29" fmla="*/ 230 w 230"/>
                  <a:gd name="T30" fmla="*/ 226 h 2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0" h="226">
                    <a:moveTo>
                      <a:pt x="37" y="226"/>
                    </a:moveTo>
                    <a:lnTo>
                      <a:pt x="37" y="226"/>
                    </a:lnTo>
                    <a:cubicBezTo>
                      <a:pt x="45" y="226"/>
                      <a:pt x="54" y="223"/>
                      <a:pt x="60" y="217"/>
                    </a:cubicBezTo>
                    <a:lnTo>
                      <a:pt x="217" y="60"/>
                    </a:lnTo>
                    <a:cubicBezTo>
                      <a:pt x="230" y="47"/>
                      <a:pt x="230" y="26"/>
                      <a:pt x="217" y="13"/>
                    </a:cubicBezTo>
                    <a:cubicBezTo>
                      <a:pt x="204" y="0"/>
                      <a:pt x="183" y="0"/>
                      <a:pt x="170" y="13"/>
                    </a:cubicBezTo>
                    <a:lnTo>
                      <a:pt x="13" y="170"/>
                    </a:lnTo>
                    <a:cubicBezTo>
                      <a:pt x="0" y="183"/>
                      <a:pt x="0" y="204"/>
                      <a:pt x="13" y="217"/>
                    </a:cubicBezTo>
                    <a:cubicBezTo>
                      <a:pt x="19" y="223"/>
                      <a:pt x="28" y="226"/>
                      <a:pt x="37" y="226"/>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07" name="Freeform 71">
                <a:extLst>
                  <a:ext uri="{FF2B5EF4-FFF2-40B4-BE49-F238E27FC236}">
                    <a16:creationId xmlns:a16="http://schemas.microsoft.com/office/drawing/2014/main" id="{0A245554-F5AF-4AED-98BF-5178F9E96268}"/>
                  </a:ext>
                </a:extLst>
              </p:cNvPr>
              <p:cNvSpPr>
                <a:spLocks noEditPoints="1"/>
              </p:cNvSpPr>
              <p:nvPr/>
            </p:nvSpPr>
            <p:spPr bwMode="auto">
              <a:xfrm>
                <a:off x="2447129" y="2768854"/>
                <a:ext cx="231192" cy="219834"/>
              </a:xfrm>
              <a:custGeom>
                <a:avLst/>
                <a:gdLst>
                  <a:gd name="T0" fmla="*/ 2147483647 w 1031"/>
                  <a:gd name="T1" fmla="*/ 2147483647 h 978"/>
                  <a:gd name="T2" fmla="*/ 2147483647 w 1031"/>
                  <a:gd name="T3" fmla="*/ 2147483647 h 978"/>
                  <a:gd name="T4" fmla="*/ 2147483647 w 1031"/>
                  <a:gd name="T5" fmla="*/ 2147483647 h 978"/>
                  <a:gd name="T6" fmla="*/ 2147483647 w 1031"/>
                  <a:gd name="T7" fmla="*/ 2147483647 h 978"/>
                  <a:gd name="T8" fmla="*/ 2147483647 w 1031"/>
                  <a:gd name="T9" fmla="*/ 2147483647 h 978"/>
                  <a:gd name="T10" fmla="*/ 2147483647 w 1031"/>
                  <a:gd name="T11" fmla="*/ 2147483647 h 978"/>
                  <a:gd name="T12" fmla="*/ 2147483647 w 1031"/>
                  <a:gd name="T13" fmla="*/ 2147483647 h 978"/>
                  <a:gd name="T14" fmla="*/ 2147483647 w 1031"/>
                  <a:gd name="T15" fmla="*/ 2147483647 h 978"/>
                  <a:gd name="T16" fmla="*/ 2147483647 w 1031"/>
                  <a:gd name="T17" fmla="*/ 2147483647 h 978"/>
                  <a:gd name="T18" fmla="*/ 2147483647 w 1031"/>
                  <a:gd name="T19" fmla="*/ 2147483647 h 978"/>
                  <a:gd name="T20" fmla="*/ 2147483647 w 1031"/>
                  <a:gd name="T21" fmla="*/ 2147483647 h 978"/>
                  <a:gd name="T22" fmla="*/ 2147483647 w 1031"/>
                  <a:gd name="T23" fmla="*/ 0 h 978"/>
                  <a:gd name="T24" fmla="*/ 2147483647 w 1031"/>
                  <a:gd name="T25" fmla="*/ 2147483647 h 978"/>
                  <a:gd name="T26" fmla="*/ 2147483647 w 1031"/>
                  <a:gd name="T27" fmla="*/ 2147483647 h 978"/>
                  <a:gd name="T28" fmla="*/ 2147483647 w 1031"/>
                  <a:gd name="T29" fmla="*/ 2147483647 h 978"/>
                  <a:gd name="T30" fmla="*/ 0 w 1031"/>
                  <a:gd name="T31" fmla="*/ 2147483647 h 978"/>
                  <a:gd name="T32" fmla="*/ 0 w 1031"/>
                  <a:gd name="T33" fmla="*/ 2147483647 h 978"/>
                  <a:gd name="T34" fmla="*/ 2147483647 w 1031"/>
                  <a:gd name="T35" fmla="*/ 2147483647 h 978"/>
                  <a:gd name="T36" fmla="*/ 2147483647 w 1031"/>
                  <a:gd name="T37" fmla="*/ 2147483647 h 978"/>
                  <a:gd name="T38" fmla="*/ 2147483647 w 1031"/>
                  <a:gd name="T39" fmla="*/ 2147483647 h 978"/>
                  <a:gd name="T40" fmla="*/ 2147483647 w 1031"/>
                  <a:gd name="T41" fmla="*/ 2147483647 h 978"/>
                  <a:gd name="T42" fmla="*/ 2147483647 w 1031"/>
                  <a:gd name="T43" fmla="*/ 2147483647 h 978"/>
                  <a:gd name="T44" fmla="*/ 2147483647 w 1031"/>
                  <a:gd name="T45" fmla="*/ 2147483647 h 978"/>
                  <a:gd name="T46" fmla="*/ 2147483647 w 1031"/>
                  <a:gd name="T47" fmla="*/ 2147483647 h 978"/>
                  <a:gd name="T48" fmla="*/ 2147483647 w 1031"/>
                  <a:gd name="T49" fmla="*/ 2147483647 h 978"/>
                  <a:gd name="T50" fmla="*/ 2147483647 w 1031"/>
                  <a:gd name="T51" fmla="*/ 2147483647 h 978"/>
                  <a:gd name="T52" fmla="*/ 2147483647 w 1031"/>
                  <a:gd name="T53" fmla="*/ 2147483647 h 978"/>
                  <a:gd name="T54" fmla="*/ 2147483647 w 1031"/>
                  <a:gd name="T55" fmla="*/ 2147483647 h 978"/>
                  <a:gd name="T56" fmla="*/ 2147483647 w 1031"/>
                  <a:gd name="T57" fmla="*/ 2147483647 h 978"/>
                  <a:gd name="T58" fmla="*/ 2147483647 w 1031"/>
                  <a:gd name="T59" fmla="*/ 2147483647 h 978"/>
                  <a:gd name="T60" fmla="*/ 2147483647 w 1031"/>
                  <a:gd name="T61" fmla="*/ 2147483647 h 978"/>
                  <a:gd name="T62" fmla="*/ 2147483647 w 1031"/>
                  <a:gd name="T63" fmla="*/ 2147483647 h 978"/>
                  <a:gd name="T64" fmla="*/ 2147483647 w 1031"/>
                  <a:gd name="T65" fmla="*/ 2147483647 h 978"/>
                  <a:gd name="T66" fmla="*/ 2147483647 w 1031"/>
                  <a:gd name="T67" fmla="*/ 2147483647 h 978"/>
                  <a:gd name="T68" fmla="*/ 2147483647 w 1031"/>
                  <a:gd name="T69" fmla="*/ 2147483647 h 978"/>
                  <a:gd name="T70" fmla="*/ 2147483647 w 1031"/>
                  <a:gd name="T71" fmla="*/ 2147483647 h 978"/>
                  <a:gd name="T72" fmla="*/ 2147483647 w 1031"/>
                  <a:gd name="T73" fmla="*/ 2147483647 h 978"/>
                  <a:gd name="T74" fmla="*/ 2147483647 w 1031"/>
                  <a:gd name="T75" fmla="*/ 2147483647 h 9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31"/>
                  <a:gd name="T115" fmla="*/ 0 h 978"/>
                  <a:gd name="T116" fmla="*/ 1031 w 1031"/>
                  <a:gd name="T117" fmla="*/ 978 h 97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31" h="978">
                    <a:moveTo>
                      <a:pt x="155" y="704"/>
                    </a:moveTo>
                    <a:lnTo>
                      <a:pt x="155" y="704"/>
                    </a:lnTo>
                    <a:lnTo>
                      <a:pt x="155" y="427"/>
                    </a:lnTo>
                    <a:cubicBezTo>
                      <a:pt x="155" y="228"/>
                      <a:pt x="317" y="66"/>
                      <a:pt x="515" y="66"/>
                    </a:cubicBezTo>
                    <a:cubicBezTo>
                      <a:pt x="714" y="66"/>
                      <a:pt x="876" y="228"/>
                      <a:pt x="876" y="427"/>
                    </a:cubicBezTo>
                    <a:lnTo>
                      <a:pt x="876" y="704"/>
                    </a:lnTo>
                    <a:lnTo>
                      <a:pt x="155" y="704"/>
                    </a:lnTo>
                    <a:close/>
                    <a:moveTo>
                      <a:pt x="998" y="704"/>
                    </a:moveTo>
                    <a:lnTo>
                      <a:pt x="998" y="704"/>
                    </a:lnTo>
                    <a:lnTo>
                      <a:pt x="942" y="704"/>
                    </a:lnTo>
                    <a:lnTo>
                      <a:pt x="942" y="427"/>
                    </a:lnTo>
                    <a:cubicBezTo>
                      <a:pt x="942" y="191"/>
                      <a:pt x="751" y="0"/>
                      <a:pt x="515" y="0"/>
                    </a:cubicBezTo>
                    <a:cubicBezTo>
                      <a:pt x="280" y="0"/>
                      <a:pt x="89" y="191"/>
                      <a:pt x="89" y="427"/>
                    </a:cubicBezTo>
                    <a:lnTo>
                      <a:pt x="89" y="704"/>
                    </a:lnTo>
                    <a:lnTo>
                      <a:pt x="33" y="704"/>
                    </a:lnTo>
                    <a:cubicBezTo>
                      <a:pt x="15" y="704"/>
                      <a:pt x="0" y="719"/>
                      <a:pt x="0" y="737"/>
                    </a:cubicBezTo>
                    <a:lnTo>
                      <a:pt x="0" y="909"/>
                    </a:lnTo>
                    <a:cubicBezTo>
                      <a:pt x="0" y="927"/>
                      <a:pt x="15" y="942"/>
                      <a:pt x="33" y="942"/>
                    </a:cubicBezTo>
                    <a:lnTo>
                      <a:pt x="469" y="942"/>
                    </a:lnTo>
                    <a:cubicBezTo>
                      <a:pt x="481" y="963"/>
                      <a:pt x="503" y="978"/>
                      <a:pt x="530" y="978"/>
                    </a:cubicBezTo>
                    <a:cubicBezTo>
                      <a:pt x="568" y="978"/>
                      <a:pt x="599" y="947"/>
                      <a:pt x="599" y="909"/>
                    </a:cubicBezTo>
                    <a:cubicBezTo>
                      <a:pt x="599" y="870"/>
                      <a:pt x="568" y="839"/>
                      <a:pt x="530" y="839"/>
                    </a:cubicBezTo>
                    <a:cubicBezTo>
                      <a:pt x="503" y="839"/>
                      <a:pt x="481" y="854"/>
                      <a:pt x="469" y="875"/>
                    </a:cubicBezTo>
                    <a:lnTo>
                      <a:pt x="66" y="875"/>
                    </a:lnTo>
                    <a:lnTo>
                      <a:pt x="66" y="771"/>
                    </a:lnTo>
                    <a:lnTo>
                      <a:pt x="122" y="771"/>
                    </a:lnTo>
                    <a:lnTo>
                      <a:pt x="909" y="771"/>
                    </a:lnTo>
                    <a:lnTo>
                      <a:pt x="964" y="771"/>
                    </a:lnTo>
                    <a:lnTo>
                      <a:pt x="964" y="875"/>
                    </a:lnTo>
                    <a:lnTo>
                      <a:pt x="803" y="875"/>
                    </a:lnTo>
                    <a:cubicBezTo>
                      <a:pt x="791" y="854"/>
                      <a:pt x="769" y="839"/>
                      <a:pt x="743" y="839"/>
                    </a:cubicBezTo>
                    <a:cubicBezTo>
                      <a:pt x="704" y="839"/>
                      <a:pt x="673" y="870"/>
                      <a:pt x="673" y="909"/>
                    </a:cubicBezTo>
                    <a:cubicBezTo>
                      <a:pt x="673" y="947"/>
                      <a:pt x="704" y="978"/>
                      <a:pt x="743" y="978"/>
                    </a:cubicBezTo>
                    <a:cubicBezTo>
                      <a:pt x="769" y="978"/>
                      <a:pt x="791" y="963"/>
                      <a:pt x="803" y="942"/>
                    </a:cubicBezTo>
                    <a:lnTo>
                      <a:pt x="998" y="942"/>
                    </a:lnTo>
                    <a:cubicBezTo>
                      <a:pt x="1016" y="942"/>
                      <a:pt x="1031" y="927"/>
                      <a:pt x="1031" y="909"/>
                    </a:cubicBezTo>
                    <a:lnTo>
                      <a:pt x="1031" y="737"/>
                    </a:lnTo>
                    <a:cubicBezTo>
                      <a:pt x="1031" y="719"/>
                      <a:pt x="1016" y="704"/>
                      <a:pt x="998" y="704"/>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grpSp>
      <p:sp>
        <p:nvSpPr>
          <p:cNvPr id="83" name="文本框 82">
            <a:extLst>
              <a:ext uri="{FF2B5EF4-FFF2-40B4-BE49-F238E27FC236}">
                <a16:creationId xmlns:a16="http://schemas.microsoft.com/office/drawing/2014/main" id="{203CB8C1-7097-4496-9A91-529268898EBD}"/>
              </a:ext>
            </a:extLst>
          </p:cNvPr>
          <p:cNvSpPr txBox="1"/>
          <p:nvPr/>
        </p:nvSpPr>
        <p:spPr>
          <a:xfrm>
            <a:off x="3013044" y="5917210"/>
            <a:ext cx="791691" cy="253817"/>
          </a:xfrm>
          <a:prstGeom prst="rect">
            <a:avLst/>
          </a:prstGeom>
          <a:noFill/>
          <a:effectLst/>
        </p:spPr>
        <p:txBody>
          <a:bodyPr wrap="square" lIns="0" rIns="0" rtlCol="0" anchor="ctr">
            <a:noAutofit/>
          </a:bodyPr>
          <a:lstStyle/>
          <a:p>
            <a:pPr marL="0" marR="0" lvl="0" indent="0" algn="ctr" defTabSz="1218956"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Vehicle directions</a:t>
            </a:r>
            <a:endParaRPr kumimoji="0" lang="en-US" altLang="zh-CN" sz="800"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nvGrpSpPr>
          <p:cNvPr id="84" name="组合 83">
            <a:extLst>
              <a:ext uri="{FF2B5EF4-FFF2-40B4-BE49-F238E27FC236}">
                <a16:creationId xmlns:a16="http://schemas.microsoft.com/office/drawing/2014/main" id="{A1CFE4E0-FA67-4619-B898-0D27B5F3C605}"/>
              </a:ext>
            </a:extLst>
          </p:cNvPr>
          <p:cNvGrpSpPr/>
          <p:nvPr/>
        </p:nvGrpSpPr>
        <p:grpSpPr>
          <a:xfrm>
            <a:off x="3301604" y="5393054"/>
            <a:ext cx="214570" cy="468464"/>
            <a:chOff x="1668832" y="2561684"/>
            <a:chExt cx="250818" cy="547600"/>
          </a:xfrm>
        </p:grpSpPr>
        <p:sp>
          <p:nvSpPr>
            <p:cNvPr id="85" name="Oval 377">
              <a:extLst>
                <a:ext uri="{FF2B5EF4-FFF2-40B4-BE49-F238E27FC236}">
                  <a16:creationId xmlns:a16="http://schemas.microsoft.com/office/drawing/2014/main" id="{866C6823-30EB-4400-8BB2-A0B67ABD5127}"/>
                </a:ext>
              </a:extLst>
            </p:cNvPr>
            <p:cNvSpPr>
              <a:spLocks noChangeArrowheads="1"/>
            </p:cNvSpPr>
            <p:nvPr/>
          </p:nvSpPr>
          <p:spPr bwMode="auto">
            <a:xfrm>
              <a:off x="1827727" y="3065948"/>
              <a:ext cx="44648" cy="43336"/>
            </a:xfrm>
            <a:prstGeom prst="ellipse">
              <a:avLst/>
            </a:pr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86" name="Oval 378">
              <a:extLst>
                <a:ext uri="{FF2B5EF4-FFF2-40B4-BE49-F238E27FC236}">
                  <a16:creationId xmlns:a16="http://schemas.microsoft.com/office/drawing/2014/main" id="{B2AD5D1A-321B-487E-936F-1F2F4771EAA4}"/>
                </a:ext>
              </a:extLst>
            </p:cNvPr>
            <p:cNvSpPr>
              <a:spLocks noChangeArrowheads="1"/>
            </p:cNvSpPr>
            <p:nvPr/>
          </p:nvSpPr>
          <p:spPr bwMode="auto">
            <a:xfrm>
              <a:off x="1762068" y="3065948"/>
              <a:ext cx="44648" cy="43336"/>
            </a:xfrm>
            <a:prstGeom prst="ellipse">
              <a:avLst/>
            </a:pr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87" name="Freeform 406">
              <a:extLst>
                <a:ext uri="{FF2B5EF4-FFF2-40B4-BE49-F238E27FC236}">
                  <a16:creationId xmlns:a16="http://schemas.microsoft.com/office/drawing/2014/main" id="{B23555B3-EF31-4162-A3D1-7A4D151E775D}"/>
                </a:ext>
              </a:extLst>
            </p:cNvPr>
            <p:cNvSpPr>
              <a:spLocks noEditPoints="1"/>
            </p:cNvSpPr>
            <p:nvPr/>
          </p:nvSpPr>
          <p:spPr bwMode="auto">
            <a:xfrm>
              <a:off x="1668832" y="2690377"/>
              <a:ext cx="118187" cy="98489"/>
            </a:xfrm>
            <a:custGeom>
              <a:avLst/>
              <a:gdLst/>
              <a:ahLst/>
              <a:cxnLst>
                <a:cxn ang="0">
                  <a:pos x="31" y="87"/>
                </a:cxn>
                <a:cxn ang="0">
                  <a:pos x="28" y="87"/>
                </a:cxn>
                <a:cxn ang="0">
                  <a:pos x="5" y="74"/>
                </a:cxn>
                <a:cxn ang="0">
                  <a:pos x="2" y="73"/>
                </a:cxn>
                <a:cxn ang="0">
                  <a:pos x="0" y="63"/>
                </a:cxn>
                <a:cxn ang="0">
                  <a:pos x="5" y="55"/>
                </a:cxn>
                <a:cxn ang="0">
                  <a:pos x="73" y="4"/>
                </a:cxn>
                <a:cxn ang="0">
                  <a:pos x="91" y="7"/>
                </a:cxn>
                <a:cxn ang="0">
                  <a:pos x="101" y="21"/>
                </a:cxn>
                <a:cxn ang="0">
                  <a:pos x="99" y="38"/>
                </a:cxn>
                <a:cxn ang="0">
                  <a:pos x="95" y="41"/>
                </a:cxn>
                <a:cxn ang="0">
                  <a:pos x="95" y="41"/>
                </a:cxn>
                <a:cxn ang="0">
                  <a:pos x="34" y="86"/>
                </a:cxn>
                <a:cxn ang="0">
                  <a:pos x="31" y="87"/>
                </a:cxn>
                <a:cxn ang="0">
                  <a:pos x="12" y="65"/>
                </a:cxn>
                <a:cxn ang="0">
                  <a:pos x="30" y="74"/>
                </a:cxn>
                <a:cxn ang="0">
                  <a:pos x="88" y="32"/>
                </a:cxn>
                <a:cxn ang="0">
                  <a:pos x="88" y="32"/>
                </a:cxn>
                <a:cxn ang="0">
                  <a:pos x="91" y="29"/>
                </a:cxn>
                <a:cxn ang="0">
                  <a:pos x="92" y="28"/>
                </a:cxn>
                <a:cxn ang="0">
                  <a:pos x="81" y="14"/>
                </a:cxn>
                <a:cxn ang="0">
                  <a:pos x="81" y="14"/>
                </a:cxn>
                <a:cxn ang="0">
                  <a:pos x="12" y="65"/>
                </a:cxn>
                <a:cxn ang="0">
                  <a:pos x="12" y="65"/>
                </a:cxn>
                <a:cxn ang="0">
                  <a:pos x="91" y="36"/>
                </a:cxn>
                <a:cxn ang="0">
                  <a:pos x="91" y="36"/>
                </a:cxn>
              </a:cxnLst>
              <a:rect l="0" t="0" r="r" b="b"/>
              <a:pathLst>
                <a:path w="105" h="87">
                  <a:moveTo>
                    <a:pt x="31" y="87"/>
                  </a:moveTo>
                  <a:cubicBezTo>
                    <a:pt x="30" y="87"/>
                    <a:pt x="29" y="87"/>
                    <a:pt x="28" y="87"/>
                  </a:cubicBezTo>
                  <a:cubicBezTo>
                    <a:pt x="5" y="74"/>
                    <a:pt x="5" y="74"/>
                    <a:pt x="5" y="74"/>
                  </a:cubicBezTo>
                  <a:cubicBezTo>
                    <a:pt x="4" y="74"/>
                    <a:pt x="3" y="73"/>
                    <a:pt x="2" y="73"/>
                  </a:cubicBezTo>
                  <a:cubicBezTo>
                    <a:pt x="0" y="70"/>
                    <a:pt x="0" y="67"/>
                    <a:pt x="0" y="63"/>
                  </a:cubicBezTo>
                  <a:cubicBezTo>
                    <a:pt x="1" y="60"/>
                    <a:pt x="2" y="57"/>
                    <a:pt x="5" y="55"/>
                  </a:cubicBezTo>
                  <a:cubicBezTo>
                    <a:pt x="73" y="4"/>
                    <a:pt x="73" y="4"/>
                    <a:pt x="73" y="4"/>
                  </a:cubicBezTo>
                  <a:cubicBezTo>
                    <a:pt x="79" y="0"/>
                    <a:pt x="87" y="1"/>
                    <a:pt x="91" y="7"/>
                  </a:cubicBezTo>
                  <a:cubicBezTo>
                    <a:pt x="101" y="21"/>
                    <a:pt x="101" y="21"/>
                    <a:pt x="101" y="21"/>
                  </a:cubicBezTo>
                  <a:cubicBezTo>
                    <a:pt x="105" y="26"/>
                    <a:pt x="104" y="34"/>
                    <a:pt x="99" y="38"/>
                  </a:cubicBezTo>
                  <a:cubicBezTo>
                    <a:pt x="95" y="41"/>
                    <a:pt x="95" y="41"/>
                    <a:pt x="95" y="41"/>
                  </a:cubicBezTo>
                  <a:cubicBezTo>
                    <a:pt x="95" y="41"/>
                    <a:pt x="95" y="41"/>
                    <a:pt x="95" y="41"/>
                  </a:cubicBezTo>
                  <a:cubicBezTo>
                    <a:pt x="34" y="86"/>
                    <a:pt x="34" y="86"/>
                    <a:pt x="34" y="86"/>
                  </a:cubicBezTo>
                  <a:cubicBezTo>
                    <a:pt x="33" y="87"/>
                    <a:pt x="32" y="87"/>
                    <a:pt x="31" y="87"/>
                  </a:cubicBezTo>
                  <a:close/>
                  <a:moveTo>
                    <a:pt x="12" y="65"/>
                  </a:moveTo>
                  <a:cubicBezTo>
                    <a:pt x="30" y="74"/>
                    <a:pt x="30" y="74"/>
                    <a:pt x="30" y="74"/>
                  </a:cubicBezTo>
                  <a:cubicBezTo>
                    <a:pt x="88" y="32"/>
                    <a:pt x="88" y="32"/>
                    <a:pt x="88" y="32"/>
                  </a:cubicBezTo>
                  <a:cubicBezTo>
                    <a:pt x="88" y="32"/>
                    <a:pt x="88" y="32"/>
                    <a:pt x="88" y="32"/>
                  </a:cubicBezTo>
                  <a:cubicBezTo>
                    <a:pt x="91" y="29"/>
                    <a:pt x="91" y="29"/>
                    <a:pt x="91" y="29"/>
                  </a:cubicBezTo>
                  <a:cubicBezTo>
                    <a:pt x="92" y="29"/>
                    <a:pt x="92" y="28"/>
                    <a:pt x="92" y="28"/>
                  </a:cubicBezTo>
                  <a:cubicBezTo>
                    <a:pt x="81" y="14"/>
                    <a:pt x="81" y="14"/>
                    <a:pt x="81" y="14"/>
                  </a:cubicBezTo>
                  <a:cubicBezTo>
                    <a:pt x="81" y="14"/>
                    <a:pt x="81" y="14"/>
                    <a:pt x="81" y="14"/>
                  </a:cubicBezTo>
                  <a:cubicBezTo>
                    <a:pt x="12" y="65"/>
                    <a:pt x="12" y="65"/>
                    <a:pt x="12" y="65"/>
                  </a:cubicBezTo>
                  <a:cubicBezTo>
                    <a:pt x="12" y="65"/>
                    <a:pt x="12" y="65"/>
                    <a:pt x="12" y="65"/>
                  </a:cubicBezTo>
                  <a:close/>
                  <a:moveTo>
                    <a:pt x="91" y="36"/>
                  </a:moveTo>
                  <a:cubicBezTo>
                    <a:pt x="91" y="36"/>
                    <a:pt x="91" y="36"/>
                    <a:pt x="91" y="36"/>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88" name="Freeform 411">
              <a:extLst>
                <a:ext uri="{FF2B5EF4-FFF2-40B4-BE49-F238E27FC236}">
                  <a16:creationId xmlns:a16="http://schemas.microsoft.com/office/drawing/2014/main" id="{51575AD0-C530-4AE0-850C-D3FB6CEEB53F}"/>
                </a:ext>
              </a:extLst>
            </p:cNvPr>
            <p:cNvSpPr>
              <a:spLocks noEditPoints="1"/>
            </p:cNvSpPr>
            <p:nvPr/>
          </p:nvSpPr>
          <p:spPr bwMode="auto">
            <a:xfrm>
              <a:off x="1792271" y="2689064"/>
              <a:ext cx="49901" cy="288901"/>
            </a:xfrm>
            <a:custGeom>
              <a:avLst/>
              <a:gdLst/>
              <a:ahLst/>
              <a:cxnLst>
                <a:cxn ang="0">
                  <a:pos x="36" y="257"/>
                </a:cxn>
                <a:cxn ang="0">
                  <a:pos x="9" y="257"/>
                </a:cxn>
                <a:cxn ang="0">
                  <a:pos x="0" y="248"/>
                </a:cxn>
                <a:cxn ang="0">
                  <a:pos x="0" y="9"/>
                </a:cxn>
                <a:cxn ang="0">
                  <a:pos x="9" y="0"/>
                </a:cxn>
                <a:cxn ang="0">
                  <a:pos x="36" y="0"/>
                </a:cxn>
                <a:cxn ang="0">
                  <a:pos x="42" y="2"/>
                </a:cxn>
                <a:cxn ang="0">
                  <a:pos x="45" y="9"/>
                </a:cxn>
                <a:cxn ang="0">
                  <a:pos x="45" y="248"/>
                </a:cxn>
                <a:cxn ang="0">
                  <a:pos x="36" y="257"/>
                </a:cxn>
                <a:cxn ang="0">
                  <a:pos x="18" y="239"/>
                </a:cxn>
                <a:cxn ang="0">
                  <a:pos x="27" y="239"/>
                </a:cxn>
                <a:cxn ang="0">
                  <a:pos x="27" y="18"/>
                </a:cxn>
                <a:cxn ang="0">
                  <a:pos x="18" y="18"/>
                </a:cxn>
                <a:cxn ang="0">
                  <a:pos x="18" y="239"/>
                </a:cxn>
              </a:cxnLst>
              <a:rect l="0" t="0" r="r" b="b"/>
              <a:pathLst>
                <a:path w="45" h="257">
                  <a:moveTo>
                    <a:pt x="36" y="257"/>
                  </a:moveTo>
                  <a:cubicBezTo>
                    <a:pt x="9" y="257"/>
                    <a:pt x="9" y="257"/>
                    <a:pt x="9" y="257"/>
                  </a:cubicBezTo>
                  <a:cubicBezTo>
                    <a:pt x="4" y="257"/>
                    <a:pt x="0" y="253"/>
                    <a:pt x="0" y="248"/>
                  </a:cubicBezTo>
                  <a:cubicBezTo>
                    <a:pt x="0" y="9"/>
                    <a:pt x="0" y="9"/>
                    <a:pt x="0" y="9"/>
                  </a:cubicBezTo>
                  <a:cubicBezTo>
                    <a:pt x="0" y="4"/>
                    <a:pt x="4" y="0"/>
                    <a:pt x="9" y="0"/>
                  </a:cubicBezTo>
                  <a:cubicBezTo>
                    <a:pt x="36" y="0"/>
                    <a:pt x="36" y="0"/>
                    <a:pt x="36" y="0"/>
                  </a:cubicBezTo>
                  <a:cubicBezTo>
                    <a:pt x="38" y="0"/>
                    <a:pt x="41" y="1"/>
                    <a:pt x="42" y="2"/>
                  </a:cubicBezTo>
                  <a:cubicBezTo>
                    <a:pt x="44" y="4"/>
                    <a:pt x="45" y="6"/>
                    <a:pt x="45" y="9"/>
                  </a:cubicBezTo>
                  <a:cubicBezTo>
                    <a:pt x="45" y="248"/>
                    <a:pt x="45" y="248"/>
                    <a:pt x="45" y="248"/>
                  </a:cubicBezTo>
                  <a:cubicBezTo>
                    <a:pt x="45" y="253"/>
                    <a:pt x="41" y="257"/>
                    <a:pt x="36" y="257"/>
                  </a:cubicBezTo>
                  <a:close/>
                  <a:moveTo>
                    <a:pt x="18" y="239"/>
                  </a:moveTo>
                  <a:cubicBezTo>
                    <a:pt x="27" y="239"/>
                    <a:pt x="27" y="239"/>
                    <a:pt x="27" y="239"/>
                  </a:cubicBezTo>
                  <a:cubicBezTo>
                    <a:pt x="27" y="18"/>
                    <a:pt x="27" y="18"/>
                    <a:pt x="27" y="18"/>
                  </a:cubicBezTo>
                  <a:cubicBezTo>
                    <a:pt x="18" y="18"/>
                    <a:pt x="18" y="18"/>
                    <a:pt x="18" y="18"/>
                  </a:cubicBezTo>
                  <a:lnTo>
                    <a:pt x="18" y="239"/>
                  </a:ln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89" name="Freeform 418">
              <a:extLst>
                <a:ext uri="{FF2B5EF4-FFF2-40B4-BE49-F238E27FC236}">
                  <a16:creationId xmlns:a16="http://schemas.microsoft.com/office/drawing/2014/main" id="{C1440CA5-5538-49C0-AE54-226D05B0AAE0}"/>
                </a:ext>
              </a:extLst>
            </p:cNvPr>
            <p:cNvSpPr>
              <a:spLocks/>
            </p:cNvSpPr>
            <p:nvPr/>
          </p:nvSpPr>
          <p:spPr bwMode="auto">
            <a:xfrm>
              <a:off x="1729238" y="2938569"/>
              <a:ext cx="175967" cy="68286"/>
            </a:xfrm>
            <a:custGeom>
              <a:avLst/>
              <a:gdLst/>
              <a:ahLst/>
              <a:cxnLst>
                <a:cxn ang="0">
                  <a:pos x="146" y="60"/>
                </a:cxn>
                <a:cxn ang="0">
                  <a:pos x="10" y="60"/>
                </a:cxn>
                <a:cxn ang="0">
                  <a:pos x="2" y="55"/>
                </a:cxn>
                <a:cxn ang="0">
                  <a:pos x="1" y="47"/>
                </a:cxn>
                <a:cxn ang="0">
                  <a:pos x="20" y="5"/>
                </a:cxn>
                <a:cxn ang="0">
                  <a:pos x="28" y="0"/>
                </a:cxn>
                <a:cxn ang="0">
                  <a:pos x="64" y="0"/>
                </a:cxn>
                <a:cxn ang="0">
                  <a:pos x="73" y="9"/>
                </a:cxn>
                <a:cxn ang="0">
                  <a:pos x="64" y="18"/>
                </a:cxn>
                <a:cxn ang="0">
                  <a:pos x="34" y="18"/>
                </a:cxn>
                <a:cxn ang="0">
                  <a:pos x="23" y="42"/>
                </a:cxn>
                <a:cxn ang="0">
                  <a:pos x="132" y="42"/>
                </a:cxn>
                <a:cxn ang="0">
                  <a:pos x="123" y="18"/>
                </a:cxn>
                <a:cxn ang="0">
                  <a:pos x="91" y="18"/>
                </a:cxn>
                <a:cxn ang="0">
                  <a:pos x="82" y="9"/>
                </a:cxn>
                <a:cxn ang="0">
                  <a:pos x="91" y="0"/>
                </a:cxn>
                <a:cxn ang="0">
                  <a:pos x="129" y="0"/>
                </a:cxn>
                <a:cxn ang="0">
                  <a:pos x="137" y="5"/>
                </a:cxn>
                <a:cxn ang="0">
                  <a:pos x="154" y="47"/>
                </a:cxn>
                <a:cxn ang="0">
                  <a:pos x="153" y="56"/>
                </a:cxn>
                <a:cxn ang="0">
                  <a:pos x="146" y="60"/>
                </a:cxn>
              </a:cxnLst>
              <a:rect l="0" t="0" r="r" b="b"/>
              <a:pathLst>
                <a:path w="155" h="60">
                  <a:moveTo>
                    <a:pt x="146" y="60"/>
                  </a:moveTo>
                  <a:cubicBezTo>
                    <a:pt x="10" y="60"/>
                    <a:pt x="10" y="60"/>
                    <a:pt x="10" y="60"/>
                  </a:cubicBezTo>
                  <a:cubicBezTo>
                    <a:pt x="6" y="60"/>
                    <a:pt x="4" y="58"/>
                    <a:pt x="2" y="55"/>
                  </a:cubicBezTo>
                  <a:cubicBezTo>
                    <a:pt x="0" y="53"/>
                    <a:pt x="0" y="50"/>
                    <a:pt x="1" y="47"/>
                  </a:cubicBezTo>
                  <a:cubicBezTo>
                    <a:pt x="20" y="5"/>
                    <a:pt x="20" y="5"/>
                    <a:pt x="20" y="5"/>
                  </a:cubicBezTo>
                  <a:cubicBezTo>
                    <a:pt x="21" y="2"/>
                    <a:pt x="25" y="0"/>
                    <a:pt x="28" y="0"/>
                  </a:cubicBezTo>
                  <a:cubicBezTo>
                    <a:pt x="64" y="0"/>
                    <a:pt x="64" y="0"/>
                    <a:pt x="64" y="0"/>
                  </a:cubicBezTo>
                  <a:cubicBezTo>
                    <a:pt x="69" y="0"/>
                    <a:pt x="73" y="4"/>
                    <a:pt x="73" y="9"/>
                  </a:cubicBezTo>
                  <a:cubicBezTo>
                    <a:pt x="73" y="14"/>
                    <a:pt x="69" y="18"/>
                    <a:pt x="64" y="18"/>
                  </a:cubicBezTo>
                  <a:cubicBezTo>
                    <a:pt x="34" y="18"/>
                    <a:pt x="34" y="18"/>
                    <a:pt x="34" y="18"/>
                  </a:cubicBezTo>
                  <a:cubicBezTo>
                    <a:pt x="23" y="42"/>
                    <a:pt x="23" y="42"/>
                    <a:pt x="23" y="42"/>
                  </a:cubicBezTo>
                  <a:cubicBezTo>
                    <a:pt x="132" y="42"/>
                    <a:pt x="132" y="42"/>
                    <a:pt x="132" y="42"/>
                  </a:cubicBezTo>
                  <a:cubicBezTo>
                    <a:pt x="123" y="18"/>
                    <a:pt x="123" y="18"/>
                    <a:pt x="123" y="18"/>
                  </a:cubicBezTo>
                  <a:cubicBezTo>
                    <a:pt x="91" y="18"/>
                    <a:pt x="91" y="18"/>
                    <a:pt x="91" y="18"/>
                  </a:cubicBezTo>
                  <a:cubicBezTo>
                    <a:pt x="86" y="18"/>
                    <a:pt x="82" y="14"/>
                    <a:pt x="82" y="9"/>
                  </a:cubicBezTo>
                  <a:cubicBezTo>
                    <a:pt x="82" y="4"/>
                    <a:pt x="86" y="0"/>
                    <a:pt x="91" y="0"/>
                  </a:cubicBezTo>
                  <a:cubicBezTo>
                    <a:pt x="129" y="0"/>
                    <a:pt x="129" y="0"/>
                    <a:pt x="129" y="0"/>
                  </a:cubicBezTo>
                  <a:cubicBezTo>
                    <a:pt x="132" y="0"/>
                    <a:pt x="136" y="2"/>
                    <a:pt x="137" y="5"/>
                  </a:cubicBezTo>
                  <a:cubicBezTo>
                    <a:pt x="154" y="47"/>
                    <a:pt x="154" y="47"/>
                    <a:pt x="154" y="47"/>
                  </a:cubicBezTo>
                  <a:cubicBezTo>
                    <a:pt x="155" y="50"/>
                    <a:pt x="155" y="53"/>
                    <a:pt x="153" y="56"/>
                  </a:cubicBezTo>
                  <a:cubicBezTo>
                    <a:pt x="151" y="58"/>
                    <a:pt x="148" y="60"/>
                    <a:pt x="146" y="60"/>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90" name="Freeform 419">
              <a:extLst>
                <a:ext uri="{FF2B5EF4-FFF2-40B4-BE49-F238E27FC236}">
                  <a16:creationId xmlns:a16="http://schemas.microsoft.com/office/drawing/2014/main" id="{9105C4DD-33A0-4BDE-9903-6E074B87E0DB}"/>
                </a:ext>
              </a:extLst>
            </p:cNvPr>
            <p:cNvSpPr>
              <a:spLocks noEditPoints="1"/>
            </p:cNvSpPr>
            <p:nvPr/>
          </p:nvSpPr>
          <p:spPr bwMode="auto">
            <a:xfrm>
              <a:off x="1720045" y="2602394"/>
              <a:ext cx="68286" cy="53841"/>
            </a:xfrm>
            <a:custGeom>
              <a:avLst/>
              <a:gdLst/>
              <a:ahLst/>
              <a:cxnLst>
                <a:cxn ang="0">
                  <a:pos x="49" y="47"/>
                </a:cxn>
                <a:cxn ang="0">
                  <a:pos x="7" y="47"/>
                </a:cxn>
                <a:cxn ang="0">
                  <a:pos x="2" y="45"/>
                </a:cxn>
                <a:cxn ang="0">
                  <a:pos x="1" y="39"/>
                </a:cxn>
                <a:cxn ang="0">
                  <a:pos x="14" y="4"/>
                </a:cxn>
                <a:cxn ang="0">
                  <a:pos x="20" y="0"/>
                </a:cxn>
                <a:cxn ang="0">
                  <a:pos x="55" y="0"/>
                </a:cxn>
                <a:cxn ang="0">
                  <a:pos x="59" y="2"/>
                </a:cxn>
                <a:cxn ang="0">
                  <a:pos x="61" y="7"/>
                </a:cxn>
                <a:cxn ang="0">
                  <a:pos x="55" y="42"/>
                </a:cxn>
                <a:cxn ang="0">
                  <a:pos x="49" y="47"/>
                </a:cxn>
                <a:cxn ang="0">
                  <a:pos x="15" y="35"/>
                </a:cxn>
                <a:cxn ang="0">
                  <a:pos x="44" y="35"/>
                </a:cxn>
                <a:cxn ang="0">
                  <a:pos x="48" y="12"/>
                </a:cxn>
                <a:cxn ang="0">
                  <a:pos x="24" y="12"/>
                </a:cxn>
                <a:cxn ang="0">
                  <a:pos x="15" y="35"/>
                </a:cxn>
              </a:cxnLst>
              <a:rect l="0" t="0" r="r" b="b"/>
              <a:pathLst>
                <a:path w="61" h="47">
                  <a:moveTo>
                    <a:pt x="49" y="47"/>
                  </a:moveTo>
                  <a:cubicBezTo>
                    <a:pt x="7" y="47"/>
                    <a:pt x="7" y="47"/>
                    <a:pt x="7" y="47"/>
                  </a:cubicBezTo>
                  <a:cubicBezTo>
                    <a:pt x="5" y="47"/>
                    <a:pt x="3" y="46"/>
                    <a:pt x="2" y="45"/>
                  </a:cubicBezTo>
                  <a:cubicBezTo>
                    <a:pt x="1" y="43"/>
                    <a:pt x="0" y="41"/>
                    <a:pt x="1" y="39"/>
                  </a:cubicBezTo>
                  <a:cubicBezTo>
                    <a:pt x="14" y="4"/>
                    <a:pt x="14" y="4"/>
                    <a:pt x="14" y="4"/>
                  </a:cubicBezTo>
                  <a:cubicBezTo>
                    <a:pt x="15" y="2"/>
                    <a:pt x="17" y="0"/>
                    <a:pt x="20" y="0"/>
                  </a:cubicBezTo>
                  <a:cubicBezTo>
                    <a:pt x="55" y="0"/>
                    <a:pt x="55" y="0"/>
                    <a:pt x="55" y="0"/>
                  </a:cubicBezTo>
                  <a:cubicBezTo>
                    <a:pt x="57" y="0"/>
                    <a:pt x="58" y="1"/>
                    <a:pt x="59" y="2"/>
                  </a:cubicBezTo>
                  <a:cubicBezTo>
                    <a:pt x="61" y="4"/>
                    <a:pt x="61" y="5"/>
                    <a:pt x="61" y="7"/>
                  </a:cubicBezTo>
                  <a:cubicBezTo>
                    <a:pt x="55" y="42"/>
                    <a:pt x="55" y="42"/>
                    <a:pt x="55" y="42"/>
                  </a:cubicBezTo>
                  <a:cubicBezTo>
                    <a:pt x="54" y="45"/>
                    <a:pt x="52" y="47"/>
                    <a:pt x="49" y="47"/>
                  </a:cubicBezTo>
                  <a:close/>
                  <a:moveTo>
                    <a:pt x="15" y="35"/>
                  </a:moveTo>
                  <a:cubicBezTo>
                    <a:pt x="44" y="35"/>
                    <a:pt x="44" y="35"/>
                    <a:pt x="44" y="35"/>
                  </a:cubicBezTo>
                  <a:cubicBezTo>
                    <a:pt x="48" y="12"/>
                    <a:pt x="48" y="12"/>
                    <a:pt x="48" y="12"/>
                  </a:cubicBezTo>
                  <a:cubicBezTo>
                    <a:pt x="24" y="12"/>
                    <a:pt x="24" y="12"/>
                    <a:pt x="24" y="12"/>
                  </a:cubicBezTo>
                  <a:lnTo>
                    <a:pt x="15" y="35"/>
                  </a:ln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91" name="Freeform 420">
              <a:extLst>
                <a:ext uri="{FF2B5EF4-FFF2-40B4-BE49-F238E27FC236}">
                  <a16:creationId xmlns:a16="http://schemas.microsoft.com/office/drawing/2014/main" id="{1FD04122-51F9-4516-8F84-E93932776E69}"/>
                </a:ext>
              </a:extLst>
            </p:cNvPr>
            <p:cNvSpPr>
              <a:spLocks noEditPoints="1"/>
            </p:cNvSpPr>
            <p:nvPr/>
          </p:nvSpPr>
          <p:spPr bwMode="auto">
            <a:xfrm>
              <a:off x="1788332" y="2602394"/>
              <a:ext cx="61719" cy="53841"/>
            </a:xfrm>
            <a:custGeom>
              <a:avLst/>
              <a:gdLst/>
              <a:ahLst/>
              <a:cxnLst>
                <a:cxn ang="0">
                  <a:pos x="6" y="47"/>
                </a:cxn>
                <a:cxn ang="0">
                  <a:pos x="2" y="45"/>
                </a:cxn>
                <a:cxn ang="0">
                  <a:pos x="0" y="41"/>
                </a:cxn>
                <a:cxn ang="0">
                  <a:pos x="4" y="6"/>
                </a:cxn>
                <a:cxn ang="0">
                  <a:pos x="10" y="0"/>
                </a:cxn>
                <a:cxn ang="0">
                  <a:pos x="45" y="0"/>
                </a:cxn>
                <a:cxn ang="0">
                  <a:pos x="51" y="6"/>
                </a:cxn>
                <a:cxn ang="0">
                  <a:pos x="54" y="41"/>
                </a:cxn>
                <a:cxn ang="0">
                  <a:pos x="53" y="45"/>
                </a:cxn>
                <a:cxn ang="0">
                  <a:pos x="48" y="47"/>
                </a:cxn>
                <a:cxn ang="0">
                  <a:pos x="6" y="47"/>
                </a:cxn>
                <a:cxn ang="0">
                  <a:pos x="15" y="12"/>
                </a:cxn>
                <a:cxn ang="0">
                  <a:pos x="13" y="35"/>
                </a:cxn>
                <a:cxn ang="0">
                  <a:pos x="42" y="35"/>
                </a:cxn>
                <a:cxn ang="0">
                  <a:pos x="40" y="12"/>
                </a:cxn>
                <a:cxn ang="0">
                  <a:pos x="15" y="12"/>
                </a:cxn>
              </a:cxnLst>
              <a:rect l="0" t="0" r="r" b="b"/>
              <a:pathLst>
                <a:path w="55" h="47">
                  <a:moveTo>
                    <a:pt x="6" y="47"/>
                  </a:moveTo>
                  <a:cubicBezTo>
                    <a:pt x="5" y="47"/>
                    <a:pt x="3" y="47"/>
                    <a:pt x="2" y="45"/>
                  </a:cubicBezTo>
                  <a:cubicBezTo>
                    <a:pt x="1" y="44"/>
                    <a:pt x="0" y="42"/>
                    <a:pt x="0" y="41"/>
                  </a:cubicBezTo>
                  <a:cubicBezTo>
                    <a:pt x="4" y="6"/>
                    <a:pt x="4" y="6"/>
                    <a:pt x="4" y="6"/>
                  </a:cubicBezTo>
                  <a:cubicBezTo>
                    <a:pt x="4" y="2"/>
                    <a:pt x="7" y="0"/>
                    <a:pt x="10" y="0"/>
                  </a:cubicBezTo>
                  <a:cubicBezTo>
                    <a:pt x="45" y="0"/>
                    <a:pt x="45" y="0"/>
                    <a:pt x="45" y="0"/>
                  </a:cubicBezTo>
                  <a:cubicBezTo>
                    <a:pt x="48" y="0"/>
                    <a:pt x="51" y="2"/>
                    <a:pt x="51" y="6"/>
                  </a:cubicBezTo>
                  <a:cubicBezTo>
                    <a:pt x="54" y="41"/>
                    <a:pt x="54" y="41"/>
                    <a:pt x="54" y="41"/>
                  </a:cubicBezTo>
                  <a:cubicBezTo>
                    <a:pt x="55" y="42"/>
                    <a:pt x="54" y="44"/>
                    <a:pt x="53" y="45"/>
                  </a:cubicBezTo>
                  <a:cubicBezTo>
                    <a:pt x="52" y="47"/>
                    <a:pt x="50" y="47"/>
                    <a:pt x="48" y="47"/>
                  </a:cubicBezTo>
                  <a:lnTo>
                    <a:pt x="6" y="47"/>
                  </a:lnTo>
                  <a:close/>
                  <a:moveTo>
                    <a:pt x="15" y="12"/>
                  </a:moveTo>
                  <a:cubicBezTo>
                    <a:pt x="13" y="35"/>
                    <a:pt x="13" y="35"/>
                    <a:pt x="13" y="35"/>
                  </a:cubicBezTo>
                  <a:cubicBezTo>
                    <a:pt x="42" y="35"/>
                    <a:pt x="42" y="35"/>
                    <a:pt x="42" y="35"/>
                  </a:cubicBezTo>
                  <a:cubicBezTo>
                    <a:pt x="40" y="12"/>
                    <a:pt x="40" y="12"/>
                    <a:pt x="40" y="12"/>
                  </a:cubicBezTo>
                  <a:lnTo>
                    <a:pt x="15" y="12"/>
                  </a:ln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92" name="Freeform 421">
              <a:extLst>
                <a:ext uri="{FF2B5EF4-FFF2-40B4-BE49-F238E27FC236}">
                  <a16:creationId xmlns:a16="http://schemas.microsoft.com/office/drawing/2014/main" id="{275402AB-F59D-4B75-B7FA-337D08347CFF}"/>
                </a:ext>
              </a:extLst>
            </p:cNvPr>
            <p:cNvSpPr>
              <a:spLocks noEditPoints="1"/>
            </p:cNvSpPr>
            <p:nvPr/>
          </p:nvSpPr>
          <p:spPr bwMode="auto">
            <a:xfrm>
              <a:off x="1848738" y="2602394"/>
              <a:ext cx="70912" cy="53841"/>
            </a:xfrm>
            <a:custGeom>
              <a:avLst/>
              <a:gdLst/>
              <a:ahLst/>
              <a:cxnLst>
                <a:cxn ang="0">
                  <a:pos x="55" y="47"/>
                </a:cxn>
                <a:cxn ang="0">
                  <a:pos x="13" y="47"/>
                </a:cxn>
                <a:cxn ang="0">
                  <a:pos x="7" y="42"/>
                </a:cxn>
                <a:cxn ang="0">
                  <a:pos x="1" y="7"/>
                </a:cxn>
                <a:cxn ang="0">
                  <a:pos x="2" y="2"/>
                </a:cxn>
                <a:cxn ang="0">
                  <a:pos x="7" y="0"/>
                </a:cxn>
                <a:cxn ang="0">
                  <a:pos x="42" y="0"/>
                </a:cxn>
                <a:cxn ang="0">
                  <a:pos x="48" y="4"/>
                </a:cxn>
                <a:cxn ang="0">
                  <a:pos x="61" y="39"/>
                </a:cxn>
                <a:cxn ang="0">
                  <a:pos x="60" y="45"/>
                </a:cxn>
                <a:cxn ang="0">
                  <a:pos x="55" y="47"/>
                </a:cxn>
                <a:cxn ang="0">
                  <a:pos x="18" y="35"/>
                </a:cxn>
                <a:cxn ang="0">
                  <a:pos x="47" y="35"/>
                </a:cxn>
                <a:cxn ang="0">
                  <a:pos x="38" y="12"/>
                </a:cxn>
                <a:cxn ang="0">
                  <a:pos x="14" y="12"/>
                </a:cxn>
                <a:cxn ang="0">
                  <a:pos x="18" y="35"/>
                </a:cxn>
              </a:cxnLst>
              <a:rect l="0" t="0" r="r" b="b"/>
              <a:pathLst>
                <a:path w="62" h="47">
                  <a:moveTo>
                    <a:pt x="55" y="47"/>
                  </a:moveTo>
                  <a:cubicBezTo>
                    <a:pt x="13" y="47"/>
                    <a:pt x="13" y="47"/>
                    <a:pt x="13" y="47"/>
                  </a:cubicBezTo>
                  <a:cubicBezTo>
                    <a:pt x="10" y="47"/>
                    <a:pt x="8" y="45"/>
                    <a:pt x="7" y="42"/>
                  </a:cubicBezTo>
                  <a:cubicBezTo>
                    <a:pt x="1" y="7"/>
                    <a:pt x="1" y="7"/>
                    <a:pt x="1" y="7"/>
                  </a:cubicBezTo>
                  <a:cubicBezTo>
                    <a:pt x="0" y="5"/>
                    <a:pt x="1" y="4"/>
                    <a:pt x="2" y="2"/>
                  </a:cubicBezTo>
                  <a:cubicBezTo>
                    <a:pt x="3" y="1"/>
                    <a:pt x="5" y="0"/>
                    <a:pt x="7" y="0"/>
                  </a:cubicBezTo>
                  <a:cubicBezTo>
                    <a:pt x="42" y="0"/>
                    <a:pt x="42" y="0"/>
                    <a:pt x="42" y="0"/>
                  </a:cubicBezTo>
                  <a:cubicBezTo>
                    <a:pt x="44" y="0"/>
                    <a:pt x="47" y="2"/>
                    <a:pt x="48" y="4"/>
                  </a:cubicBezTo>
                  <a:cubicBezTo>
                    <a:pt x="61" y="39"/>
                    <a:pt x="61" y="39"/>
                    <a:pt x="61" y="39"/>
                  </a:cubicBezTo>
                  <a:cubicBezTo>
                    <a:pt x="62" y="41"/>
                    <a:pt x="61" y="43"/>
                    <a:pt x="60" y="45"/>
                  </a:cubicBezTo>
                  <a:cubicBezTo>
                    <a:pt x="59" y="46"/>
                    <a:pt x="57" y="47"/>
                    <a:pt x="55" y="47"/>
                  </a:cubicBezTo>
                  <a:close/>
                  <a:moveTo>
                    <a:pt x="18" y="35"/>
                  </a:moveTo>
                  <a:cubicBezTo>
                    <a:pt x="47" y="35"/>
                    <a:pt x="47" y="35"/>
                    <a:pt x="47" y="35"/>
                  </a:cubicBezTo>
                  <a:cubicBezTo>
                    <a:pt x="38" y="12"/>
                    <a:pt x="38" y="12"/>
                    <a:pt x="38" y="12"/>
                  </a:cubicBezTo>
                  <a:cubicBezTo>
                    <a:pt x="14" y="12"/>
                    <a:pt x="14" y="12"/>
                    <a:pt x="14" y="12"/>
                  </a:cubicBezTo>
                  <a:lnTo>
                    <a:pt x="18" y="35"/>
                  </a:ln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93" name="Freeform 422">
              <a:extLst>
                <a:ext uri="{FF2B5EF4-FFF2-40B4-BE49-F238E27FC236}">
                  <a16:creationId xmlns:a16="http://schemas.microsoft.com/office/drawing/2014/main" id="{A806099D-F3C0-4585-A9EA-CEE93FAF8C5C}"/>
                </a:ext>
              </a:extLst>
            </p:cNvPr>
            <p:cNvSpPr>
              <a:spLocks noEditPoints="1"/>
            </p:cNvSpPr>
            <p:nvPr/>
          </p:nvSpPr>
          <p:spPr bwMode="auto">
            <a:xfrm>
              <a:off x="1741056" y="2561684"/>
              <a:ext cx="55154" cy="38083"/>
            </a:xfrm>
            <a:custGeom>
              <a:avLst/>
              <a:gdLst/>
              <a:ahLst/>
              <a:cxnLst>
                <a:cxn ang="0">
                  <a:pos x="39" y="34"/>
                </a:cxn>
                <a:cxn ang="0">
                  <a:pos x="6" y="34"/>
                </a:cxn>
                <a:cxn ang="0">
                  <a:pos x="1" y="31"/>
                </a:cxn>
                <a:cxn ang="0">
                  <a:pos x="1" y="26"/>
                </a:cxn>
                <a:cxn ang="0">
                  <a:pos x="9" y="4"/>
                </a:cxn>
                <a:cxn ang="0">
                  <a:pos x="14" y="0"/>
                </a:cxn>
                <a:cxn ang="0">
                  <a:pos x="42" y="0"/>
                </a:cxn>
                <a:cxn ang="0">
                  <a:pos x="47" y="2"/>
                </a:cxn>
                <a:cxn ang="0">
                  <a:pos x="48" y="7"/>
                </a:cxn>
                <a:cxn ang="0">
                  <a:pos x="44" y="29"/>
                </a:cxn>
                <a:cxn ang="0">
                  <a:pos x="39" y="34"/>
                </a:cxn>
                <a:cxn ang="0">
                  <a:pos x="15" y="22"/>
                </a:cxn>
                <a:cxn ang="0">
                  <a:pos x="34" y="22"/>
                </a:cxn>
                <a:cxn ang="0">
                  <a:pos x="35" y="12"/>
                </a:cxn>
                <a:cxn ang="0">
                  <a:pos x="18" y="12"/>
                </a:cxn>
                <a:cxn ang="0">
                  <a:pos x="15" y="22"/>
                </a:cxn>
              </a:cxnLst>
              <a:rect l="0" t="0" r="r" b="b"/>
              <a:pathLst>
                <a:path w="49" h="34">
                  <a:moveTo>
                    <a:pt x="39" y="34"/>
                  </a:moveTo>
                  <a:cubicBezTo>
                    <a:pt x="6" y="34"/>
                    <a:pt x="6" y="34"/>
                    <a:pt x="6" y="34"/>
                  </a:cubicBezTo>
                  <a:cubicBezTo>
                    <a:pt x="4" y="34"/>
                    <a:pt x="2" y="33"/>
                    <a:pt x="1" y="31"/>
                  </a:cubicBezTo>
                  <a:cubicBezTo>
                    <a:pt x="0" y="30"/>
                    <a:pt x="0" y="28"/>
                    <a:pt x="1" y="26"/>
                  </a:cubicBezTo>
                  <a:cubicBezTo>
                    <a:pt x="9" y="4"/>
                    <a:pt x="9" y="4"/>
                    <a:pt x="9" y="4"/>
                  </a:cubicBezTo>
                  <a:cubicBezTo>
                    <a:pt x="9" y="2"/>
                    <a:pt x="12" y="0"/>
                    <a:pt x="14" y="0"/>
                  </a:cubicBezTo>
                  <a:cubicBezTo>
                    <a:pt x="42" y="0"/>
                    <a:pt x="42" y="0"/>
                    <a:pt x="42" y="0"/>
                  </a:cubicBezTo>
                  <a:cubicBezTo>
                    <a:pt x="44" y="0"/>
                    <a:pt x="46" y="1"/>
                    <a:pt x="47" y="2"/>
                  </a:cubicBezTo>
                  <a:cubicBezTo>
                    <a:pt x="48" y="4"/>
                    <a:pt x="49" y="6"/>
                    <a:pt x="48" y="7"/>
                  </a:cubicBezTo>
                  <a:cubicBezTo>
                    <a:pt x="44" y="29"/>
                    <a:pt x="44" y="29"/>
                    <a:pt x="44" y="29"/>
                  </a:cubicBezTo>
                  <a:cubicBezTo>
                    <a:pt x="44" y="32"/>
                    <a:pt x="41" y="34"/>
                    <a:pt x="39" y="34"/>
                  </a:cubicBezTo>
                  <a:close/>
                  <a:moveTo>
                    <a:pt x="15" y="22"/>
                  </a:moveTo>
                  <a:cubicBezTo>
                    <a:pt x="34" y="22"/>
                    <a:pt x="34" y="22"/>
                    <a:pt x="34" y="22"/>
                  </a:cubicBezTo>
                  <a:cubicBezTo>
                    <a:pt x="35" y="12"/>
                    <a:pt x="35" y="12"/>
                    <a:pt x="35" y="12"/>
                  </a:cubicBezTo>
                  <a:cubicBezTo>
                    <a:pt x="18" y="12"/>
                    <a:pt x="18" y="12"/>
                    <a:pt x="18" y="12"/>
                  </a:cubicBezTo>
                  <a:lnTo>
                    <a:pt x="15" y="22"/>
                  </a:ln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94" name="Freeform 423">
              <a:extLst>
                <a:ext uri="{FF2B5EF4-FFF2-40B4-BE49-F238E27FC236}">
                  <a16:creationId xmlns:a16="http://schemas.microsoft.com/office/drawing/2014/main" id="{6B380368-F688-49CB-A0DF-158BB394C82D}"/>
                </a:ext>
              </a:extLst>
            </p:cNvPr>
            <p:cNvSpPr>
              <a:spLocks noEditPoints="1"/>
            </p:cNvSpPr>
            <p:nvPr/>
          </p:nvSpPr>
          <p:spPr bwMode="auto">
            <a:xfrm>
              <a:off x="1793584" y="2561684"/>
              <a:ext cx="51214" cy="38083"/>
            </a:xfrm>
            <a:custGeom>
              <a:avLst/>
              <a:gdLst/>
              <a:ahLst/>
              <a:cxnLst>
                <a:cxn ang="0">
                  <a:pos x="38" y="34"/>
                </a:cxn>
                <a:cxn ang="0">
                  <a:pos x="6" y="34"/>
                </a:cxn>
                <a:cxn ang="0">
                  <a:pos x="2" y="32"/>
                </a:cxn>
                <a:cxn ang="0">
                  <a:pos x="0" y="27"/>
                </a:cxn>
                <a:cxn ang="0">
                  <a:pos x="2" y="6"/>
                </a:cxn>
                <a:cxn ang="0">
                  <a:pos x="8" y="0"/>
                </a:cxn>
                <a:cxn ang="0">
                  <a:pos x="36" y="0"/>
                </a:cxn>
                <a:cxn ang="0">
                  <a:pos x="42" y="6"/>
                </a:cxn>
                <a:cxn ang="0">
                  <a:pos x="44" y="27"/>
                </a:cxn>
                <a:cxn ang="0">
                  <a:pos x="43" y="32"/>
                </a:cxn>
                <a:cxn ang="0">
                  <a:pos x="38" y="34"/>
                </a:cxn>
                <a:cxn ang="0">
                  <a:pos x="13" y="22"/>
                </a:cxn>
                <a:cxn ang="0">
                  <a:pos x="32" y="22"/>
                </a:cxn>
                <a:cxn ang="0">
                  <a:pos x="31" y="12"/>
                </a:cxn>
                <a:cxn ang="0">
                  <a:pos x="13" y="12"/>
                </a:cxn>
                <a:cxn ang="0">
                  <a:pos x="13" y="22"/>
                </a:cxn>
              </a:cxnLst>
              <a:rect l="0" t="0" r="r" b="b"/>
              <a:pathLst>
                <a:path w="45" h="34">
                  <a:moveTo>
                    <a:pt x="38" y="34"/>
                  </a:moveTo>
                  <a:cubicBezTo>
                    <a:pt x="6" y="34"/>
                    <a:pt x="6" y="34"/>
                    <a:pt x="6" y="34"/>
                  </a:cubicBezTo>
                  <a:cubicBezTo>
                    <a:pt x="4" y="34"/>
                    <a:pt x="3" y="33"/>
                    <a:pt x="2" y="32"/>
                  </a:cubicBezTo>
                  <a:cubicBezTo>
                    <a:pt x="0" y="31"/>
                    <a:pt x="0" y="29"/>
                    <a:pt x="0" y="27"/>
                  </a:cubicBezTo>
                  <a:cubicBezTo>
                    <a:pt x="2" y="6"/>
                    <a:pt x="2" y="6"/>
                    <a:pt x="2" y="6"/>
                  </a:cubicBezTo>
                  <a:cubicBezTo>
                    <a:pt x="2" y="3"/>
                    <a:pt x="5" y="0"/>
                    <a:pt x="8" y="0"/>
                  </a:cubicBezTo>
                  <a:cubicBezTo>
                    <a:pt x="36" y="0"/>
                    <a:pt x="36" y="0"/>
                    <a:pt x="36" y="0"/>
                  </a:cubicBezTo>
                  <a:cubicBezTo>
                    <a:pt x="39" y="0"/>
                    <a:pt x="42" y="3"/>
                    <a:pt x="42" y="6"/>
                  </a:cubicBezTo>
                  <a:cubicBezTo>
                    <a:pt x="44" y="27"/>
                    <a:pt x="44" y="27"/>
                    <a:pt x="44" y="27"/>
                  </a:cubicBezTo>
                  <a:cubicBezTo>
                    <a:pt x="45" y="29"/>
                    <a:pt x="44" y="31"/>
                    <a:pt x="43" y="32"/>
                  </a:cubicBezTo>
                  <a:cubicBezTo>
                    <a:pt x="42" y="33"/>
                    <a:pt x="40" y="34"/>
                    <a:pt x="38" y="34"/>
                  </a:cubicBezTo>
                  <a:close/>
                  <a:moveTo>
                    <a:pt x="13" y="22"/>
                  </a:moveTo>
                  <a:cubicBezTo>
                    <a:pt x="32" y="22"/>
                    <a:pt x="32" y="22"/>
                    <a:pt x="32" y="22"/>
                  </a:cubicBezTo>
                  <a:cubicBezTo>
                    <a:pt x="31" y="12"/>
                    <a:pt x="31" y="12"/>
                    <a:pt x="31" y="12"/>
                  </a:cubicBezTo>
                  <a:cubicBezTo>
                    <a:pt x="13" y="12"/>
                    <a:pt x="13" y="12"/>
                    <a:pt x="13" y="12"/>
                  </a:cubicBezTo>
                  <a:lnTo>
                    <a:pt x="13" y="22"/>
                  </a:ln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95" name="Freeform 424">
              <a:extLst>
                <a:ext uri="{FF2B5EF4-FFF2-40B4-BE49-F238E27FC236}">
                  <a16:creationId xmlns:a16="http://schemas.microsoft.com/office/drawing/2014/main" id="{03831B6B-2DAD-40CD-9335-A2D362C4285F}"/>
                </a:ext>
              </a:extLst>
            </p:cNvPr>
            <p:cNvSpPr>
              <a:spLocks noEditPoints="1"/>
            </p:cNvSpPr>
            <p:nvPr/>
          </p:nvSpPr>
          <p:spPr bwMode="auto">
            <a:xfrm>
              <a:off x="1842172" y="2561684"/>
              <a:ext cx="55154" cy="38083"/>
            </a:xfrm>
            <a:custGeom>
              <a:avLst/>
              <a:gdLst/>
              <a:ahLst/>
              <a:cxnLst>
                <a:cxn ang="0">
                  <a:pos x="10" y="34"/>
                </a:cxn>
                <a:cxn ang="0">
                  <a:pos x="4" y="29"/>
                </a:cxn>
                <a:cxn ang="0">
                  <a:pos x="0" y="7"/>
                </a:cxn>
                <a:cxn ang="0">
                  <a:pos x="1" y="2"/>
                </a:cxn>
                <a:cxn ang="0">
                  <a:pos x="6" y="0"/>
                </a:cxn>
                <a:cxn ang="0">
                  <a:pos x="34" y="0"/>
                </a:cxn>
                <a:cxn ang="0">
                  <a:pos x="40" y="4"/>
                </a:cxn>
                <a:cxn ang="0">
                  <a:pos x="48" y="26"/>
                </a:cxn>
                <a:cxn ang="0">
                  <a:pos x="47" y="31"/>
                </a:cxn>
                <a:cxn ang="0">
                  <a:pos x="42" y="34"/>
                </a:cxn>
                <a:cxn ang="0">
                  <a:pos x="10" y="34"/>
                </a:cxn>
                <a:cxn ang="0">
                  <a:pos x="13" y="12"/>
                </a:cxn>
                <a:cxn ang="0">
                  <a:pos x="15" y="22"/>
                </a:cxn>
                <a:cxn ang="0">
                  <a:pos x="34" y="22"/>
                </a:cxn>
                <a:cxn ang="0">
                  <a:pos x="30" y="12"/>
                </a:cxn>
                <a:cxn ang="0">
                  <a:pos x="13" y="12"/>
                </a:cxn>
              </a:cxnLst>
              <a:rect l="0" t="0" r="r" b="b"/>
              <a:pathLst>
                <a:path w="49" h="34">
                  <a:moveTo>
                    <a:pt x="10" y="34"/>
                  </a:moveTo>
                  <a:cubicBezTo>
                    <a:pt x="7" y="34"/>
                    <a:pt x="5" y="32"/>
                    <a:pt x="4" y="29"/>
                  </a:cubicBezTo>
                  <a:cubicBezTo>
                    <a:pt x="0" y="7"/>
                    <a:pt x="0" y="7"/>
                    <a:pt x="0" y="7"/>
                  </a:cubicBezTo>
                  <a:cubicBezTo>
                    <a:pt x="0" y="6"/>
                    <a:pt x="0" y="4"/>
                    <a:pt x="1" y="2"/>
                  </a:cubicBezTo>
                  <a:cubicBezTo>
                    <a:pt x="2" y="1"/>
                    <a:pt x="4" y="0"/>
                    <a:pt x="6" y="0"/>
                  </a:cubicBezTo>
                  <a:cubicBezTo>
                    <a:pt x="34" y="0"/>
                    <a:pt x="34" y="0"/>
                    <a:pt x="34" y="0"/>
                  </a:cubicBezTo>
                  <a:cubicBezTo>
                    <a:pt x="37" y="0"/>
                    <a:pt x="39" y="2"/>
                    <a:pt x="40" y="4"/>
                  </a:cubicBezTo>
                  <a:cubicBezTo>
                    <a:pt x="48" y="26"/>
                    <a:pt x="48" y="26"/>
                    <a:pt x="48" y="26"/>
                  </a:cubicBezTo>
                  <a:cubicBezTo>
                    <a:pt x="49" y="28"/>
                    <a:pt x="48" y="30"/>
                    <a:pt x="47" y="31"/>
                  </a:cubicBezTo>
                  <a:cubicBezTo>
                    <a:pt x="46" y="33"/>
                    <a:pt x="44" y="34"/>
                    <a:pt x="42" y="34"/>
                  </a:cubicBezTo>
                  <a:lnTo>
                    <a:pt x="10" y="34"/>
                  </a:lnTo>
                  <a:close/>
                  <a:moveTo>
                    <a:pt x="13" y="12"/>
                  </a:moveTo>
                  <a:cubicBezTo>
                    <a:pt x="15" y="22"/>
                    <a:pt x="15" y="22"/>
                    <a:pt x="15" y="22"/>
                  </a:cubicBezTo>
                  <a:cubicBezTo>
                    <a:pt x="34" y="22"/>
                    <a:pt x="34" y="22"/>
                    <a:pt x="34" y="22"/>
                  </a:cubicBezTo>
                  <a:cubicBezTo>
                    <a:pt x="30" y="12"/>
                    <a:pt x="30" y="12"/>
                    <a:pt x="30" y="12"/>
                  </a:cubicBezTo>
                  <a:lnTo>
                    <a:pt x="13" y="12"/>
                  </a:ln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96" name="Freeform 425">
              <a:extLst>
                <a:ext uri="{FF2B5EF4-FFF2-40B4-BE49-F238E27FC236}">
                  <a16:creationId xmlns:a16="http://schemas.microsoft.com/office/drawing/2014/main" id="{1A7E12B2-DEA9-479C-9541-7316C7ABBFA3}"/>
                </a:ext>
              </a:extLst>
            </p:cNvPr>
            <p:cNvSpPr>
              <a:spLocks/>
            </p:cNvSpPr>
            <p:nvPr/>
          </p:nvSpPr>
          <p:spPr bwMode="auto">
            <a:xfrm>
              <a:off x="1716106" y="2665427"/>
              <a:ext cx="202231" cy="13132"/>
            </a:xfrm>
            <a:custGeom>
              <a:avLst/>
              <a:gdLst/>
              <a:ahLst/>
              <a:cxnLst>
                <a:cxn ang="0">
                  <a:pos x="173" y="12"/>
                </a:cxn>
                <a:cxn ang="0">
                  <a:pos x="6" y="12"/>
                </a:cxn>
                <a:cxn ang="0">
                  <a:pos x="0" y="6"/>
                </a:cxn>
                <a:cxn ang="0">
                  <a:pos x="6" y="0"/>
                </a:cxn>
                <a:cxn ang="0">
                  <a:pos x="173" y="0"/>
                </a:cxn>
                <a:cxn ang="0">
                  <a:pos x="179" y="6"/>
                </a:cxn>
                <a:cxn ang="0">
                  <a:pos x="173" y="12"/>
                </a:cxn>
              </a:cxnLst>
              <a:rect l="0" t="0" r="r" b="b"/>
              <a:pathLst>
                <a:path w="179" h="12">
                  <a:moveTo>
                    <a:pt x="173" y="12"/>
                  </a:moveTo>
                  <a:cubicBezTo>
                    <a:pt x="6" y="12"/>
                    <a:pt x="6" y="12"/>
                    <a:pt x="6" y="12"/>
                  </a:cubicBezTo>
                  <a:cubicBezTo>
                    <a:pt x="2" y="12"/>
                    <a:pt x="0" y="9"/>
                    <a:pt x="0" y="6"/>
                  </a:cubicBezTo>
                  <a:cubicBezTo>
                    <a:pt x="0" y="2"/>
                    <a:pt x="2" y="0"/>
                    <a:pt x="6" y="0"/>
                  </a:cubicBezTo>
                  <a:cubicBezTo>
                    <a:pt x="173" y="0"/>
                    <a:pt x="173" y="0"/>
                    <a:pt x="173" y="0"/>
                  </a:cubicBezTo>
                  <a:cubicBezTo>
                    <a:pt x="177" y="0"/>
                    <a:pt x="179" y="2"/>
                    <a:pt x="179" y="6"/>
                  </a:cubicBezTo>
                  <a:cubicBezTo>
                    <a:pt x="179" y="9"/>
                    <a:pt x="177" y="12"/>
                    <a:pt x="173" y="12"/>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97" name="Freeform 431">
              <a:extLst>
                <a:ext uri="{FF2B5EF4-FFF2-40B4-BE49-F238E27FC236}">
                  <a16:creationId xmlns:a16="http://schemas.microsoft.com/office/drawing/2014/main" id="{E6EE4584-C2E0-42D4-A3BB-EFE4EE71A37A}"/>
                </a:ext>
              </a:extLst>
            </p:cNvPr>
            <p:cNvSpPr>
              <a:spLocks/>
            </p:cNvSpPr>
            <p:nvPr/>
          </p:nvSpPr>
          <p:spPr bwMode="auto">
            <a:xfrm>
              <a:off x="1730551" y="2985845"/>
              <a:ext cx="70912" cy="111621"/>
            </a:xfrm>
            <a:custGeom>
              <a:avLst/>
              <a:gdLst/>
              <a:ahLst/>
              <a:cxnLst>
                <a:cxn ang="0">
                  <a:pos x="54" y="99"/>
                </a:cxn>
                <a:cxn ang="0">
                  <a:pos x="21" y="99"/>
                </a:cxn>
                <a:cxn ang="0">
                  <a:pos x="0" y="79"/>
                </a:cxn>
                <a:cxn ang="0">
                  <a:pos x="0" y="9"/>
                </a:cxn>
                <a:cxn ang="0">
                  <a:pos x="9" y="0"/>
                </a:cxn>
                <a:cxn ang="0">
                  <a:pos x="18" y="9"/>
                </a:cxn>
                <a:cxn ang="0">
                  <a:pos x="18" y="79"/>
                </a:cxn>
                <a:cxn ang="0">
                  <a:pos x="21" y="81"/>
                </a:cxn>
                <a:cxn ang="0">
                  <a:pos x="54" y="81"/>
                </a:cxn>
                <a:cxn ang="0">
                  <a:pos x="63" y="90"/>
                </a:cxn>
                <a:cxn ang="0">
                  <a:pos x="54" y="99"/>
                </a:cxn>
              </a:cxnLst>
              <a:rect l="0" t="0" r="r" b="b"/>
              <a:pathLst>
                <a:path w="63" h="99">
                  <a:moveTo>
                    <a:pt x="54" y="99"/>
                  </a:moveTo>
                  <a:cubicBezTo>
                    <a:pt x="21" y="99"/>
                    <a:pt x="21" y="99"/>
                    <a:pt x="21" y="99"/>
                  </a:cubicBezTo>
                  <a:cubicBezTo>
                    <a:pt x="9" y="99"/>
                    <a:pt x="0" y="90"/>
                    <a:pt x="0" y="79"/>
                  </a:cubicBezTo>
                  <a:cubicBezTo>
                    <a:pt x="0" y="9"/>
                    <a:pt x="0" y="9"/>
                    <a:pt x="0" y="9"/>
                  </a:cubicBezTo>
                  <a:cubicBezTo>
                    <a:pt x="0" y="4"/>
                    <a:pt x="4" y="0"/>
                    <a:pt x="9" y="0"/>
                  </a:cubicBezTo>
                  <a:cubicBezTo>
                    <a:pt x="14" y="0"/>
                    <a:pt x="18" y="4"/>
                    <a:pt x="18" y="9"/>
                  </a:cubicBezTo>
                  <a:cubicBezTo>
                    <a:pt x="18" y="79"/>
                    <a:pt x="18" y="79"/>
                    <a:pt x="18" y="79"/>
                  </a:cubicBezTo>
                  <a:cubicBezTo>
                    <a:pt x="18" y="80"/>
                    <a:pt x="19" y="81"/>
                    <a:pt x="21" y="81"/>
                  </a:cubicBezTo>
                  <a:cubicBezTo>
                    <a:pt x="54" y="81"/>
                    <a:pt x="54" y="81"/>
                    <a:pt x="54" y="81"/>
                  </a:cubicBezTo>
                  <a:cubicBezTo>
                    <a:pt x="59" y="81"/>
                    <a:pt x="63" y="85"/>
                    <a:pt x="63" y="90"/>
                  </a:cubicBezTo>
                  <a:cubicBezTo>
                    <a:pt x="63" y="95"/>
                    <a:pt x="59" y="99"/>
                    <a:pt x="54" y="99"/>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98" name="Freeform 432">
              <a:extLst>
                <a:ext uri="{FF2B5EF4-FFF2-40B4-BE49-F238E27FC236}">
                  <a16:creationId xmlns:a16="http://schemas.microsoft.com/office/drawing/2014/main" id="{B9F19266-466A-42AB-819E-DF00BC9BDFA5}"/>
                </a:ext>
              </a:extLst>
            </p:cNvPr>
            <p:cNvSpPr>
              <a:spLocks/>
            </p:cNvSpPr>
            <p:nvPr/>
          </p:nvSpPr>
          <p:spPr bwMode="auto">
            <a:xfrm>
              <a:off x="1831667" y="2985845"/>
              <a:ext cx="73538" cy="111621"/>
            </a:xfrm>
            <a:custGeom>
              <a:avLst/>
              <a:gdLst/>
              <a:ahLst/>
              <a:cxnLst>
                <a:cxn ang="0">
                  <a:pos x="44" y="99"/>
                </a:cxn>
                <a:cxn ang="0">
                  <a:pos x="9" y="99"/>
                </a:cxn>
                <a:cxn ang="0">
                  <a:pos x="0" y="90"/>
                </a:cxn>
                <a:cxn ang="0">
                  <a:pos x="9" y="81"/>
                </a:cxn>
                <a:cxn ang="0">
                  <a:pos x="44" y="81"/>
                </a:cxn>
                <a:cxn ang="0">
                  <a:pos x="47" y="79"/>
                </a:cxn>
                <a:cxn ang="0">
                  <a:pos x="47" y="9"/>
                </a:cxn>
                <a:cxn ang="0">
                  <a:pos x="56" y="0"/>
                </a:cxn>
                <a:cxn ang="0">
                  <a:pos x="65" y="9"/>
                </a:cxn>
                <a:cxn ang="0">
                  <a:pos x="65" y="79"/>
                </a:cxn>
                <a:cxn ang="0">
                  <a:pos x="44" y="99"/>
                </a:cxn>
              </a:cxnLst>
              <a:rect l="0" t="0" r="r" b="b"/>
              <a:pathLst>
                <a:path w="65" h="99">
                  <a:moveTo>
                    <a:pt x="44" y="99"/>
                  </a:moveTo>
                  <a:cubicBezTo>
                    <a:pt x="9" y="99"/>
                    <a:pt x="9" y="99"/>
                    <a:pt x="9" y="99"/>
                  </a:cubicBezTo>
                  <a:cubicBezTo>
                    <a:pt x="4" y="99"/>
                    <a:pt x="0" y="95"/>
                    <a:pt x="0" y="90"/>
                  </a:cubicBezTo>
                  <a:cubicBezTo>
                    <a:pt x="0" y="85"/>
                    <a:pt x="4" y="81"/>
                    <a:pt x="9" y="81"/>
                  </a:cubicBezTo>
                  <a:cubicBezTo>
                    <a:pt x="44" y="81"/>
                    <a:pt x="44" y="81"/>
                    <a:pt x="44" y="81"/>
                  </a:cubicBezTo>
                  <a:cubicBezTo>
                    <a:pt x="45" y="81"/>
                    <a:pt x="46" y="80"/>
                    <a:pt x="47" y="79"/>
                  </a:cubicBezTo>
                  <a:cubicBezTo>
                    <a:pt x="47" y="9"/>
                    <a:pt x="47" y="9"/>
                    <a:pt x="47" y="9"/>
                  </a:cubicBezTo>
                  <a:cubicBezTo>
                    <a:pt x="47" y="4"/>
                    <a:pt x="51" y="0"/>
                    <a:pt x="56" y="0"/>
                  </a:cubicBezTo>
                  <a:cubicBezTo>
                    <a:pt x="61" y="0"/>
                    <a:pt x="65" y="4"/>
                    <a:pt x="65" y="9"/>
                  </a:cubicBezTo>
                  <a:cubicBezTo>
                    <a:pt x="65" y="79"/>
                    <a:pt x="65" y="79"/>
                    <a:pt x="65" y="79"/>
                  </a:cubicBezTo>
                  <a:cubicBezTo>
                    <a:pt x="65" y="90"/>
                    <a:pt x="55" y="99"/>
                    <a:pt x="44" y="99"/>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99" name="Freeform 433">
              <a:extLst>
                <a:ext uri="{FF2B5EF4-FFF2-40B4-BE49-F238E27FC236}">
                  <a16:creationId xmlns:a16="http://schemas.microsoft.com/office/drawing/2014/main" id="{7CB72D90-6ABF-41AD-947D-C7F3AA62970D}"/>
                </a:ext>
              </a:extLst>
            </p:cNvPr>
            <p:cNvSpPr>
              <a:spLocks/>
            </p:cNvSpPr>
            <p:nvPr/>
          </p:nvSpPr>
          <p:spPr bwMode="auto">
            <a:xfrm>
              <a:off x="1737118" y="2746844"/>
              <a:ext cx="64346" cy="43336"/>
            </a:xfrm>
            <a:custGeom>
              <a:avLst/>
              <a:gdLst/>
              <a:ahLst/>
              <a:cxnLst>
                <a:cxn ang="0">
                  <a:pos x="51" y="38"/>
                </a:cxn>
                <a:cxn ang="0">
                  <a:pos x="22" y="38"/>
                </a:cxn>
                <a:cxn ang="0">
                  <a:pos x="16" y="35"/>
                </a:cxn>
                <a:cxn ang="0">
                  <a:pos x="2" y="10"/>
                </a:cxn>
                <a:cxn ang="0">
                  <a:pos x="4" y="2"/>
                </a:cxn>
                <a:cxn ang="0">
                  <a:pos x="12" y="4"/>
                </a:cxn>
                <a:cxn ang="0">
                  <a:pos x="25" y="26"/>
                </a:cxn>
                <a:cxn ang="0">
                  <a:pos x="51" y="26"/>
                </a:cxn>
                <a:cxn ang="0">
                  <a:pos x="57" y="32"/>
                </a:cxn>
                <a:cxn ang="0">
                  <a:pos x="51" y="38"/>
                </a:cxn>
              </a:cxnLst>
              <a:rect l="0" t="0" r="r" b="b"/>
              <a:pathLst>
                <a:path w="57" h="38">
                  <a:moveTo>
                    <a:pt x="51" y="38"/>
                  </a:moveTo>
                  <a:cubicBezTo>
                    <a:pt x="22" y="38"/>
                    <a:pt x="22" y="38"/>
                    <a:pt x="22" y="38"/>
                  </a:cubicBezTo>
                  <a:cubicBezTo>
                    <a:pt x="19" y="38"/>
                    <a:pt x="17" y="37"/>
                    <a:pt x="16" y="35"/>
                  </a:cubicBezTo>
                  <a:cubicBezTo>
                    <a:pt x="2" y="10"/>
                    <a:pt x="2" y="10"/>
                    <a:pt x="2" y="10"/>
                  </a:cubicBezTo>
                  <a:cubicBezTo>
                    <a:pt x="0" y="7"/>
                    <a:pt x="1" y="3"/>
                    <a:pt x="4" y="2"/>
                  </a:cubicBezTo>
                  <a:cubicBezTo>
                    <a:pt x="7" y="0"/>
                    <a:pt x="10" y="1"/>
                    <a:pt x="12" y="4"/>
                  </a:cubicBezTo>
                  <a:cubicBezTo>
                    <a:pt x="25" y="26"/>
                    <a:pt x="25" y="26"/>
                    <a:pt x="25" y="26"/>
                  </a:cubicBezTo>
                  <a:cubicBezTo>
                    <a:pt x="51" y="26"/>
                    <a:pt x="51" y="26"/>
                    <a:pt x="51" y="26"/>
                  </a:cubicBezTo>
                  <a:cubicBezTo>
                    <a:pt x="55" y="26"/>
                    <a:pt x="57" y="29"/>
                    <a:pt x="57" y="32"/>
                  </a:cubicBezTo>
                  <a:cubicBezTo>
                    <a:pt x="57" y="36"/>
                    <a:pt x="55" y="38"/>
                    <a:pt x="51" y="38"/>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grpSp>
        <p:nvGrpSpPr>
          <p:cNvPr id="67" name="组合 66">
            <a:extLst>
              <a:ext uri="{FF2B5EF4-FFF2-40B4-BE49-F238E27FC236}">
                <a16:creationId xmlns:a16="http://schemas.microsoft.com/office/drawing/2014/main" id="{E2903704-065E-4191-A622-7E6675BE701D}"/>
              </a:ext>
            </a:extLst>
          </p:cNvPr>
          <p:cNvGrpSpPr/>
          <p:nvPr/>
        </p:nvGrpSpPr>
        <p:grpSpPr>
          <a:xfrm>
            <a:off x="2208253" y="5519171"/>
            <a:ext cx="719719" cy="665326"/>
            <a:chOff x="773643" y="2593975"/>
            <a:chExt cx="719886" cy="665480"/>
          </a:xfrm>
        </p:grpSpPr>
        <p:sp>
          <p:nvSpPr>
            <p:cNvPr id="71" name="文本框 70">
              <a:extLst>
                <a:ext uri="{FF2B5EF4-FFF2-40B4-BE49-F238E27FC236}">
                  <a16:creationId xmlns:a16="http://schemas.microsoft.com/office/drawing/2014/main" id="{0ECC5118-1E3A-4994-9F19-A55DB97748EF}"/>
                </a:ext>
              </a:extLst>
            </p:cNvPr>
            <p:cNvSpPr txBox="1"/>
            <p:nvPr/>
          </p:nvSpPr>
          <p:spPr>
            <a:xfrm>
              <a:off x="773643" y="2997888"/>
              <a:ext cx="719886" cy="261567"/>
            </a:xfrm>
            <a:prstGeom prst="rect">
              <a:avLst/>
            </a:prstGeom>
            <a:noFill/>
            <a:effectLst/>
          </p:spPr>
          <p:txBody>
            <a:bodyPr wrap="square" lIns="0" rIns="0" rtlCol="0" anchor="ctr">
              <a:noAutofit/>
            </a:bodyPr>
            <a:lstStyle/>
            <a:p>
              <a:pPr marL="0" marR="0" lvl="0" indent="0" algn="ctr" defTabSz="1218956"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Real-time vehicle traffic</a:t>
              </a:r>
              <a:endParaRPr kumimoji="0" lang="en-US" altLang="zh-CN" sz="800"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nvGrpSpPr>
            <p:cNvPr id="72" name="组合 71">
              <a:extLst>
                <a:ext uri="{FF2B5EF4-FFF2-40B4-BE49-F238E27FC236}">
                  <a16:creationId xmlns:a16="http://schemas.microsoft.com/office/drawing/2014/main" id="{3729EF3A-E4BD-4A25-82C1-C63473515F37}"/>
                </a:ext>
              </a:extLst>
            </p:cNvPr>
            <p:cNvGrpSpPr/>
            <p:nvPr/>
          </p:nvGrpSpPr>
          <p:grpSpPr>
            <a:xfrm>
              <a:off x="971139" y="2593975"/>
              <a:ext cx="324894" cy="331806"/>
              <a:chOff x="899658" y="2681642"/>
              <a:chExt cx="301273" cy="307684"/>
            </a:xfrm>
          </p:grpSpPr>
          <p:sp>
            <p:nvSpPr>
              <p:cNvPr id="73" name="Freeform 34">
                <a:extLst>
                  <a:ext uri="{FF2B5EF4-FFF2-40B4-BE49-F238E27FC236}">
                    <a16:creationId xmlns:a16="http://schemas.microsoft.com/office/drawing/2014/main" id="{EA02E699-227D-4D17-B71A-9D7B5667ED65}"/>
                  </a:ext>
                </a:extLst>
              </p:cNvPr>
              <p:cNvSpPr>
                <a:spLocks/>
              </p:cNvSpPr>
              <p:nvPr/>
            </p:nvSpPr>
            <p:spPr bwMode="auto">
              <a:xfrm>
                <a:off x="899658" y="2681642"/>
                <a:ext cx="301273" cy="300491"/>
              </a:xfrm>
              <a:custGeom>
                <a:avLst/>
                <a:gdLst>
                  <a:gd name="T0" fmla="*/ 2147483647 w 1429"/>
                  <a:gd name="T1" fmla="*/ 2147483647 h 1424"/>
                  <a:gd name="T2" fmla="*/ 2147483647 w 1429"/>
                  <a:gd name="T3" fmla="*/ 2147483647 h 1424"/>
                  <a:gd name="T4" fmla="*/ 2147483647 w 1429"/>
                  <a:gd name="T5" fmla="*/ 2147483647 h 1424"/>
                  <a:gd name="T6" fmla="*/ 0 w 1429"/>
                  <a:gd name="T7" fmla="*/ 2147483647 h 1424"/>
                  <a:gd name="T8" fmla="*/ 2147483647 w 1429"/>
                  <a:gd name="T9" fmla="*/ 0 h 1424"/>
                  <a:gd name="T10" fmla="*/ 2147483647 w 1429"/>
                  <a:gd name="T11" fmla="*/ 2147483647 h 1424"/>
                  <a:gd name="T12" fmla="*/ 2147483647 w 1429"/>
                  <a:gd name="T13" fmla="*/ 2147483647 h 1424"/>
                  <a:gd name="T14" fmla="*/ 2147483647 w 1429"/>
                  <a:gd name="T15" fmla="*/ 2147483647 h 1424"/>
                  <a:gd name="T16" fmla="*/ 2147483647 w 1429"/>
                  <a:gd name="T17" fmla="*/ 2147483647 h 1424"/>
                  <a:gd name="T18" fmla="*/ 2147483647 w 1429"/>
                  <a:gd name="T19" fmla="*/ 2147483647 h 1424"/>
                  <a:gd name="T20" fmla="*/ 2147483647 w 1429"/>
                  <a:gd name="T21" fmla="*/ 2147483647 h 1424"/>
                  <a:gd name="T22" fmla="*/ 2147483647 w 1429"/>
                  <a:gd name="T23" fmla="*/ 2147483647 h 1424"/>
                  <a:gd name="T24" fmla="*/ 2147483647 w 1429"/>
                  <a:gd name="T25" fmla="*/ 2147483647 h 1424"/>
                  <a:gd name="T26" fmla="*/ 2147483647 w 1429"/>
                  <a:gd name="T27" fmla="*/ 2147483647 h 1424"/>
                  <a:gd name="T28" fmla="*/ 2147483647 w 1429"/>
                  <a:gd name="T29" fmla="*/ 2147483647 h 14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29"/>
                  <a:gd name="T46" fmla="*/ 0 h 1424"/>
                  <a:gd name="T47" fmla="*/ 1429 w 1429"/>
                  <a:gd name="T48" fmla="*/ 1424 h 14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29" h="1424">
                    <a:moveTo>
                      <a:pt x="612" y="1422"/>
                    </a:moveTo>
                    <a:lnTo>
                      <a:pt x="612" y="1422"/>
                    </a:lnTo>
                    <a:cubicBezTo>
                      <a:pt x="611" y="1422"/>
                      <a:pt x="609" y="1422"/>
                      <a:pt x="607" y="1422"/>
                    </a:cubicBezTo>
                    <a:cubicBezTo>
                      <a:pt x="261" y="1369"/>
                      <a:pt x="0" y="1066"/>
                      <a:pt x="0" y="715"/>
                    </a:cubicBezTo>
                    <a:cubicBezTo>
                      <a:pt x="0" y="321"/>
                      <a:pt x="320" y="0"/>
                      <a:pt x="714" y="0"/>
                    </a:cubicBezTo>
                    <a:cubicBezTo>
                      <a:pt x="1109" y="0"/>
                      <a:pt x="1429" y="321"/>
                      <a:pt x="1429" y="715"/>
                    </a:cubicBezTo>
                    <a:cubicBezTo>
                      <a:pt x="1429" y="1066"/>
                      <a:pt x="1168" y="1369"/>
                      <a:pt x="822" y="1422"/>
                    </a:cubicBezTo>
                    <a:cubicBezTo>
                      <a:pt x="804" y="1424"/>
                      <a:pt x="787" y="1412"/>
                      <a:pt x="784" y="1394"/>
                    </a:cubicBezTo>
                    <a:cubicBezTo>
                      <a:pt x="781" y="1375"/>
                      <a:pt x="794" y="1358"/>
                      <a:pt x="812" y="1356"/>
                    </a:cubicBezTo>
                    <a:cubicBezTo>
                      <a:pt x="1126" y="1308"/>
                      <a:pt x="1363" y="1033"/>
                      <a:pt x="1363" y="715"/>
                    </a:cubicBezTo>
                    <a:cubicBezTo>
                      <a:pt x="1363" y="357"/>
                      <a:pt x="1072" y="67"/>
                      <a:pt x="714" y="67"/>
                    </a:cubicBezTo>
                    <a:cubicBezTo>
                      <a:pt x="357" y="67"/>
                      <a:pt x="66" y="357"/>
                      <a:pt x="66" y="715"/>
                    </a:cubicBezTo>
                    <a:cubicBezTo>
                      <a:pt x="66" y="1033"/>
                      <a:pt x="303" y="1308"/>
                      <a:pt x="617" y="1356"/>
                    </a:cubicBezTo>
                    <a:cubicBezTo>
                      <a:pt x="635" y="1358"/>
                      <a:pt x="648" y="1375"/>
                      <a:pt x="645" y="1394"/>
                    </a:cubicBezTo>
                    <a:cubicBezTo>
                      <a:pt x="643" y="1410"/>
                      <a:pt x="628" y="1422"/>
                      <a:pt x="612" y="1422"/>
                    </a:cubicBezTo>
                    <a:close/>
                  </a:path>
                </a:pathLst>
              </a:custGeom>
              <a:solidFill>
                <a:schemeClr val="accent1"/>
              </a:solidFill>
              <a:ln>
                <a:noFill/>
              </a:ln>
              <a:effectLst/>
              <a:extLst>
                <a:ext uri="{91240B29-F687-4F45-9708-019B960494DF}">
                  <a14:hiddenLine xmlns:a14="http://schemas.microsoft.com/office/drawing/2010/main" w="0">
                    <a:solidFill>
                      <a:srgbClr val="000000"/>
                    </a:solidFill>
                    <a:round/>
                    <a:headEnd/>
                    <a:tailEnd/>
                  </a14:hiddenLine>
                </a:ext>
              </a:ex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74" name="Freeform 35">
                <a:extLst>
                  <a:ext uri="{FF2B5EF4-FFF2-40B4-BE49-F238E27FC236}">
                    <a16:creationId xmlns:a16="http://schemas.microsoft.com/office/drawing/2014/main" id="{AA270F91-A612-4FD9-AE75-9E3BAD0EC77F}"/>
                  </a:ext>
                </a:extLst>
              </p:cNvPr>
              <p:cNvSpPr>
                <a:spLocks/>
              </p:cNvSpPr>
              <p:nvPr/>
            </p:nvSpPr>
            <p:spPr bwMode="auto">
              <a:xfrm>
                <a:off x="1013135" y="2960556"/>
                <a:ext cx="29568" cy="28770"/>
              </a:xfrm>
              <a:custGeom>
                <a:avLst/>
                <a:gdLst>
                  <a:gd name="T0" fmla="*/ 2147483647 w 138"/>
                  <a:gd name="T1" fmla="*/ 2147483647 h 138"/>
                  <a:gd name="T2" fmla="*/ 2147483647 w 138"/>
                  <a:gd name="T3" fmla="*/ 2147483647 h 138"/>
                  <a:gd name="T4" fmla="*/ 0 w 138"/>
                  <a:gd name="T5" fmla="*/ 2147483647 h 138"/>
                  <a:gd name="T6" fmla="*/ 2147483647 w 138"/>
                  <a:gd name="T7" fmla="*/ 0 h 138"/>
                  <a:gd name="T8" fmla="*/ 2147483647 w 138"/>
                  <a:gd name="T9" fmla="*/ 2147483647 h 138"/>
                  <a:gd name="T10" fmla="*/ 2147483647 w 138"/>
                  <a:gd name="T11" fmla="*/ 2147483647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69" y="138"/>
                    </a:moveTo>
                    <a:lnTo>
                      <a:pt x="69" y="138"/>
                    </a:lnTo>
                    <a:cubicBezTo>
                      <a:pt x="30" y="138"/>
                      <a:pt x="0" y="107"/>
                      <a:pt x="0" y="69"/>
                    </a:cubicBezTo>
                    <a:cubicBezTo>
                      <a:pt x="0" y="31"/>
                      <a:pt x="30" y="0"/>
                      <a:pt x="69" y="0"/>
                    </a:cubicBezTo>
                    <a:cubicBezTo>
                      <a:pt x="107" y="0"/>
                      <a:pt x="138" y="31"/>
                      <a:pt x="138" y="69"/>
                    </a:cubicBezTo>
                    <a:cubicBezTo>
                      <a:pt x="138" y="107"/>
                      <a:pt x="107" y="138"/>
                      <a:pt x="69" y="138"/>
                    </a:cubicBezTo>
                    <a:close/>
                  </a:path>
                </a:pathLst>
              </a:custGeom>
              <a:solidFill>
                <a:schemeClr val="accent1"/>
              </a:solidFill>
              <a:ln>
                <a:noFill/>
              </a:ln>
              <a:effectLst/>
              <a:extLst>
                <a:ext uri="{91240B29-F687-4F45-9708-019B960494DF}">
                  <a14:hiddenLine xmlns:a14="http://schemas.microsoft.com/office/drawing/2010/main" w="0">
                    <a:solidFill>
                      <a:srgbClr val="000000"/>
                    </a:solidFill>
                    <a:round/>
                    <a:headEnd/>
                    <a:tailEnd/>
                  </a14:hiddenLine>
                </a:ext>
              </a:ex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75" name="Freeform 36">
                <a:extLst>
                  <a:ext uri="{FF2B5EF4-FFF2-40B4-BE49-F238E27FC236}">
                    <a16:creationId xmlns:a16="http://schemas.microsoft.com/office/drawing/2014/main" id="{B8E748E1-CEA3-45A0-B96C-C4C075A7C9A8}"/>
                  </a:ext>
                </a:extLst>
              </p:cNvPr>
              <p:cNvSpPr>
                <a:spLocks/>
              </p:cNvSpPr>
              <p:nvPr/>
            </p:nvSpPr>
            <p:spPr bwMode="auto">
              <a:xfrm>
                <a:off x="1058686" y="2960556"/>
                <a:ext cx="28768" cy="28770"/>
              </a:xfrm>
              <a:custGeom>
                <a:avLst/>
                <a:gdLst>
                  <a:gd name="T0" fmla="*/ 2147483647 w 139"/>
                  <a:gd name="T1" fmla="*/ 2147483647 h 139"/>
                  <a:gd name="T2" fmla="*/ 2147483647 w 139"/>
                  <a:gd name="T3" fmla="*/ 2147483647 h 139"/>
                  <a:gd name="T4" fmla="*/ 0 w 139"/>
                  <a:gd name="T5" fmla="*/ 2147483647 h 139"/>
                  <a:gd name="T6" fmla="*/ 2147483647 w 139"/>
                  <a:gd name="T7" fmla="*/ 0 h 139"/>
                  <a:gd name="T8" fmla="*/ 2147483647 w 139"/>
                  <a:gd name="T9" fmla="*/ 2147483647 h 139"/>
                  <a:gd name="T10" fmla="*/ 2147483647 w 139"/>
                  <a:gd name="T11" fmla="*/ 2147483647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chemeClr val="accent1"/>
              </a:solidFill>
              <a:ln>
                <a:noFill/>
              </a:ln>
              <a:effectLst/>
              <a:extLst>
                <a:ext uri="{91240B29-F687-4F45-9708-019B960494DF}">
                  <a14:hiddenLine xmlns:a14="http://schemas.microsoft.com/office/drawing/2010/main" w="0">
                    <a:solidFill>
                      <a:srgbClr val="000000"/>
                    </a:solidFill>
                    <a:round/>
                    <a:headEnd/>
                    <a:tailEnd/>
                  </a14:hiddenLine>
                </a:ext>
              </a:ex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76" name="Freeform 37">
                <a:extLst>
                  <a:ext uri="{FF2B5EF4-FFF2-40B4-BE49-F238E27FC236}">
                    <a16:creationId xmlns:a16="http://schemas.microsoft.com/office/drawing/2014/main" id="{97DAB41E-1495-4595-946E-2A441B07E4B9}"/>
                  </a:ext>
                </a:extLst>
              </p:cNvPr>
              <p:cNvSpPr>
                <a:spLocks/>
              </p:cNvSpPr>
              <p:nvPr/>
            </p:nvSpPr>
            <p:spPr bwMode="auto">
              <a:xfrm>
                <a:off x="954798" y="2813506"/>
                <a:ext cx="14385" cy="47950"/>
              </a:xfrm>
              <a:custGeom>
                <a:avLst/>
                <a:gdLst>
                  <a:gd name="T0" fmla="*/ 2147483647 w 67"/>
                  <a:gd name="T1" fmla="*/ 2147483647 h 230"/>
                  <a:gd name="T2" fmla="*/ 2147483647 w 67"/>
                  <a:gd name="T3" fmla="*/ 2147483647 h 230"/>
                  <a:gd name="T4" fmla="*/ 0 w 67"/>
                  <a:gd name="T5" fmla="*/ 2147483647 h 230"/>
                  <a:gd name="T6" fmla="*/ 0 w 67"/>
                  <a:gd name="T7" fmla="*/ 2147483647 h 230"/>
                  <a:gd name="T8" fmla="*/ 2147483647 w 67"/>
                  <a:gd name="T9" fmla="*/ 0 h 230"/>
                  <a:gd name="T10" fmla="*/ 2147483647 w 67"/>
                  <a:gd name="T11" fmla="*/ 2147483647 h 230"/>
                  <a:gd name="T12" fmla="*/ 2147483647 w 67"/>
                  <a:gd name="T13" fmla="*/ 2147483647 h 230"/>
                  <a:gd name="T14" fmla="*/ 2147483647 w 67"/>
                  <a:gd name="T15" fmla="*/ 2147483647 h 230"/>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230"/>
                  <a:gd name="T26" fmla="*/ 67 w 67"/>
                  <a:gd name="T27" fmla="*/ 230 h 2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230">
                    <a:moveTo>
                      <a:pt x="34" y="230"/>
                    </a:moveTo>
                    <a:lnTo>
                      <a:pt x="34" y="230"/>
                    </a:lnTo>
                    <a:cubicBezTo>
                      <a:pt x="15" y="230"/>
                      <a:pt x="0" y="215"/>
                      <a:pt x="0" y="197"/>
                    </a:cubicBezTo>
                    <a:lnTo>
                      <a:pt x="0" y="34"/>
                    </a:lnTo>
                    <a:cubicBezTo>
                      <a:pt x="0" y="15"/>
                      <a:pt x="15" y="0"/>
                      <a:pt x="34" y="0"/>
                    </a:cubicBezTo>
                    <a:cubicBezTo>
                      <a:pt x="52" y="0"/>
                      <a:pt x="67" y="15"/>
                      <a:pt x="67" y="34"/>
                    </a:cubicBezTo>
                    <a:lnTo>
                      <a:pt x="67" y="197"/>
                    </a:lnTo>
                    <a:cubicBezTo>
                      <a:pt x="67" y="215"/>
                      <a:pt x="52" y="230"/>
                      <a:pt x="34" y="230"/>
                    </a:cubicBezTo>
                    <a:close/>
                  </a:path>
                </a:pathLst>
              </a:custGeom>
              <a:solidFill>
                <a:schemeClr val="accent1"/>
              </a:solidFill>
              <a:ln>
                <a:noFill/>
              </a:ln>
              <a:effectLst/>
              <a:extLst>
                <a:ext uri="{91240B29-F687-4F45-9708-019B960494DF}">
                  <a14:hiddenLine xmlns:a14="http://schemas.microsoft.com/office/drawing/2010/main" w="0">
                    <a:solidFill>
                      <a:srgbClr val="000000"/>
                    </a:solidFill>
                    <a:round/>
                    <a:headEnd/>
                    <a:tailEnd/>
                  </a14:hiddenLine>
                </a:ext>
              </a:ex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77" name="Freeform 38">
                <a:extLst>
                  <a:ext uri="{FF2B5EF4-FFF2-40B4-BE49-F238E27FC236}">
                    <a16:creationId xmlns:a16="http://schemas.microsoft.com/office/drawing/2014/main" id="{67CDDD4B-C6C3-4684-BC8C-7CFA264C090C}"/>
                  </a:ext>
                </a:extLst>
              </p:cNvPr>
              <p:cNvSpPr>
                <a:spLocks/>
              </p:cNvSpPr>
              <p:nvPr/>
            </p:nvSpPr>
            <p:spPr bwMode="auto">
              <a:xfrm>
                <a:off x="984365" y="2784736"/>
                <a:ext cx="14385" cy="105492"/>
              </a:xfrm>
              <a:custGeom>
                <a:avLst/>
                <a:gdLst>
                  <a:gd name="T0" fmla="*/ 2147483647 w 66"/>
                  <a:gd name="T1" fmla="*/ 2147483647 h 501"/>
                  <a:gd name="T2" fmla="*/ 2147483647 w 66"/>
                  <a:gd name="T3" fmla="*/ 2147483647 h 501"/>
                  <a:gd name="T4" fmla="*/ 0 w 66"/>
                  <a:gd name="T5" fmla="*/ 2147483647 h 501"/>
                  <a:gd name="T6" fmla="*/ 0 w 66"/>
                  <a:gd name="T7" fmla="*/ 2147483647 h 501"/>
                  <a:gd name="T8" fmla="*/ 2147483647 w 66"/>
                  <a:gd name="T9" fmla="*/ 0 h 501"/>
                  <a:gd name="T10" fmla="*/ 2147483647 w 66"/>
                  <a:gd name="T11" fmla="*/ 2147483647 h 501"/>
                  <a:gd name="T12" fmla="*/ 2147483647 w 66"/>
                  <a:gd name="T13" fmla="*/ 2147483647 h 501"/>
                  <a:gd name="T14" fmla="*/ 2147483647 w 66"/>
                  <a:gd name="T15" fmla="*/ 2147483647 h 501"/>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501"/>
                  <a:gd name="T26" fmla="*/ 66 w 66"/>
                  <a:gd name="T27" fmla="*/ 501 h 5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501">
                    <a:moveTo>
                      <a:pt x="33" y="501"/>
                    </a:moveTo>
                    <a:lnTo>
                      <a:pt x="33" y="501"/>
                    </a:lnTo>
                    <a:cubicBezTo>
                      <a:pt x="15" y="501"/>
                      <a:pt x="0" y="486"/>
                      <a:pt x="0" y="467"/>
                    </a:cubicBezTo>
                    <a:lnTo>
                      <a:pt x="0" y="33"/>
                    </a:lnTo>
                    <a:cubicBezTo>
                      <a:pt x="0" y="15"/>
                      <a:pt x="15" y="0"/>
                      <a:pt x="33" y="0"/>
                    </a:cubicBezTo>
                    <a:cubicBezTo>
                      <a:pt x="51" y="0"/>
                      <a:pt x="66" y="15"/>
                      <a:pt x="66" y="33"/>
                    </a:cubicBezTo>
                    <a:lnTo>
                      <a:pt x="66" y="467"/>
                    </a:lnTo>
                    <a:cubicBezTo>
                      <a:pt x="66" y="486"/>
                      <a:pt x="51" y="501"/>
                      <a:pt x="33" y="501"/>
                    </a:cubicBezTo>
                    <a:close/>
                  </a:path>
                </a:pathLst>
              </a:custGeom>
              <a:solidFill>
                <a:schemeClr val="accent1"/>
              </a:solidFill>
              <a:ln>
                <a:noFill/>
              </a:ln>
              <a:effectLst/>
              <a:extLst>
                <a:ext uri="{91240B29-F687-4F45-9708-019B960494DF}">
                  <a14:hiddenLine xmlns:a14="http://schemas.microsoft.com/office/drawing/2010/main" w="0">
                    <a:solidFill>
                      <a:srgbClr val="000000"/>
                    </a:solidFill>
                    <a:round/>
                    <a:headEnd/>
                    <a:tailEnd/>
                  </a14:hiddenLine>
                </a:ext>
              </a:ex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78" name="Freeform 39">
                <a:extLst>
                  <a:ext uri="{FF2B5EF4-FFF2-40B4-BE49-F238E27FC236}">
                    <a16:creationId xmlns:a16="http://schemas.microsoft.com/office/drawing/2014/main" id="{452B3528-18EE-4350-927B-F02C707A12D4}"/>
                  </a:ext>
                </a:extLst>
              </p:cNvPr>
              <p:cNvSpPr>
                <a:spLocks/>
              </p:cNvSpPr>
              <p:nvPr/>
            </p:nvSpPr>
            <p:spPr bwMode="auto">
              <a:xfrm>
                <a:off x="1013934" y="2778343"/>
                <a:ext cx="14385" cy="118278"/>
              </a:xfrm>
              <a:custGeom>
                <a:avLst/>
                <a:gdLst>
                  <a:gd name="T0" fmla="*/ 2147483647 w 67"/>
                  <a:gd name="T1" fmla="*/ 2147483647 h 562"/>
                  <a:gd name="T2" fmla="*/ 2147483647 w 67"/>
                  <a:gd name="T3" fmla="*/ 2147483647 h 562"/>
                  <a:gd name="T4" fmla="*/ 0 w 67"/>
                  <a:gd name="T5" fmla="*/ 2147483647 h 562"/>
                  <a:gd name="T6" fmla="*/ 0 w 67"/>
                  <a:gd name="T7" fmla="*/ 2147483647 h 562"/>
                  <a:gd name="T8" fmla="*/ 2147483647 w 67"/>
                  <a:gd name="T9" fmla="*/ 0 h 562"/>
                  <a:gd name="T10" fmla="*/ 2147483647 w 67"/>
                  <a:gd name="T11" fmla="*/ 2147483647 h 562"/>
                  <a:gd name="T12" fmla="*/ 2147483647 w 67"/>
                  <a:gd name="T13" fmla="*/ 2147483647 h 562"/>
                  <a:gd name="T14" fmla="*/ 2147483647 w 67"/>
                  <a:gd name="T15" fmla="*/ 2147483647 h 562"/>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562"/>
                  <a:gd name="T26" fmla="*/ 67 w 67"/>
                  <a:gd name="T27" fmla="*/ 562 h 5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562">
                    <a:moveTo>
                      <a:pt x="33" y="562"/>
                    </a:moveTo>
                    <a:lnTo>
                      <a:pt x="33" y="562"/>
                    </a:lnTo>
                    <a:cubicBezTo>
                      <a:pt x="15" y="562"/>
                      <a:pt x="0" y="547"/>
                      <a:pt x="0" y="529"/>
                    </a:cubicBezTo>
                    <a:lnTo>
                      <a:pt x="0" y="34"/>
                    </a:lnTo>
                    <a:cubicBezTo>
                      <a:pt x="0" y="15"/>
                      <a:pt x="15" y="0"/>
                      <a:pt x="33" y="0"/>
                    </a:cubicBezTo>
                    <a:cubicBezTo>
                      <a:pt x="52" y="0"/>
                      <a:pt x="67" y="15"/>
                      <a:pt x="67" y="34"/>
                    </a:cubicBezTo>
                    <a:lnTo>
                      <a:pt x="67" y="529"/>
                    </a:lnTo>
                    <a:cubicBezTo>
                      <a:pt x="67" y="547"/>
                      <a:pt x="52" y="562"/>
                      <a:pt x="33" y="562"/>
                    </a:cubicBezTo>
                    <a:close/>
                  </a:path>
                </a:pathLst>
              </a:custGeom>
              <a:solidFill>
                <a:schemeClr val="accent1"/>
              </a:solidFill>
              <a:ln>
                <a:noFill/>
              </a:ln>
              <a:effectLst/>
              <a:extLst>
                <a:ext uri="{91240B29-F687-4F45-9708-019B960494DF}">
                  <a14:hiddenLine xmlns:a14="http://schemas.microsoft.com/office/drawing/2010/main" w="0">
                    <a:solidFill>
                      <a:srgbClr val="000000"/>
                    </a:solidFill>
                    <a:round/>
                    <a:headEnd/>
                    <a:tailEnd/>
                  </a14:hiddenLine>
                </a:ext>
              </a:ex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79" name="Freeform 40">
                <a:extLst>
                  <a:ext uri="{FF2B5EF4-FFF2-40B4-BE49-F238E27FC236}">
                    <a16:creationId xmlns:a16="http://schemas.microsoft.com/office/drawing/2014/main" id="{16206CBC-4E05-480B-867B-1ADE77215CA9}"/>
                  </a:ext>
                </a:extLst>
              </p:cNvPr>
              <p:cNvSpPr>
                <a:spLocks/>
              </p:cNvSpPr>
              <p:nvPr/>
            </p:nvSpPr>
            <p:spPr bwMode="auto">
              <a:xfrm>
                <a:off x="1131406" y="2813506"/>
                <a:ext cx="14385" cy="47950"/>
              </a:xfrm>
              <a:custGeom>
                <a:avLst/>
                <a:gdLst>
                  <a:gd name="T0" fmla="*/ 2147483647 w 66"/>
                  <a:gd name="T1" fmla="*/ 2147483647 h 230"/>
                  <a:gd name="T2" fmla="*/ 2147483647 w 66"/>
                  <a:gd name="T3" fmla="*/ 2147483647 h 230"/>
                  <a:gd name="T4" fmla="*/ 0 w 66"/>
                  <a:gd name="T5" fmla="*/ 2147483647 h 230"/>
                  <a:gd name="T6" fmla="*/ 0 w 66"/>
                  <a:gd name="T7" fmla="*/ 2147483647 h 230"/>
                  <a:gd name="T8" fmla="*/ 2147483647 w 66"/>
                  <a:gd name="T9" fmla="*/ 0 h 230"/>
                  <a:gd name="T10" fmla="*/ 2147483647 w 66"/>
                  <a:gd name="T11" fmla="*/ 2147483647 h 230"/>
                  <a:gd name="T12" fmla="*/ 2147483647 w 66"/>
                  <a:gd name="T13" fmla="*/ 2147483647 h 230"/>
                  <a:gd name="T14" fmla="*/ 2147483647 w 66"/>
                  <a:gd name="T15" fmla="*/ 2147483647 h 230"/>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230"/>
                  <a:gd name="T26" fmla="*/ 66 w 66"/>
                  <a:gd name="T27" fmla="*/ 230 h 2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230">
                    <a:moveTo>
                      <a:pt x="33" y="230"/>
                    </a:moveTo>
                    <a:lnTo>
                      <a:pt x="33" y="230"/>
                    </a:lnTo>
                    <a:cubicBezTo>
                      <a:pt x="15" y="230"/>
                      <a:pt x="0" y="215"/>
                      <a:pt x="0" y="197"/>
                    </a:cubicBezTo>
                    <a:lnTo>
                      <a:pt x="0" y="34"/>
                    </a:lnTo>
                    <a:cubicBezTo>
                      <a:pt x="0" y="15"/>
                      <a:pt x="15" y="0"/>
                      <a:pt x="33" y="0"/>
                    </a:cubicBezTo>
                    <a:cubicBezTo>
                      <a:pt x="52" y="0"/>
                      <a:pt x="66" y="15"/>
                      <a:pt x="66" y="34"/>
                    </a:cubicBezTo>
                    <a:lnTo>
                      <a:pt x="66" y="197"/>
                    </a:lnTo>
                    <a:cubicBezTo>
                      <a:pt x="66" y="215"/>
                      <a:pt x="52" y="230"/>
                      <a:pt x="33" y="230"/>
                    </a:cubicBezTo>
                    <a:close/>
                  </a:path>
                </a:pathLst>
              </a:custGeom>
              <a:solidFill>
                <a:schemeClr val="accent1"/>
              </a:solidFill>
              <a:ln>
                <a:noFill/>
              </a:ln>
              <a:effectLst/>
              <a:extLst>
                <a:ext uri="{91240B29-F687-4F45-9708-019B960494DF}">
                  <a14:hiddenLine xmlns:a14="http://schemas.microsoft.com/office/drawing/2010/main" w="0">
                    <a:solidFill>
                      <a:srgbClr val="000000"/>
                    </a:solidFill>
                    <a:round/>
                    <a:headEnd/>
                    <a:tailEnd/>
                  </a14:hiddenLine>
                </a:ext>
              </a:ex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80" name="Freeform 41">
                <a:extLst>
                  <a:ext uri="{FF2B5EF4-FFF2-40B4-BE49-F238E27FC236}">
                    <a16:creationId xmlns:a16="http://schemas.microsoft.com/office/drawing/2014/main" id="{B2987364-7A3B-4208-9DF8-823B3B0B6F16}"/>
                  </a:ext>
                </a:extLst>
              </p:cNvPr>
              <p:cNvSpPr>
                <a:spLocks/>
              </p:cNvSpPr>
              <p:nvPr/>
            </p:nvSpPr>
            <p:spPr bwMode="auto">
              <a:xfrm>
                <a:off x="1101839" y="2784736"/>
                <a:ext cx="14385" cy="105492"/>
              </a:xfrm>
              <a:custGeom>
                <a:avLst/>
                <a:gdLst>
                  <a:gd name="T0" fmla="*/ 2147483647 w 66"/>
                  <a:gd name="T1" fmla="*/ 2147483647 h 501"/>
                  <a:gd name="T2" fmla="*/ 2147483647 w 66"/>
                  <a:gd name="T3" fmla="*/ 2147483647 h 501"/>
                  <a:gd name="T4" fmla="*/ 0 w 66"/>
                  <a:gd name="T5" fmla="*/ 2147483647 h 501"/>
                  <a:gd name="T6" fmla="*/ 0 w 66"/>
                  <a:gd name="T7" fmla="*/ 2147483647 h 501"/>
                  <a:gd name="T8" fmla="*/ 2147483647 w 66"/>
                  <a:gd name="T9" fmla="*/ 0 h 501"/>
                  <a:gd name="T10" fmla="*/ 2147483647 w 66"/>
                  <a:gd name="T11" fmla="*/ 2147483647 h 501"/>
                  <a:gd name="T12" fmla="*/ 2147483647 w 66"/>
                  <a:gd name="T13" fmla="*/ 2147483647 h 501"/>
                  <a:gd name="T14" fmla="*/ 2147483647 w 66"/>
                  <a:gd name="T15" fmla="*/ 2147483647 h 501"/>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501"/>
                  <a:gd name="T26" fmla="*/ 66 w 66"/>
                  <a:gd name="T27" fmla="*/ 501 h 5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501">
                    <a:moveTo>
                      <a:pt x="33" y="501"/>
                    </a:moveTo>
                    <a:lnTo>
                      <a:pt x="33" y="501"/>
                    </a:lnTo>
                    <a:cubicBezTo>
                      <a:pt x="15" y="501"/>
                      <a:pt x="0" y="486"/>
                      <a:pt x="0" y="467"/>
                    </a:cubicBezTo>
                    <a:lnTo>
                      <a:pt x="0" y="33"/>
                    </a:lnTo>
                    <a:cubicBezTo>
                      <a:pt x="0" y="15"/>
                      <a:pt x="15" y="0"/>
                      <a:pt x="33" y="0"/>
                    </a:cubicBezTo>
                    <a:cubicBezTo>
                      <a:pt x="51" y="0"/>
                      <a:pt x="66" y="15"/>
                      <a:pt x="66" y="33"/>
                    </a:cubicBezTo>
                    <a:lnTo>
                      <a:pt x="66" y="467"/>
                    </a:lnTo>
                    <a:cubicBezTo>
                      <a:pt x="66" y="486"/>
                      <a:pt x="51" y="501"/>
                      <a:pt x="33" y="501"/>
                    </a:cubicBezTo>
                    <a:close/>
                  </a:path>
                </a:pathLst>
              </a:custGeom>
              <a:solidFill>
                <a:schemeClr val="accent1"/>
              </a:solidFill>
              <a:ln>
                <a:noFill/>
              </a:ln>
              <a:effectLst/>
              <a:extLst>
                <a:ext uri="{91240B29-F687-4F45-9708-019B960494DF}">
                  <a14:hiddenLine xmlns:a14="http://schemas.microsoft.com/office/drawing/2010/main" w="0">
                    <a:solidFill>
                      <a:srgbClr val="000000"/>
                    </a:solidFill>
                    <a:round/>
                    <a:headEnd/>
                    <a:tailEnd/>
                  </a14:hiddenLine>
                </a:ext>
              </a:ex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81" name="Freeform 42">
                <a:extLst>
                  <a:ext uri="{FF2B5EF4-FFF2-40B4-BE49-F238E27FC236}">
                    <a16:creationId xmlns:a16="http://schemas.microsoft.com/office/drawing/2014/main" id="{861EC5CC-434F-4D84-B836-9531683F5917}"/>
                  </a:ext>
                </a:extLst>
              </p:cNvPr>
              <p:cNvSpPr>
                <a:spLocks/>
              </p:cNvSpPr>
              <p:nvPr/>
            </p:nvSpPr>
            <p:spPr bwMode="auto">
              <a:xfrm>
                <a:off x="1072270" y="2778343"/>
                <a:ext cx="14385" cy="118278"/>
              </a:xfrm>
              <a:custGeom>
                <a:avLst/>
                <a:gdLst>
                  <a:gd name="T0" fmla="*/ 2147483647 w 67"/>
                  <a:gd name="T1" fmla="*/ 2147483647 h 562"/>
                  <a:gd name="T2" fmla="*/ 2147483647 w 67"/>
                  <a:gd name="T3" fmla="*/ 2147483647 h 562"/>
                  <a:gd name="T4" fmla="*/ 0 w 67"/>
                  <a:gd name="T5" fmla="*/ 2147483647 h 562"/>
                  <a:gd name="T6" fmla="*/ 0 w 67"/>
                  <a:gd name="T7" fmla="*/ 2147483647 h 562"/>
                  <a:gd name="T8" fmla="*/ 2147483647 w 67"/>
                  <a:gd name="T9" fmla="*/ 0 h 562"/>
                  <a:gd name="T10" fmla="*/ 2147483647 w 67"/>
                  <a:gd name="T11" fmla="*/ 2147483647 h 562"/>
                  <a:gd name="T12" fmla="*/ 2147483647 w 67"/>
                  <a:gd name="T13" fmla="*/ 2147483647 h 562"/>
                  <a:gd name="T14" fmla="*/ 2147483647 w 67"/>
                  <a:gd name="T15" fmla="*/ 2147483647 h 562"/>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562"/>
                  <a:gd name="T26" fmla="*/ 67 w 67"/>
                  <a:gd name="T27" fmla="*/ 562 h 5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562">
                    <a:moveTo>
                      <a:pt x="34" y="562"/>
                    </a:moveTo>
                    <a:lnTo>
                      <a:pt x="34" y="562"/>
                    </a:lnTo>
                    <a:cubicBezTo>
                      <a:pt x="15" y="562"/>
                      <a:pt x="0" y="547"/>
                      <a:pt x="0" y="529"/>
                    </a:cubicBezTo>
                    <a:lnTo>
                      <a:pt x="0" y="34"/>
                    </a:lnTo>
                    <a:cubicBezTo>
                      <a:pt x="0" y="15"/>
                      <a:pt x="15" y="0"/>
                      <a:pt x="34" y="0"/>
                    </a:cubicBezTo>
                    <a:cubicBezTo>
                      <a:pt x="52" y="0"/>
                      <a:pt x="67" y="15"/>
                      <a:pt x="67" y="34"/>
                    </a:cubicBezTo>
                    <a:lnTo>
                      <a:pt x="67" y="529"/>
                    </a:lnTo>
                    <a:cubicBezTo>
                      <a:pt x="67" y="547"/>
                      <a:pt x="52" y="562"/>
                      <a:pt x="34" y="562"/>
                    </a:cubicBezTo>
                    <a:close/>
                  </a:path>
                </a:pathLst>
              </a:custGeom>
              <a:solidFill>
                <a:schemeClr val="accent1"/>
              </a:solidFill>
              <a:ln>
                <a:noFill/>
              </a:ln>
              <a:effectLst/>
              <a:extLst>
                <a:ext uri="{91240B29-F687-4F45-9708-019B960494DF}">
                  <a14:hiddenLine xmlns:a14="http://schemas.microsoft.com/office/drawing/2010/main" w="0">
                    <a:solidFill>
                      <a:srgbClr val="000000"/>
                    </a:solidFill>
                    <a:round/>
                    <a:headEnd/>
                    <a:tailEnd/>
                  </a14:hiddenLine>
                </a:ext>
              </a:ex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82" name="Freeform 43">
                <a:extLst>
                  <a:ext uri="{FF2B5EF4-FFF2-40B4-BE49-F238E27FC236}">
                    <a16:creationId xmlns:a16="http://schemas.microsoft.com/office/drawing/2014/main" id="{D3453CB1-18A0-4A5D-8686-06E8EE9FEFD7}"/>
                  </a:ext>
                </a:extLst>
              </p:cNvPr>
              <p:cNvSpPr>
                <a:spLocks/>
              </p:cNvSpPr>
              <p:nvPr/>
            </p:nvSpPr>
            <p:spPr bwMode="auto">
              <a:xfrm>
                <a:off x="1043502" y="2746376"/>
                <a:ext cx="13586" cy="182213"/>
              </a:xfrm>
              <a:custGeom>
                <a:avLst/>
                <a:gdLst>
                  <a:gd name="T0" fmla="*/ 2147483647 w 67"/>
                  <a:gd name="T1" fmla="*/ 2147483647 h 865"/>
                  <a:gd name="T2" fmla="*/ 2147483647 w 67"/>
                  <a:gd name="T3" fmla="*/ 2147483647 h 865"/>
                  <a:gd name="T4" fmla="*/ 0 w 67"/>
                  <a:gd name="T5" fmla="*/ 2147483647 h 865"/>
                  <a:gd name="T6" fmla="*/ 0 w 67"/>
                  <a:gd name="T7" fmla="*/ 2147483647 h 865"/>
                  <a:gd name="T8" fmla="*/ 2147483647 w 67"/>
                  <a:gd name="T9" fmla="*/ 0 h 865"/>
                  <a:gd name="T10" fmla="*/ 2147483647 w 67"/>
                  <a:gd name="T11" fmla="*/ 2147483647 h 865"/>
                  <a:gd name="T12" fmla="*/ 2147483647 w 67"/>
                  <a:gd name="T13" fmla="*/ 2147483647 h 865"/>
                  <a:gd name="T14" fmla="*/ 2147483647 w 67"/>
                  <a:gd name="T15" fmla="*/ 2147483647 h 865"/>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865"/>
                  <a:gd name="T26" fmla="*/ 67 w 67"/>
                  <a:gd name="T27" fmla="*/ 865 h 86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865">
                    <a:moveTo>
                      <a:pt x="33" y="865"/>
                    </a:moveTo>
                    <a:lnTo>
                      <a:pt x="33" y="865"/>
                    </a:lnTo>
                    <a:cubicBezTo>
                      <a:pt x="15" y="865"/>
                      <a:pt x="0" y="850"/>
                      <a:pt x="0" y="831"/>
                    </a:cubicBezTo>
                    <a:lnTo>
                      <a:pt x="0" y="33"/>
                    </a:lnTo>
                    <a:cubicBezTo>
                      <a:pt x="0" y="15"/>
                      <a:pt x="15" y="0"/>
                      <a:pt x="33" y="0"/>
                    </a:cubicBezTo>
                    <a:cubicBezTo>
                      <a:pt x="52" y="0"/>
                      <a:pt x="67" y="15"/>
                      <a:pt x="67" y="33"/>
                    </a:cubicBezTo>
                    <a:lnTo>
                      <a:pt x="67" y="831"/>
                    </a:lnTo>
                    <a:cubicBezTo>
                      <a:pt x="67" y="850"/>
                      <a:pt x="52" y="865"/>
                      <a:pt x="33" y="865"/>
                    </a:cubicBezTo>
                    <a:close/>
                  </a:path>
                </a:pathLst>
              </a:custGeom>
              <a:solidFill>
                <a:schemeClr val="accent1"/>
              </a:solidFill>
              <a:ln>
                <a:noFill/>
              </a:ln>
              <a:effectLst/>
              <a:extLst>
                <a:ext uri="{91240B29-F687-4F45-9708-019B960494DF}">
                  <a14:hiddenLine xmlns:a14="http://schemas.microsoft.com/office/drawing/2010/main" w="0">
                    <a:solidFill>
                      <a:srgbClr val="000000"/>
                    </a:solidFill>
                    <a:round/>
                    <a:headEnd/>
                    <a:tailEnd/>
                  </a14:hiddenLine>
                </a:ext>
              </a:ex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grpSp>
      <p:grpSp>
        <p:nvGrpSpPr>
          <p:cNvPr id="68" name="组合 67">
            <a:extLst>
              <a:ext uri="{FF2B5EF4-FFF2-40B4-BE49-F238E27FC236}">
                <a16:creationId xmlns:a16="http://schemas.microsoft.com/office/drawing/2014/main" id="{B84B398D-F81B-4F07-B3AA-956F10A287AC}"/>
              </a:ext>
            </a:extLst>
          </p:cNvPr>
          <p:cNvGrpSpPr/>
          <p:nvPr/>
        </p:nvGrpSpPr>
        <p:grpSpPr>
          <a:xfrm>
            <a:off x="2208253" y="4663516"/>
            <a:ext cx="719719" cy="616972"/>
            <a:chOff x="773643" y="1663211"/>
            <a:chExt cx="719886" cy="617114"/>
          </a:xfrm>
        </p:grpSpPr>
        <p:sp>
          <p:nvSpPr>
            <p:cNvPr id="69" name="文本框 68">
              <a:extLst>
                <a:ext uri="{FF2B5EF4-FFF2-40B4-BE49-F238E27FC236}">
                  <a16:creationId xmlns:a16="http://schemas.microsoft.com/office/drawing/2014/main" id="{4248FE60-DB5A-4064-A63F-A93EF29D94F8}"/>
                </a:ext>
              </a:extLst>
            </p:cNvPr>
            <p:cNvSpPr txBox="1"/>
            <p:nvPr/>
          </p:nvSpPr>
          <p:spPr>
            <a:xfrm>
              <a:off x="773643" y="2018758"/>
              <a:ext cx="719886" cy="261567"/>
            </a:xfrm>
            <a:prstGeom prst="rect">
              <a:avLst/>
            </a:prstGeom>
            <a:noFill/>
            <a:effectLst/>
          </p:spPr>
          <p:txBody>
            <a:bodyPr wrap="square" lIns="0" rIns="0" rtlCol="0" anchor="ctr">
              <a:noAutofit/>
            </a:bodyPr>
            <a:lstStyle/>
            <a:p>
              <a:pPr marL="0" marR="0" lvl="0" indent="0" algn="ctr" defTabSz="1218956"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Pedestrian traffic</a:t>
              </a:r>
              <a:endParaRPr kumimoji="0" lang="en-US" altLang="zh-CN" sz="800"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70" name="Freeform 7">
              <a:extLst>
                <a:ext uri="{FF2B5EF4-FFF2-40B4-BE49-F238E27FC236}">
                  <a16:creationId xmlns:a16="http://schemas.microsoft.com/office/drawing/2014/main" id="{7754C2C5-5B28-4FE8-BB50-7A51000CA6E1}"/>
                </a:ext>
              </a:extLst>
            </p:cNvPr>
            <p:cNvSpPr>
              <a:spLocks noEditPoints="1"/>
            </p:cNvSpPr>
            <p:nvPr/>
          </p:nvSpPr>
          <p:spPr bwMode="auto">
            <a:xfrm>
              <a:off x="1006982" y="1663211"/>
              <a:ext cx="253208" cy="295408"/>
            </a:xfrm>
            <a:custGeom>
              <a:avLst/>
              <a:gdLst>
                <a:gd name="T0" fmla="*/ 84 w 84"/>
                <a:gd name="T1" fmla="*/ 41 h 98"/>
                <a:gd name="T2" fmla="*/ 82 w 84"/>
                <a:gd name="T3" fmla="*/ 37 h 98"/>
                <a:gd name="T4" fmla="*/ 66 w 84"/>
                <a:gd name="T5" fmla="*/ 31 h 98"/>
                <a:gd name="T6" fmla="*/ 84 w 84"/>
                <a:gd name="T7" fmla="*/ 12 h 98"/>
                <a:gd name="T8" fmla="*/ 66 w 84"/>
                <a:gd name="T9" fmla="*/ 10 h 98"/>
                <a:gd name="T10" fmla="*/ 63 w 84"/>
                <a:gd name="T11" fmla="*/ 0 h 98"/>
                <a:gd name="T12" fmla="*/ 18 w 84"/>
                <a:gd name="T13" fmla="*/ 4 h 98"/>
                <a:gd name="T14" fmla="*/ 2 w 84"/>
                <a:gd name="T15" fmla="*/ 10 h 98"/>
                <a:gd name="T16" fmla="*/ 1 w 84"/>
                <a:gd name="T17" fmla="*/ 14 h 98"/>
                <a:gd name="T18" fmla="*/ 18 w 84"/>
                <a:gd name="T19" fmla="*/ 31 h 98"/>
                <a:gd name="T20" fmla="*/ 2 w 84"/>
                <a:gd name="T21" fmla="*/ 37 h 98"/>
                <a:gd name="T22" fmla="*/ 1 w 84"/>
                <a:gd name="T23" fmla="*/ 41 h 98"/>
                <a:gd name="T24" fmla="*/ 18 w 84"/>
                <a:gd name="T25" fmla="*/ 58 h 98"/>
                <a:gd name="T26" fmla="*/ 2 w 84"/>
                <a:gd name="T27" fmla="*/ 65 h 98"/>
                <a:gd name="T28" fmla="*/ 1 w 84"/>
                <a:gd name="T29" fmla="*/ 68 h 98"/>
                <a:gd name="T30" fmla="*/ 18 w 84"/>
                <a:gd name="T31" fmla="*/ 95 h 98"/>
                <a:gd name="T32" fmla="*/ 63 w 84"/>
                <a:gd name="T33" fmla="*/ 98 h 98"/>
                <a:gd name="T34" fmla="*/ 66 w 84"/>
                <a:gd name="T35" fmla="*/ 86 h 98"/>
                <a:gd name="T36" fmla="*/ 84 w 84"/>
                <a:gd name="T37" fmla="*/ 67 h 98"/>
                <a:gd name="T38" fmla="*/ 66 w 84"/>
                <a:gd name="T39" fmla="*/ 65 h 98"/>
                <a:gd name="T40" fmla="*/ 84 w 84"/>
                <a:gd name="T41" fmla="*/ 41 h 98"/>
                <a:gd name="T42" fmla="*/ 66 w 84"/>
                <a:gd name="T43" fmla="*/ 14 h 98"/>
                <a:gd name="T44" fmla="*/ 66 w 84"/>
                <a:gd name="T45" fmla="*/ 24 h 98"/>
                <a:gd name="T46" fmla="*/ 66 w 84"/>
                <a:gd name="T47" fmla="*/ 42 h 98"/>
                <a:gd name="T48" fmla="*/ 77 w 84"/>
                <a:gd name="T49" fmla="*/ 42 h 98"/>
                <a:gd name="T50" fmla="*/ 66 w 84"/>
                <a:gd name="T51" fmla="*/ 42 h 98"/>
                <a:gd name="T52" fmla="*/ 18 w 84"/>
                <a:gd name="T53" fmla="*/ 79 h 98"/>
                <a:gd name="T54" fmla="*/ 18 w 84"/>
                <a:gd name="T55" fmla="*/ 69 h 98"/>
                <a:gd name="T56" fmla="*/ 18 w 84"/>
                <a:gd name="T57" fmla="*/ 52 h 98"/>
                <a:gd name="T58" fmla="*/ 8 w 84"/>
                <a:gd name="T59" fmla="*/ 42 h 98"/>
                <a:gd name="T60" fmla="*/ 18 w 84"/>
                <a:gd name="T61" fmla="*/ 52 h 98"/>
                <a:gd name="T62" fmla="*/ 18 w 84"/>
                <a:gd name="T63" fmla="*/ 24 h 98"/>
                <a:gd name="T64" fmla="*/ 18 w 84"/>
                <a:gd name="T65" fmla="*/ 14 h 98"/>
                <a:gd name="T66" fmla="*/ 59 w 84"/>
                <a:gd name="T67" fmla="*/ 91 h 98"/>
                <a:gd name="T68" fmla="*/ 26 w 84"/>
                <a:gd name="T69" fmla="*/ 91 h 98"/>
                <a:gd name="T70" fmla="*/ 59 w 84"/>
                <a:gd name="T71" fmla="*/ 7 h 98"/>
                <a:gd name="T72" fmla="*/ 77 w 84"/>
                <a:gd name="T73" fmla="*/ 69 h 98"/>
                <a:gd name="T74" fmla="*/ 66 w 84"/>
                <a:gd name="T75" fmla="*/ 79 h 98"/>
                <a:gd name="T76" fmla="*/ 77 w 84"/>
                <a:gd name="T77" fmla="*/ 69 h 98"/>
                <a:gd name="T78" fmla="*/ 34 w 84"/>
                <a:gd name="T79" fmla="*/ 68 h 98"/>
                <a:gd name="T80" fmla="*/ 34 w 84"/>
                <a:gd name="T81" fmla="*/ 85 h 98"/>
                <a:gd name="T82" fmla="*/ 51 w 84"/>
                <a:gd name="T83" fmla="*/ 68 h 98"/>
                <a:gd name="T84" fmla="*/ 47 w 84"/>
                <a:gd name="T85" fmla="*/ 82 h 98"/>
                <a:gd name="T86" fmla="*/ 37 w 84"/>
                <a:gd name="T87" fmla="*/ 82 h 98"/>
                <a:gd name="T88" fmla="*/ 47 w 84"/>
                <a:gd name="T89" fmla="*/ 71 h 98"/>
                <a:gd name="T90" fmla="*/ 42 w 84"/>
                <a:gd name="T91" fmla="*/ 25 h 98"/>
                <a:gd name="T92" fmla="*/ 46 w 84"/>
                <a:gd name="T93" fmla="*/ 22 h 98"/>
                <a:gd name="T94" fmla="*/ 38 w 84"/>
                <a:gd name="T95" fmla="*/ 22 h 98"/>
                <a:gd name="T96" fmla="*/ 34 w 84"/>
                <a:gd name="T97" fmla="*/ 41 h 98"/>
                <a:gd name="T98" fmla="*/ 34 w 84"/>
                <a:gd name="T99" fmla="*/ 41 h 98"/>
                <a:gd name="T100" fmla="*/ 34 w 84"/>
                <a:gd name="T101" fmla="*/ 58 h 98"/>
                <a:gd name="T102" fmla="*/ 51 w 84"/>
                <a:gd name="T103" fmla="*/ 57 h 98"/>
                <a:gd name="T104" fmla="*/ 51 w 84"/>
                <a:gd name="T105" fmla="*/ 41 h 98"/>
                <a:gd name="T106" fmla="*/ 47 w 84"/>
                <a:gd name="T107" fmla="*/ 54 h 98"/>
                <a:gd name="T108" fmla="*/ 37 w 84"/>
                <a:gd name="T109" fmla="*/ 54 h 98"/>
                <a:gd name="T110" fmla="*/ 47 w 84"/>
                <a:gd name="T111" fmla="*/ 44 h 98"/>
                <a:gd name="T112" fmla="*/ 51 w 84"/>
                <a:gd name="T113" fmla="*/ 30 h 98"/>
                <a:gd name="T114" fmla="*/ 51 w 84"/>
                <a:gd name="T115" fmla="*/ 13 h 98"/>
                <a:gd name="T116" fmla="*/ 34 w 84"/>
                <a:gd name="T117" fmla="*/ 13 h 98"/>
                <a:gd name="T118" fmla="*/ 51 w 84"/>
                <a:gd name="T119" fmla="*/ 30 h 98"/>
                <a:gd name="T120" fmla="*/ 37 w 84"/>
                <a:gd name="T121" fmla="*/ 16 h 98"/>
                <a:gd name="T122" fmla="*/ 48 w 84"/>
                <a:gd name="T123" fmla="*/ 17 h 98"/>
                <a:gd name="T124" fmla="*/ 37 w 84"/>
                <a:gd name="T125" fmla="*/ 2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8">
                  <a:moveTo>
                    <a:pt x="84" y="41"/>
                  </a:moveTo>
                  <a:cubicBezTo>
                    <a:pt x="84" y="41"/>
                    <a:pt x="84" y="41"/>
                    <a:pt x="84" y="41"/>
                  </a:cubicBezTo>
                  <a:cubicBezTo>
                    <a:pt x="84" y="41"/>
                    <a:pt x="84" y="40"/>
                    <a:pt x="84" y="39"/>
                  </a:cubicBezTo>
                  <a:cubicBezTo>
                    <a:pt x="84" y="38"/>
                    <a:pt x="83" y="37"/>
                    <a:pt x="82" y="37"/>
                  </a:cubicBezTo>
                  <a:cubicBezTo>
                    <a:pt x="66" y="37"/>
                    <a:pt x="66" y="37"/>
                    <a:pt x="66" y="37"/>
                  </a:cubicBezTo>
                  <a:cubicBezTo>
                    <a:pt x="66" y="31"/>
                    <a:pt x="66" y="31"/>
                    <a:pt x="66" y="31"/>
                  </a:cubicBezTo>
                  <a:cubicBezTo>
                    <a:pt x="84" y="14"/>
                    <a:pt x="84" y="14"/>
                    <a:pt x="84" y="14"/>
                  </a:cubicBezTo>
                  <a:cubicBezTo>
                    <a:pt x="84" y="13"/>
                    <a:pt x="84" y="13"/>
                    <a:pt x="84" y="12"/>
                  </a:cubicBezTo>
                  <a:cubicBezTo>
                    <a:pt x="84" y="11"/>
                    <a:pt x="83" y="10"/>
                    <a:pt x="82" y="10"/>
                  </a:cubicBezTo>
                  <a:cubicBezTo>
                    <a:pt x="66" y="10"/>
                    <a:pt x="66" y="10"/>
                    <a:pt x="66" y="10"/>
                  </a:cubicBezTo>
                  <a:cubicBezTo>
                    <a:pt x="66" y="4"/>
                    <a:pt x="66" y="4"/>
                    <a:pt x="66" y="4"/>
                  </a:cubicBezTo>
                  <a:cubicBezTo>
                    <a:pt x="66" y="1"/>
                    <a:pt x="65" y="0"/>
                    <a:pt x="63" y="0"/>
                  </a:cubicBezTo>
                  <a:cubicBezTo>
                    <a:pt x="22" y="0"/>
                    <a:pt x="22" y="0"/>
                    <a:pt x="22" y="0"/>
                  </a:cubicBezTo>
                  <a:cubicBezTo>
                    <a:pt x="20" y="0"/>
                    <a:pt x="18" y="1"/>
                    <a:pt x="18" y="4"/>
                  </a:cubicBezTo>
                  <a:cubicBezTo>
                    <a:pt x="18" y="10"/>
                    <a:pt x="18" y="10"/>
                    <a:pt x="18" y="10"/>
                  </a:cubicBezTo>
                  <a:cubicBezTo>
                    <a:pt x="2" y="10"/>
                    <a:pt x="2" y="10"/>
                    <a:pt x="2" y="10"/>
                  </a:cubicBezTo>
                  <a:cubicBezTo>
                    <a:pt x="1" y="10"/>
                    <a:pt x="0" y="11"/>
                    <a:pt x="0" y="12"/>
                  </a:cubicBezTo>
                  <a:cubicBezTo>
                    <a:pt x="0" y="13"/>
                    <a:pt x="0" y="13"/>
                    <a:pt x="1" y="14"/>
                  </a:cubicBezTo>
                  <a:cubicBezTo>
                    <a:pt x="1" y="14"/>
                    <a:pt x="1" y="14"/>
                    <a:pt x="1" y="14"/>
                  </a:cubicBezTo>
                  <a:cubicBezTo>
                    <a:pt x="18" y="31"/>
                    <a:pt x="18" y="31"/>
                    <a:pt x="18" y="31"/>
                  </a:cubicBezTo>
                  <a:cubicBezTo>
                    <a:pt x="18" y="37"/>
                    <a:pt x="18" y="37"/>
                    <a:pt x="18" y="37"/>
                  </a:cubicBezTo>
                  <a:cubicBezTo>
                    <a:pt x="2" y="37"/>
                    <a:pt x="2" y="37"/>
                    <a:pt x="2" y="37"/>
                  </a:cubicBezTo>
                  <a:cubicBezTo>
                    <a:pt x="1" y="37"/>
                    <a:pt x="0" y="38"/>
                    <a:pt x="0" y="39"/>
                  </a:cubicBezTo>
                  <a:cubicBezTo>
                    <a:pt x="0" y="40"/>
                    <a:pt x="0" y="41"/>
                    <a:pt x="1" y="41"/>
                  </a:cubicBezTo>
                  <a:cubicBezTo>
                    <a:pt x="1" y="41"/>
                    <a:pt x="1" y="41"/>
                    <a:pt x="1" y="41"/>
                  </a:cubicBezTo>
                  <a:cubicBezTo>
                    <a:pt x="18" y="58"/>
                    <a:pt x="18" y="58"/>
                    <a:pt x="18" y="58"/>
                  </a:cubicBezTo>
                  <a:cubicBezTo>
                    <a:pt x="18" y="65"/>
                    <a:pt x="18" y="65"/>
                    <a:pt x="18" y="65"/>
                  </a:cubicBezTo>
                  <a:cubicBezTo>
                    <a:pt x="2" y="65"/>
                    <a:pt x="2" y="65"/>
                    <a:pt x="2" y="65"/>
                  </a:cubicBezTo>
                  <a:cubicBezTo>
                    <a:pt x="1" y="65"/>
                    <a:pt x="0" y="66"/>
                    <a:pt x="0" y="67"/>
                  </a:cubicBezTo>
                  <a:cubicBezTo>
                    <a:pt x="0" y="68"/>
                    <a:pt x="0" y="68"/>
                    <a:pt x="1" y="68"/>
                  </a:cubicBezTo>
                  <a:cubicBezTo>
                    <a:pt x="18" y="86"/>
                    <a:pt x="18" y="86"/>
                    <a:pt x="18" y="86"/>
                  </a:cubicBezTo>
                  <a:cubicBezTo>
                    <a:pt x="18" y="95"/>
                    <a:pt x="18" y="95"/>
                    <a:pt x="18" y="95"/>
                  </a:cubicBezTo>
                  <a:cubicBezTo>
                    <a:pt x="18" y="97"/>
                    <a:pt x="20" y="98"/>
                    <a:pt x="22" y="98"/>
                  </a:cubicBezTo>
                  <a:cubicBezTo>
                    <a:pt x="63" y="98"/>
                    <a:pt x="63" y="98"/>
                    <a:pt x="63" y="98"/>
                  </a:cubicBezTo>
                  <a:cubicBezTo>
                    <a:pt x="65" y="98"/>
                    <a:pt x="66" y="97"/>
                    <a:pt x="66" y="95"/>
                  </a:cubicBezTo>
                  <a:cubicBezTo>
                    <a:pt x="66" y="86"/>
                    <a:pt x="66" y="86"/>
                    <a:pt x="66" y="86"/>
                  </a:cubicBezTo>
                  <a:cubicBezTo>
                    <a:pt x="84" y="68"/>
                    <a:pt x="84" y="68"/>
                    <a:pt x="84" y="68"/>
                  </a:cubicBezTo>
                  <a:cubicBezTo>
                    <a:pt x="84" y="68"/>
                    <a:pt x="84" y="68"/>
                    <a:pt x="84" y="67"/>
                  </a:cubicBezTo>
                  <a:cubicBezTo>
                    <a:pt x="84" y="66"/>
                    <a:pt x="83" y="65"/>
                    <a:pt x="82" y="65"/>
                  </a:cubicBezTo>
                  <a:cubicBezTo>
                    <a:pt x="66" y="65"/>
                    <a:pt x="66" y="65"/>
                    <a:pt x="66" y="65"/>
                  </a:cubicBezTo>
                  <a:cubicBezTo>
                    <a:pt x="66" y="58"/>
                    <a:pt x="66" y="58"/>
                    <a:pt x="66" y="58"/>
                  </a:cubicBezTo>
                  <a:cubicBezTo>
                    <a:pt x="84" y="41"/>
                    <a:pt x="84" y="41"/>
                    <a:pt x="84" y="41"/>
                  </a:cubicBezTo>
                  <a:close/>
                  <a:moveTo>
                    <a:pt x="66" y="14"/>
                  </a:moveTo>
                  <a:cubicBezTo>
                    <a:pt x="66" y="14"/>
                    <a:pt x="66" y="14"/>
                    <a:pt x="66" y="14"/>
                  </a:cubicBezTo>
                  <a:cubicBezTo>
                    <a:pt x="77" y="14"/>
                    <a:pt x="77" y="14"/>
                    <a:pt x="77" y="14"/>
                  </a:cubicBezTo>
                  <a:cubicBezTo>
                    <a:pt x="66" y="24"/>
                    <a:pt x="66" y="24"/>
                    <a:pt x="66" y="24"/>
                  </a:cubicBezTo>
                  <a:cubicBezTo>
                    <a:pt x="66" y="14"/>
                    <a:pt x="66" y="14"/>
                    <a:pt x="66" y="14"/>
                  </a:cubicBezTo>
                  <a:close/>
                  <a:moveTo>
                    <a:pt x="66" y="42"/>
                  </a:moveTo>
                  <a:cubicBezTo>
                    <a:pt x="66" y="42"/>
                    <a:pt x="66" y="42"/>
                    <a:pt x="66" y="42"/>
                  </a:cubicBezTo>
                  <a:cubicBezTo>
                    <a:pt x="77" y="42"/>
                    <a:pt x="77" y="42"/>
                    <a:pt x="77" y="42"/>
                  </a:cubicBezTo>
                  <a:cubicBezTo>
                    <a:pt x="66" y="52"/>
                    <a:pt x="66" y="52"/>
                    <a:pt x="66" y="52"/>
                  </a:cubicBezTo>
                  <a:cubicBezTo>
                    <a:pt x="66" y="42"/>
                    <a:pt x="66" y="42"/>
                    <a:pt x="66" y="42"/>
                  </a:cubicBezTo>
                  <a:close/>
                  <a:moveTo>
                    <a:pt x="18" y="79"/>
                  </a:moveTo>
                  <a:cubicBezTo>
                    <a:pt x="18" y="79"/>
                    <a:pt x="18" y="79"/>
                    <a:pt x="18" y="79"/>
                  </a:cubicBezTo>
                  <a:cubicBezTo>
                    <a:pt x="8" y="69"/>
                    <a:pt x="8" y="69"/>
                    <a:pt x="8" y="69"/>
                  </a:cubicBezTo>
                  <a:cubicBezTo>
                    <a:pt x="18" y="69"/>
                    <a:pt x="18" y="69"/>
                    <a:pt x="18" y="69"/>
                  </a:cubicBezTo>
                  <a:cubicBezTo>
                    <a:pt x="18" y="79"/>
                    <a:pt x="18" y="79"/>
                    <a:pt x="18" y="79"/>
                  </a:cubicBezTo>
                  <a:close/>
                  <a:moveTo>
                    <a:pt x="18" y="52"/>
                  </a:moveTo>
                  <a:cubicBezTo>
                    <a:pt x="18" y="52"/>
                    <a:pt x="18" y="52"/>
                    <a:pt x="18" y="52"/>
                  </a:cubicBezTo>
                  <a:cubicBezTo>
                    <a:pt x="8" y="42"/>
                    <a:pt x="8" y="42"/>
                    <a:pt x="8" y="42"/>
                  </a:cubicBezTo>
                  <a:cubicBezTo>
                    <a:pt x="18" y="42"/>
                    <a:pt x="18" y="42"/>
                    <a:pt x="18" y="42"/>
                  </a:cubicBezTo>
                  <a:cubicBezTo>
                    <a:pt x="18" y="52"/>
                    <a:pt x="18" y="52"/>
                    <a:pt x="18" y="52"/>
                  </a:cubicBezTo>
                  <a:close/>
                  <a:moveTo>
                    <a:pt x="18" y="24"/>
                  </a:moveTo>
                  <a:cubicBezTo>
                    <a:pt x="18" y="24"/>
                    <a:pt x="18" y="24"/>
                    <a:pt x="18" y="24"/>
                  </a:cubicBezTo>
                  <a:cubicBezTo>
                    <a:pt x="8" y="14"/>
                    <a:pt x="8" y="14"/>
                    <a:pt x="8" y="14"/>
                  </a:cubicBezTo>
                  <a:cubicBezTo>
                    <a:pt x="18" y="14"/>
                    <a:pt x="18" y="14"/>
                    <a:pt x="18" y="14"/>
                  </a:cubicBezTo>
                  <a:cubicBezTo>
                    <a:pt x="18" y="24"/>
                    <a:pt x="18" y="24"/>
                    <a:pt x="18" y="24"/>
                  </a:cubicBezTo>
                  <a:close/>
                  <a:moveTo>
                    <a:pt x="59" y="91"/>
                  </a:moveTo>
                  <a:cubicBezTo>
                    <a:pt x="59" y="91"/>
                    <a:pt x="59" y="91"/>
                    <a:pt x="59" y="91"/>
                  </a:cubicBezTo>
                  <a:cubicBezTo>
                    <a:pt x="26" y="91"/>
                    <a:pt x="26" y="91"/>
                    <a:pt x="26" y="91"/>
                  </a:cubicBezTo>
                  <a:cubicBezTo>
                    <a:pt x="26" y="7"/>
                    <a:pt x="26" y="7"/>
                    <a:pt x="26" y="7"/>
                  </a:cubicBezTo>
                  <a:cubicBezTo>
                    <a:pt x="59" y="7"/>
                    <a:pt x="59" y="7"/>
                    <a:pt x="59" y="7"/>
                  </a:cubicBezTo>
                  <a:cubicBezTo>
                    <a:pt x="59" y="91"/>
                    <a:pt x="59" y="91"/>
                    <a:pt x="59" y="91"/>
                  </a:cubicBezTo>
                  <a:close/>
                  <a:moveTo>
                    <a:pt x="77" y="69"/>
                  </a:moveTo>
                  <a:cubicBezTo>
                    <a:pt x="77" y="69"/>
                    <a:pt x="77" y="69"/>
                    <a:pt x="77" y="69"/>
                  </a:cubicBezTo>
                  <a:cubicBezTo>
                    <a:pt x="66" y="79"/>
                    <a:pt x="66" y="79"/>
                    <a:pt x="66" y="79"/>
                  </a:cubicBezTo>
                  <a:cubicBezTo>
                    <a:pt x="66" y="69"/>
                    <a:pt x="66" y="69"/>
                    <a:pt x="66" y="69"/>
                  </a:cubicBezTo>
                  <a:cubicBezTo>
                    <a:pt x="77" y="69"/>
                    <a:pt x="77" y="69"/>
                    <a:pt x="77" y="69"/>
                  </a:cubicBezTo>
                  <a:close/>
                  <a:moveTo>
                    <a:pt x="34" y="68"/>
                  </a:moveTo>
                  <a:cubicBezTo>
                    <a:pt x="34" y="68"/>
                    <a:pt x="34" y="68"/>
                    <a:pt x="34" y="68"/>
                  </a:cubicBezTo>
                  <a:cubicBezTo>
                    <a:pt x="29" y="73"/>
                    <a:pt x="29" y="80"/>
                    <a:pt x="34" y="85"/>
                  </a:cubicBezTo>
                  <a:cubicBezTo>
                    <a:pt x="34" y="85"/>
                    <a:pt x="34" y="85"/>
                    <a:pt x="34" y="85"/>
                  </a:cubicBezTo>
                  <a:cubicBezTo>
                    <a:pt x="38" y="90"/>
                    <a:pt x="46" y="90"/>
                    <a:pt x="51" y="85"/>
                  </a:cubicBezTo>
                  <a:cubicBezTo>
                    <a:pt x="55" y="80"/>
                    <a:pt x="55" y="73"/>
                    <a:pt x="51" y="68"/>
                  </a:cubicBezTo>
                  <a:cubicBezTo>
                    <a:pt x="46" y="63"/>
                    <a:pt x="38" y="63"/>
                    <a:pt x="34" y="68"/>
                  </a:cubicBezTo>
                  <a:close/>
                  <a:moveTo>
                    <a:pt x="47" y="82"/>
                  </a:moveTo>
                  <a:cubicBezTo>
                    <a:pt x="47" y="82"/>
                    <a:pt x="47" y="82"/>
                    <a:pt x="47" y="82"/>
                  </a:cubicBezTo>
                  <a:cubicBezTo>
                    <a:pt x="45" y="85"/>
                    <a:pt x="40" y="85"/>
                    <a:pt x="37" y="82"/>
                  </a:cubicBezTo>
                  <a:cubicBezTo>
                    <a:pt x="34" y="79"/>
                    <a:pt x="34" y="74"/>
                    <a:pt x="37" y="71"/>
                  </a:cubicBezTo>
                  <a:cubicBezTo>
                    <a:pt x="40" y="68"/>
                    <a:pt x="45" y="68"/>
                    <a:pt x="47" y="71"/>
                  </a:cubicBezTo>
                  <a:cubicBezTo>
                    <a:pt x="50" y="74"/>
                    <a:pt x="50" y="79"/>
                    <a:pt x="47" y="82"/>
                  </a:cubicBezTo>
                  <a:close/>
                  <a:moveTo>
                    <a:pt x="42" y="25"/>
                  </a:moveTo>
                  <a:cubicBezTo>
                    <a:pt x="42" y="25"/>
                    <a:pt x="42" y="25"/>
                    <a:pt x="42" y="25"/>
                  </a:cubicBezTo>
                  <a:cubicBezTo>
                    <a:pt x="44" y="25"/>
                    <a:pt x="46" y="24"/>
                    <a:pt x="46" y="22"/>
                  </a:cubicBezTo>
                  <a:cubicBezTo>
                    <a:pt x="46" y="20"/>
                    <a:pt x="44" y="18"/>
                    <a:pt x="42" y="18"/>
                  </a:cubicBezTo>
                  <a:cubicBezTo>
                    <a:pt x="40" y="18"/>
                    <a:pt x="38" y="20"/>
                    <a:pt x="38" y="22"/>
                  </a:cubicBezTo>
                  <a:cubicBezTo>
                    <a:pt x="38" y="24"/>
                    <a:pt x="40" y="25"/>
                    <a:pt x="42" y="25"/>
                  </a:cubicBezTo>
                  <a:close/>
                  <a:moveTo>
                    <a:pt x="34" y="41"/>
                  </a:moveTo>
                  <a:cubicBezTo>
                    <a:pt x="34" y="41"/>
                    <a:pt x="34" y="41"/>
                    <a:pt x="34" y="41"/>
                  </a:cubicBezTo>
                  <a:cubicBezTo>
                    <a:pt x="34" y="41"/>
                    <a:pt x="34" y="41"/>
                    <a:pt x="34" y="41"/>
                  </a:cubicBezTo>
                  <a:cubicBezTo>
                    <a:pt x="29" y="45"/>
                    <a:pt x="29" y="53"/>
                    <a:pt x="34" y="57"/>
                  </a:cubicBezTo>
                  <a:cubicBezTo>
                    <a:pt x="34" y="58"/>
                    <a:pt x="34" y="58"/>
                    <a:pt x="34" y="58"/>
                  </a:cubicBezTo>
                  <a:cubicBezTo>
                    <a:pt x="38" y="62"/>
                    <a:pt x="46" y="62"/>
                    <a:pt x="51" y="58"/>
                  </a:cubicBezTo>
                  <a:cubicBezTo>
                    <a:pt x="51" y="57"/>
                    <a:pt x="51" y="57"/>
                    <a:pt x="51" y="57"/>
                  </a:cubicBezTo>
                  <a:cubicBezTo>
                    <a:pt x="55" y="53"/>
                    <a:pt x="55" y="45"/>
                    <a:pt x="51" y="41"/>
                  </a:cubicBezTo>
                  <a:cubicBezTo>
                    <a:pt x="51" y="41"/>
                    <a:pt x="51" y="41"/>
                    <a:pt x="51" y="41"/>
                  </a:cubicBezTo>
                  <a:cubicBezTo>
                    <a:pt x="46" y="36"/>
                    <a:pt x="38" y="36"/>
                    <a:pt x="34" y="41"/>
                  </a:cubicBezTo>
                  <a:close/>
                  <a:moveTo>
                    <a:pt x="47" y="54"/>
                  </a:moveTo>
                  <a:cubicBezTo>
                    <a:pt x="47" y="54"/>
                    <a:pt x="47" y="54"/>
                    <a:pt x="47" y="54"/>
                  </a:cubicBezTo>
                  <a:cubicBezTo>
                    <a:pt x="45" y="57"/>
                    <a:pt x="40" y="57"/>
                    <a:pt x="37" y="54"/>
                  </a:cubicBezTo>
                  <a:cubicBezTo>
                    <a:pt x="34" y="51"/>
                    <a:pt x="34" y="47"/>
                    <a:pt x="37" y="44"/>
                  </a:cubicBezTo>
                  <a:cubicBezTo>
                    <a:pt x="40" y="41"/>
                    <a:pt x="45" y="41"/>
                    <a:pt x="47" y="44"/>
                  </a:cubicBezTo>
                  <a:cubicBezTo>
                    <a:pt x="50" y="47"/>
                    <a:pt x="50" y="51"/>
                    <a:pt x="47" y="54"/>
                  </a:cubicBezTo>
                  <a:close/>
                  <a:moveTo>
                    <a:pt x="51" y="30"/>
                  </a:moveTo>
                  <a:cubicBezTo>
                    <a:pt x="51" y="30"/>
                    <a:pt x="51" y="30"/>
                    <a:pt x="51" y="30"/>
                  </a:cubicBezTo>
                  <a:cubicBezTo>
                    <a:pt x="55" y="26"/>
                    <a:pt x="55" y="18"/>
                    <a:pt x="51" y="13"/>
                  </a:cubicBezTo>
                  <a:cubicBezTo>
                    <a:pt x="51" y="13"/>
                    <a:pt x="51" y="13"/>
                    <a:pt x="51" y="13"/>
                  </a:cubicBezTo>
                  <a:cubicBezTo>
                    <a:pt x="46" y="9"/>
                    <a:pt x="38" y="9"/>
                    <a:pt x="34" y="13"/>
                  </a:cubicBezTo>
                  <a:cubicBezTo>
                    <a:pt x="29" y="18"/>
                    <a:pt x="29" y="25"/>
                    <a:pt x="34" y="30"/>
                  </a:cubicBezTo>
                  <a:cubicBezTo>
                    <a:pt x="38" y="35"/>
                    <a:pt x="46" y="35"/>
                    <a:pt x="51" y="30"/>
                  </a:cubicBezTo>
                  <a:close/>
                  <a:moveTo>
                    <a:pt x="37" y="16"/>
                  </a:moveTo>
                  <a:cubicBezTo>
                    <a:pt x="37" y="16"/>
                    <a:pt x="37" y="16"/>
                    <a:pt x="37" y="16"/>
                  </a:cubicBezTo>
                  <a:cubicBezTo>
                    <a:pt x="40" y="14"/>
                    <a:pt x="45" y="14"/>
                    <a:pt x="47" y="17"/>
                  </a:cubicBezTo>
                  <a:cubicBezTo>
                    <a:pt x="48" y="17"/>
                    <a:pt x="48" y="17"/>
                    <a:pt x="48" y="17"/>
                  </a:cubicBezTo>
                  <a:cubicBezTo>
                    <a:pt x="50" y="20"/>
                    <a:pt x="50" y="24"/>
                    <a:pt x="47" y="27"/>
                  </a:cubicBezTo>
                  <a:cubicBezTo>
                    <a:pt x="44" y="30"/>
                    <a:pt x="40" y="30"/>
                    <a:pt x="37" y="27"/>
                  </a:cubicBezTo>
                  <a:cubicBezTo>
                    <a:pt x="34" y="24"/>
                    <a:pt x="34" y="19"/>
                    <a:pt x="37" y="16"/>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sp>
        <p:nvSpPr>
          <p:cNvPr id="9" name="加号 8">
            <a:extLst>
              <a:ext uri="{FF2B5EF4-FFF2-40B4-BE49-F238E27FC236}">
                <a16:creationId xmlns:a16="http://schemas.microsoft.com/office/drawing/2014/main" id="{FD62EB68-FCE6-45D2-B46D-3C3EE90CB908}"/>
              </a:ext>
            </a:extLst>
          </p:cNvPr>
          <p:cNvSpPr/>
          <p:nvPr/>
        </p:nvSpPr>
        <p:spPr>
          <a:xfrm>
            <a:off x="4053022" y="5223147"/>
            <a:ext cx="323515" cy="323475"/>
          </a:xfrm>
          <a:prstGeom prst="mathPlus">
            <a:avLst>
              <a:gd name="adj1" fmla="val 10309"/>
            </a:avLst>
          </a:pr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23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nvGrpSpPr>
          <p:cNvPr id="10" name="组合 9">
            <a:extLst>
              <a:ext uri="{FF2B5EF4-FFF2-40B4-BE49-F238E27FC236}">
                <a16:creationId xmlns:a16="http://schemas.microsoft.com/office/drawing/2014/main" id="{60525DF4-A204-4ACB-B549-0B6426838A64}"/>
              </a:ext>
            </a:extLst>
          </p:cNvPr>
          <p:cNvGrpSpPr/>
          <p:nvPr/>
        </p:nvGrpSpPr>
        <p:grpSpPr>
          <a:xfrm>
            <a:off x="6269707" y="4715098"/>
            <a:ext cx="1376672" cy="304438"/>
            <a:chOff x="6573455" y="1244706"/>
            <a:chExt cx="1376990" cy="304508"/>
          </a:xfrm>
          <a:gradFill>
            <a:gsLst>
              <a:gs pos="0">
                <a:schemeClr val="bg1">
                  <a:lumMod val="20000"/>
                  <a:lumOff val="80000"/>
                  <a:alpha val="0"/>
                </a:schemeClr>
              </a:gs>
              <a:gs pos="100000">
                <a:schemeClr val="bg1">
                  <a:lumMod val="20000"/>
                  <a:lumOff val="80000"/>
                </a:schemeClr>
              </a:gs>
            </a:gsLst>
            <a:lin ang="0" scaled="1"/>
          </a:gradFill>
        </p:grpSpPr>
        <p:sp>
          <p:nvSpPr>
            <p:cNvPr id="51" name="任意多边形: 形状 50">
              <a:extLst>
                <a:ext uri="{FF2B5EF4-FFF2-40B4-BE49-F238E27FC236}">
                  <a16:creationId xmlns:a16="http://schemas.microsoft.com/office/drawing/2014/main" id="{F2538ED1-892B-4A87-97F0-43EEEE1C4E5F}"/>
                </a:ext>
              </a:extLst>
            </p:cNvPr>
            <p:cNvSpPr/>
            <p:nvPr/>
          </p:nvSpPr>
          <p:spPr>
            <a:xfrm>
              <a:off x="7370009"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52" name="任意多边形: 形状 51">
              <a:extLst>
                <a:ext uri="{FF2B5EF4-FFF2-40B4-BE49-F238E27FC236}">
                  <a16:creationId xmlns:a16="http://schemas.microsoft.com/office/drawing/2014/main" id="{EAFCED0D-A5E3-4EE2-BF19-4F54A8376B91}"/>
                </a:ext>
              </a:extLst>
            </p:cNvPr>
            <p:cNvSpPr/>
            <p:nvPr/>
          </p:nvSpPr>
          <p:spPr>
            <a:xfrm>
              <a:off x="7237250"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53" name="任意多边形: 形状 52">
              <a:extLst>
                <a:ext uri="{FF2B5EF4-FFF2-40B4-BE49-F238E27FC236}">
                  <a16:creationId xmlns:a16="http://schemas.microsoft.com/office/drawing/2014/main" id="{457F0526-A01C-4DB9-8646-380974407F52}"/>
                </a:ext>
              </a:extLst>
            </p:cNvPr>
            <p:cNvSpPr/>
            <p:nvPr/>
          </p:nvSpPr>
          <p:spPr>
            <a:xfrm>
              <a:off x="7502768"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54" name="任意多边形: 形状 53">
              <a:extLst>
                <a:ext uri="{FF2B5EF4-FFF2-40B4-BE49-F238E27FC236}">
                  <a16:creationId xmlns:a16="http://schemas.microsoft.com/office/drawing/2014/main" id="{3291C8F3-DCFF-4D4D-924B-D46F1E9AD18E}"/>
                </a:ext>
              </a:extLst>
            </p:cNvPr>
            <p:cNvSpPr/>
            <p:nvPr/>
          </p:nvSpPr>
          <p:spPr>
            <a:xfrm>
              <a:off x="7768285"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55" name="任意多边形: 形状 54">
              <a:extLst>
                <a:ext uri="{FF2B5EF4-FFF2-40B4-BE49-F238E27FC236}">
                  <a16:creationId xmlns:a16="http://schemas.microsoft.com/office/drawing/2014/main" id="{89D6F5FA-3004-414F-BDFF-6449BD78CC56}"/>
                </a:ext>
              </a:extLst>
            </p:cNvPr>
            <p:cNvSpPr/>
            <p:nvPr/>
          </p:nvSpPr>
          <p:spPr>
            <a:xfrm>
              <a:off x="7635527"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56" name="任意多边形: 形状 55">
              <a:extLst>
                <a:ext uri="{FF2B5EF4-FFF2-40B4-BE49-F238E27FC236}">
                  <a16:creationId xmlns:a16="http://schemas.microsoft.com/office/drawing/2014/main" id="{DBD26878-BA2D-44F8-913F-6C9E39E6A08A}"/>
                </a:ext>
              </a:extLst>
            </p:cNvPr>
            <p:cNvSpPr/>
            <p:nvPr/>
          </p:nvSpPr>
          <p:spPr>
            <a:xfrm>
              <a:off x="6706214"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57" name="任意多边形: 形状 56">
              <a:extLst>
                <a:ext uri="{FF2B5EF4-FFF2-40B4-BE49-F238E27FC236}">
                  <a16:creationId xmlns:a16="http://schemas.microsoft.com/office/drawing/2014/main" id="{82B5A662-D876-4CCA-9A35-88CD515B1BCF}"/>
                </a:ext>
              </a:extLst>
            </p:cNvPr>
            <p:cNvSpPr/>
            <p:nvPr/>
          </p:nvSpPr>
          <p:spPr>
            <a:xfrm>
              <a:off x="6573455"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58" name="任意多边形: 形状 57">
              <a:extLst>
                <a:ext uri="{FF2B5EF4-FFF2-40B4-BE49-F238E27FC236}">
                  <a16:creationId xmlns:a16="http://schemas.microsoft.com/office/drawing/2014/main" id="{9B47E498-E860-4EC7-B625-EFFF32502053}"/>
                </a:ext>
              </a:extLst>
            </p:cNvPr>
            <p:cNvSpPr/>
            <p:nvPr/>
          </p:nvSpPr>
          <p:spPr>
            <a:xfrm>
              <a:off x="6838973"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59" name="任意多边形: 形状 58">
              <a:extLst>
                <a:ext uri="{FF2B5EF4-FFF2-40B4-BE49-F238E27FC236}">
                  <a16:creationId xmlns:a16="http://schemas.microsoft.com/office/drawing/2014/main" id="{8732DEB3-B4D4-4FEF-AAAC-4453707BA9B5}"/>
                </a:ext>
              </a:extLst>
            </p:cNvPr>
            <p:cNvSpPr/>
            <p:nvPr/>
          </p:nvSpPr>
          <p:spPr>
            <a:xfrm>
              <a:off x="7104491"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60" name="任意多边形: 形状 59">
              <a:extLst>
                <a:ext uri="{FF2B5EF4-FFF2-40B4-BE49-F238E27FC236}">
                  <a16:creationId xmlns:a16="http://schemas.microsoft.com/office/drawing/2014/main" id="{73CDCAD7-BCF0-487D-8F6A-CAB100924577}"/>
                </a:ext>
              </a:extLst>
            </p:cNvPr>
            <p:cNvSpPr/>
            <p:nvPr/>
          </p:nvSpPr>
          <p:spPr>
            <a:xfrm>
              <a:off x="6971732"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B43220D7-84A5-4AC2-9296-D204D312A131}"/>
              </a:ext>
            </a:extLst>
          </p:cNvPr>
          <p:cNvGrpSpPr/>
          <p:nvPr/>
        </p:nvGrpSpPr>
        <p:grpSpPr>
          <a:xfrm>
            <a:off x="6269707" y="5242184"/>
            <a:ext cx="1376672" cy="304438"/>
            <a:chOff x="6573455" y="1244706"/>
            <a:chExt cx="1376990" cy="304508"/>
          </a:xfrm>
          <a:gradFill>
            <a:gsLst>
              <a:gs pos="0">
                <a:schemeClr val="bg1">
                  <a:lumMod val="20000"/>
                  <a:lumOff val="80000"/>
                  <a:alpha val="0"/>
                </a:schemeClr>
              </a:gs>
              <a:gs pos="100000">
                <a:schemeClr val="bg1">
                  <a:lumMod val="20000"/>
                  <a:lumOff val="80000"/>
                </a:schemeClr>
              </a:gs>
            </a:gsLst>
            <a:lin ang="0" scaled="1"/>
          </a:gradFill>
        </p:grpSpPr>
        <p:sp>
          <p:nvSpPr>
            <p:cNvPr id="41" name="任意多边形: 形状 40">
              <a:extLst>
                <a:ext uri="{FF2B5EF4-FFF2-40B4-BE49-F238E27FC236}">
                  <a16:creationId xmlns:a16="http://schemas.microsoft.com/office/drawing/2014/main" id="{052184A5-1532-4560-B45C-C90AE1B128A1}"/>
                </a:ext>
              </a:extLst>
            </p:cNvPr>
            <p:cNvSpPr/>
            <p:nvPr/>
          </p:nvSpPr>
          <p:spPr>
            <a:xfrm>
              <a:off x="7370009"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42" name="任意多边形: 形状 41">
              <a:extLst>
                <a:ext uri="{FF2B5EF4-FFF2-40B4-BE49-F238E27FC236}">
                  <a16:creationId xmlns:a16="http://schemas.microsoft.com/office/drawing/2014/main" id="{BC5F19F5-376F-4B81-9EF1-7A58C4402503}"/>
                </a:ext>
              </a:extLst>
            </p:cNvPr>
            <p:cNvSpPr/>
            <p:nvPr/>
          </p:nvSpPr>
          <p:spPr>
            <a:xfrm>
              <a:off x="7237250"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43" name="任意多边形: 形状 42">
              <a:extLst>
                <a:ext uri="{FF2B5EF4-FFF2-40B4-BE49-F238E27FC236}">
                  <a16:creationId xmlns:a16="http://schemas.microsoft.com/office/drawing/2014/main" id="{920C13B8-062A-4F24-8D5E-C95758CB990E}"/>
                </a:ext>
              </a:extLst>
            </p:cNvPr>
            <p:cNvSpPr/>
            <p:nvPr/>
          </p:nvSpPr>
          <p:spPr>
            <a:xfrm>
              <a:off x="7502768"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44" name="任意多边形: 形状 43">
              <a:extLst>
                <a:ext uri="{FF2B5EF4-FFF2-40B4-BE49-F238E27FC236}">
                  <a16:creationId xmlns:a16="http://schemas.microsoft.com/office/drawing/2014/main" id="{E027157C-3720-454A-88FD-3A47E7C8D124}"/>
                </a:ext>
              </a:extLst>
            </p:cNvPr>
            <p:cNvSpPr/>
            <p:nvPr/>
          </p:nvSpPr>
          <p:spPr>
            <a:xfrm>
              <a:off x="7768285"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45" name="任意多边形: 形状 44">
              <a:extLst>
                <a:ext uri="{FF2B5EF4-FFF2-40B4-BE49-F238E27FC236}">
                  <a16:creationId xmlns:a16="http://schemas.microsoft.com/office/drawing/2014/main" id="{D40DEFED-4579-4BB1-B778-3AD6478E136C}"/>
                </a:ext>
              </a:extLst>
            </p:cNvPr>
            <p:cNvSpPr/>
            <p:nvPr/>
          </p:nvSpPr>
          <p:spPr>
            <a:xfrm>
              <a:off x="7635527"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46" name="任意多边形: 形状 45">
              <a:extLst>
                <a:ext uri="{FF2B5EF4-FFF2-40B4-BE49-F238E27FC236}">
                  <a16:creationId xmlns:a16="http://schemas.microsoft.com/office/drawing/2014/main" id="{0CB7EE9E-43CD-44AE-AAC6-1DCFF7FB9894}"/>
                </a:ext>
              </a:extLst>
            </p:cNvPr>
            <p:cNvSpPr/>
            <p:nvPr/>
          </p:nvSpPr>
          <p:spPr>
            <a:xfrm>
              <a:off x="6706214"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47" name="任意多边形: 形状 46">
              <a:extLst>
                <a:ext uri="{FF2B5EF4-FFF2-40B4-BE49-F238E27FC236}">
                  <a16:creationId xmlns:a16="http://schemas.microsoft.com/office/drawing/2014/main" id="{441BD981-BF6B-45C6-848B-9D7BBBF68CFD}"/>
                </a:ext>
              </a:extLst>
            </p:cNvPr>
            <p:cNvSpPr/>
            <p:nvPr/>
          </p:nvSpPr>
          <p:spPr>
            <a:xfrm>
              <a:off x="6573455"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48" name="任意多边形: 形状 47">
              <a:extLst>
                <a:ext uri="{FF2B5EF4-FFF2-40B4-BE49-F238E27FC236}">
                  <a16:creationId xmlns:a16="http://schemas.microsoft.com/office/drawing/2014/main" id="{B71F0FAB-F0AA-47C2-A310-777A5C57933E}"/>
                </a:ext>
              </a:extLst>
            </p:cNvPr>
            <p:cNvSpPr/>
            <p:nvPr/>
          </p:nvSpPr>
          <p:spPr>
            <a:xfrm>
              <a:off x="6838973"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49" name="任意多边形: 形状 48">
              <a:extLst>
                <a:ext uri="{FF2B5EF4-FFF2-40B4-BE49-F238E27FC236}">
                  <a16:creationId xmlns:a16="http://schemas.microsoft.com/office/drawing/2014/main" id="{FF866032-E02E-428E-919F-D7496EE7383A}"/>
                </a:ext>
              </a:extLst>
            </p:cNvPr>
            <p:cNvSpPr/>
            <p:nvPr/>
          </p:nvSpPr>
          <p:spPr>
            <a:xfrm>
              <a:off x="7104491"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50" name="任意多边形: 形状 49">
              <a:extLst>
                <a:ext uri="{FF2B5EF4-FFF2-40B4-BE49-F238E27FC236}">
                  <a16:creationId xmlns:a16="http://schemas.microsoft.com/office/drawing/2014/main" id="{856C8EB4-5902-40E0-97E2-4FD00BA706F2}"/>
                </a:ext>
              </a:extLst>
            </p:cNvPr>
            <p:cNvSpPr/>
            <p:nvPr/>
          </p:nvSpPr>
          <p:spPr>
            <a:xfrm>
              <a:off x="6971732"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grpSp>
        <p:nvGrpSpPr>
          <p:cNvPr id="12" name="组合 11">
            <a:extLst>
              <a:ext uri="{FF2B5EF4-FFF2-40B4-BE49-F238E27FC236}">
                <a16:creationId xmlns:a16="http://schemas.microsoft.com/office/drawing/2014/main" id="{F5453CC8-5F62-4D31-A6B5-A7F0D04D931B}"/>
              </a:ext>
            </a:extLst>
          </p:cNvPr>
          <p:cNvGrpSpPr/>
          <p:nvPr/>
        </p:nvGrpSpPr>
        <p:grpSpPr>
          <a:xfrm>
            <a:off x="6269707" y="5773739"/>
            <a:ext cx="1376672" cy="304438"/>
            <a:chOff x="6573455" y="1244706"/>
            <a:chExt cx="1376990" cy="304508"/>
          </a:xfrm>
          <a:gradFill>
            <a:gsLst>
              <a:gs pos="0">
                <a:schemeClr val="bg1">
                  <a:lumMod val="20000"/>
                  <a:lumOff val="80000"/>
                  <a:alpha val="0"/>
                </a:schemeClr>
              </a:gs>
              <a:gs pos="100000">
                <a:schemeClr val="bg1">
                  <a:lumMod val="20000"/>
                  <a:lumOff val="80000"/>
                </a:schemeClr>
              </a:gs>
            </a:gsLst>
            <a:lin ang="0" scaled="1"/>
          </a:gradFill>
        </p:grpSpPr>
        <p:sp>
          <p:nvSpPr>
            <p:cNvPr id="31" name="任意多边形: 形状 30">
              <a:extLst>
                <a:ext uri="{FF2B5EF4-FFF2-40B4-BE49-F238E27FC236}">
                  <a16:creationId xmlns:a16="http://schemas.microsoft.com/office/drawing/2014/main" id="{A7D01AE0-192E-4EBF-9CFB-A6F7C539AE8F}"/>
                </a:ext>
              </a:extLst>
            </p:cNvPr>
            <p:cNvSpPr/>
            <p:nvPr/>
          </p:nvSpPr>
          <p:spPr>
            <a:xfrm>
              <a:off x="7370009"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32" name="任意多边形: 形状 31">
              <a:extLst>
                <a:ext uri="{FF2B5EF4-FFF2-40B4-BE49-F238E27FC236}">
                  <a16:creationId xmlns:a16="http://schemas.microsoft.com/office/drawing/2014/main" id="{E5FB6908-48E4-4E3F-B090-A4E1386075E4}"/>
                </a:ext>
              </a:extLst>
            </p:cNvPr>
            <p:cNvSpPr/>
            <p:nvPr/>
          </p:nvSpPr>
          <p:spPr>
            <a:xfrm>
              <a:off x="7237250"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33" name="任意多边形: 形状 32">
              <a:extLst>
                <a:ext uri="{FF2B5EF4-FFF2-40B4-BE49-F238E27FC236}">
                  <a16:creationId xmlns:a16="http://schemas.microsoft.com/office/drawing/2014/main" id="{7A94F144-0954-49A0-A623-7144EFABADBA}"/>
                </a:ext>
              </a:extLst>
            </p:cNvPr>
            <p:cNvSpPr/>
            <p:nvPr/>
          </p:nvSpPr>
          <p:spPr>
            <a:xfrm>
              <a:off x="7502768"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34" name="任意多边形: 形状 33">
              <a:extLst>
                <a:ext uri="{FF2B5EF4-FFF2-40B4-BE49-F238E27FC236}">
                  <a16:creationId xmlns:a16="http://schemas.microsoft.com/office/drawing/2014/main" id="{B6B3C95E-D9CA-4108-8E8E-C59076C0CEDB}"/>
                </a:ext>
              </a:extLst>
            </p:cNvPr>
            <p:cNvSpPr/>
            <p:nvPr/>
          </p:nvSpPr>
          <p:spPr>
            <a:xfrm>
              <a:off x="7768285"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35" name="任意多边形: 形状 34">
              <a:extLst>
                <a:ext uri="{FF2B5EF4-FFF2-40B4-BE49-F238E27FC236}">
                  <a16:creationId xmlns:a16="http://schemas.microsoft.com/office/drawing/2014/main" id="{B2B9BB86-BFB1-473E-8C48-BB6FEB333EA9}"/>
                </a:ext>
              </a:extLst>
            </p:cNvPr>
            <p:cNvSpPr/>
            <p:nvPr/>
          </p:nvSpPr>
          <p:spPr>
            <a:xfrm>
              <a:off x="7635527"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36" name="任意多边形: 形状 35">
              <a:extLst>
                <a:ext uri="{FF2B5EF4-FFF2-40B4-BE49-F238E27FC236}">
                  <a16:creationId xmlns:a16="http://schemas.microsoft.com/office/drawing/2014/main" id="{4A83C375-1A7C-449D-993B-93D35D8102BE}"/>
                </a:ext>
              </a:extLst>
            </p:cNvPr>
            <p:cNvSpPr/>
            <p:nvPr/>
          </p:nvSpPr>
          <p:spPr>
            <a:xfrm>
              <a:off x="6706214"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37" name="任意多边形: 形状 36">
              <a:extLst>
                <a:ext uri="{FF2B5EF4-FFF2-40B4-BE49-F238E27FC236}">
                  <a16:creationId xmlns:a16="http://schemas.microsoft.com/office/drawing/2014/main" id="{043E29A7-ABD5-4D39-809E-BC07ED84FC16}"/>
                </a:ext>
              </a:extLst>
            </p:cNvPr>
            <p:cNvSpPr/>
            <p:nvPr/>
          </p:nvSpPr>
          <p:spPr>
            <a:xfrm>
              <a:off x="6573455"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38" name="任意多边形: 形状 37">
              <a:extLst>
                <a:ext uri="{FF2B5EF4-FFF2-40B4-BE49-F238E27FC236}">
                  <a16:creationId xmlns:a16="http://schemas.microsoft.com/office/drawing/2014/main" id="{66A100D8-E962-4072-9623-ACCF63F421E0}"/>
                </a:ext>
              </a:extLst>
            </p:cNvPr>
            <p:cNvSpPr/>
            <p:nvPr/>
          </p:nvSpPr>
          <p:spPr>
            <a:xfrm>
              <a:off x="6838973"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39" name="任意多边形: 形状 38">
              <a:extLst>
                <a:ext uri="{FF2B5EF4-FFF2-40B4-BE49-F238E27FC236}">
                  <a16:creationId xmlns:a16="http://schemas.microsoft.com/office/drawing/2014/main" id="{B4246931-CFCB-45A4-BAEE-D5523951994C}"/>
                </a:ext>
              </a:extLst>
            </p:cNvPr>
            <p:cNvSpPr/>
            <p:nvPr/>
          </p:nvSpPr>
          <p:spPr>
            <a:xfrm>
              <a:off x="7104491" y="1244706"/>
              <a:ext cx="182160" cy="304508"/>
            </a:xfrm>
            <a:custGeom>
              <a:avLst/>
              <a:gdLst>
                <a:gd name="connsiteX0" fmla="*/ 119063 w 319087"/>
                <a:gd name="connsiteY0" fmla="*/ 0 h 533400"/>
                <a:gd name="connsiteX1" fmla="*/ 0 w 319087"/>
                <a:gd name="connsiteY1" fmla="*/ 0 h 533400"/>
                <a:gd name="connsiteX2" fmla="*/ 200025 w 319087"/>
                <a:gd name="connsiteY2" fmla="*/ 266700 h 533400"/>
                <a:gd name="connsiteX3" fmla="*/ 0 w 319087"/>
                <a:gd name="connsiteY3" fmla="*/ 533400 h 533400"/>
                <a:gd name="connsiteX4" fmla="*/ 119063 w 319087"/>
                <a:gd name="connsiteY4" fmla="*/ 533400 h 533400"/>
                <a:gd name="connsiteX5" fmla="*/ 319088 w 319087"/>
                <a:gd name="connsiteY5" fmla="*/ 266700 h 533400"/>
                <a:gd name="connsiteX6" fmla="*/ 119063 w 319087"/>
                <a:gd name="connsiteY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119063" y="0"/>
                  </a:moveTo>
                  <a:lnTo>
                    <a:pt x="0" y="0"/>
                  </a:lnTo>
                  <a:lnTo>
                    <a:pt x="200025" y="266700"/>
                  </a:lnTo>
                  <a:lnTo>
                    <a:pt x="0" y="533400"/>
                  </a:lnTo>
                  <a:lnTo>
                    <a:pt x="119063" y="533400"/>
                  </a:lnTo>
                  <a:lnTo>
                    <a:pt x="319088" y="266700"/>
                  </a:lnTo>
                  <a:lnTo>
                    <a:pt x="119063" y="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40" name="任意多边形: 形状 39">
              <a:extLst>
                <a:ext uri="{FF2B5EF4-FFF2-40B4-BE49-F238E27FC236}">
                  <a16:creationId xmlns:a16="http://schemas.microsoft.com/office/drawing/2014/main" id="{7138D4D6-9E6D-4913-B698-9BB20ECD2C76}"/>
                </a:ext>
              </a:extLst>
            </p:cNvPr>
            <p:cNvSpPr/>
            <p:nvPr/>
          </p:nvSpPr>
          <p:spPr>
            <a:xfrm>
              <a:off x="6971732" y="1244706"/>
              <a:ext cx="182160" cy="304508"/>
            </a:xfrm>
            <a:custGeom>
              <a:avLst/>
              <a:gdLst>
                <a:gd name="connsiteX0" fmla="*/ 0 w 319087"/>
                <a:gd name="connsiteY0" fmla="*/ 533400 h 533400"/>
                <a:gd name="connsiteX1" fmla="*/ 119063 w 319087"/>
                <a:gd name="connsiteY1" fmla="*/ 533400 h 533400"/>
                <a:gd name="connsiteX2" fmla="*/ 319088 w 319087"/>
                <a:gd name="connsiteY2" fmla="*/ 266700 h 533400"/>
                <a:gd name="connsiteX3" fmla="*/ 119063 w 319087"/>
                <a:gd name="connsiteY3" fmla="*/ 0 h 533400"/>
                <a:gd name="connsiteX4" fmla="*/ 0 w 319087"/>
                <a:gd name="connsiteY4" fmla="*/ 0 h 533400"/>
                <a:gd name="connsiteX5" fmla="*/ 200025 w 319087"/>
                <a:gd name="connsiteY5" fmla="*/ 266700 h 533400"/>
                <a:gd name="connsiteX6" fmla="*/ 0 w 319087"/>
                <a:gd name="connsiteY6"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7" h="533400">
                  <a:moveTo>
                    <a:pt x="0" y="533400"/>
                  </a:moveTo>
                  <a:lnTo>
                    <a:pt x="119063" y="533400"/>
                  </a:lnTo>
                  <a:lnTo>
                    <a:pt x="319088" y="266700"/>
                  </a:lnTo>
                  <a:lnTo>
                    <a:pt x="119063" y="0"/>
                  </a:lnTo>
                  <a:lnTo>
                    <a:pt x="0" y="0"/>
                  </a:lnTo>
                  <a:lnTo>
                    <a:pt x="200025" y="266700"/>
                  </a:lnTo>
                  <a:lnTo>
                    <a:pt x="0" y="533400"/>
                  </a:lnTo>
                  <a:close/>
                </a:path>
              </a:pathLst>
            </a:custGeom>
            <a:grpFill/>
            <a:ln w="9525" cap="flat">
              <a:noFill/>
              <a:prstDash val="solid"/>
              <a:miter/>
            </a:ln>
          </p:spPr>
          <p:txBody>
            <a:bodyPr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sp>
        <p:nvSpPr>
          <p:cNvPr id="13" name="矩形 12">
            <a:extLst>
              <a:ext uri="{FF2B5EF4-FFF2-40B4-BE49-F238E27FC236}">
                <a16:creationId xmlns:a16="http://schemas.microsoft.com/office/drawing/2014/main" id="{F5BC7284-BF9E-4C63-9ADF-28E7A78DCE8E}"/>
              </a:ext>
            </a:extLst>
          </p:cNvPr>
          <p:cNvSpPr/>
          <p:nvPr/>
        </p:nvSpPr>
        <p:spPr>
          <a:xfrm>
            <a:off x="4928810" y="5787665"/>
            <a:ext cx="2115460" cy="215394"/>
          </a:xfrm>
          <a:prstGeom prst="rect">
            <a:avLst/>
          </a:prstGeom>
          <a:noFill/>
        </p:spPr>
        <p:txBody>
          <a:bodyPr wrap="square" lIns="0" tIns="0" rIns="0" bIns="0" rtlCol="0" anchor="ctr">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Traffic load distribution (by time segment or area)</a:t>
            </a:r>
            <a:endParaRPr kumimoji="0" lang="en-US" sz="1400" b="0" i="0" u="none" strike="noStrike" kern="0" cap="none" spc="0" normalizeH="0" baseline="0" noProof="0" dirty="0">
              <a:ln>
                <a:noFill/>
              </a:ln>
              <a:solidFill>
                <a:srgbClr val="1D1D1A"/>
              </a:solidFill>
              <a:effectLst/>
              <a:uLnTx/>
              <a:uFillTx/>
              <a:latin typeface="Arial" panose="020B0604020202020204" pitchFamily="34" charset="0"/>
              <a:ea typeface="+mn-ea"/>
              <a:cs typeface="+mn-cs"/>
            </a:endParaRPr>
          </a:p>
        </p:txBody>
      </p:sp>
      <p:sp>
        <p:nvSpPr>
          <p:cNvPr id="14" name="矩形 13">
            <a:extLst>
              <a:ext uri="{FF2B5EF4-FFF2-40B4-BE49-F238E27FC236}">
                <a16:creationId xmlns:a16="http://schemas.microsoft.com/office/drawing/2014/main" id="{E56A69C0-FA3E-4526-AD0C-0A1C3ACA5240}"/>
              </a:ext>
            </a:extLst>
          </p:cNvPr>
          <p:cNvSpPr/>
          <p:nvPr/>
        </p:nvSpPr>
        <p:spPr>
          <a:xfrm>
            <a:off x="4928810" y="5263896"/>
            <a:ext cx="2115460" cy="215394"/>
          </a:xfrm>
          <a:prstGeom prst="rect">
            <a:avLst/>
          </a:prstGeom>
          <a:noFill/>
        </p:spPr>
        <p:txBody>
          <a:bodyPr wrap="square" lIns="0" tIns="0" rIns="0" bIns="0" rtlCol="0" anchor="ctr">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Traffic light regional coordination</a:t>
            </a:r>
            <a:endParaRPr kumimoji="0" lang="en-US" sz="1400" b="0" i="0" u="none" strike="noStrike" kern="0" cap="none" spc="0" normalizeH="0" baseline="0" noProof="0" dirty="0">
              <a:ln>
                <a:noFill/>
              </a:ln>
              <a:solidFill>
                <a:srgbClr val="1D1D1A"/>
              </a:solidFill>
              <a:effectLst/>
              <a:uLnTx/>
              <a:uFillTx/>
              <a:latin typeface="Arial" panose="020B0604020202020204" pitchFamily="34" charset="0"/>
              <a:ea typeface="+mn-ea"/>
              <a:cs typeface="+mn-cs"/>
            </a:endParaRPr>
          </a:p>
        </p:txBody>
      </p:sp>
      <p:sp>
        <p:nvSpPr>
          <p:cNvPr id="15" name="矩形 14">
            <a:extLst>
              <a:ext uri="{FF2B5EF4-FFF2-40B4-BE49-F238E27FC236}">
                <a16:creationId xmlns:a16="http://schemas.microsoft.com/office/drawing/2014/main" id="{276AABCC-CD32-4CA6-9DF8-3DAD59ABFADD}"/>
              </a:ext>
            </a:extLst>
          </p:cNvPr>
          <p:cNvSpPr/>
          <p:nvPr/>
        </p:nvSpPr>
        <p:spPr>
          <a:xfrm>
            <a:off x="4928810" y="4740126"/>
            <a:ext cx="2036682" cy="215394"/>
          </a:xfrm>
          <a:prstGeom prst="rect">
            <a:avLst/>
          </a:prstGeom>
          <a:noFill/>
        </p:spPr>
        <p:txBody>
          <a:bodyPr wrap="square" lIns="0" tIns="0" rIns="0" bIns="0" rtlCol="0" anchor="ctr">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Traffic diagnosis and judgment</a:t>
            </a:r>
            <a:endParaRPr kumimoji="0" lang="en-US" sz="1400" b="0" i="0" u="none" strike="noStrike" kern="0" cap="none" spc="0" normalizeH="0" baseline="0" noProof="0" dirty="0">
              <a:ln>
                <a:noFill/>
              </a:ln>
              <a:solidFill>
                <a:srgbClr val="1D1D1A"/>
              </a:solidFill>
              <a:effectLst/>
              <a:uLnTx/>
              <a:uFillTx/>
              <a:latin typeface="Arial" panose="020B0604020202020204" pitchFamily="34" charset="0"/>
              <a:ea typeface="+mn-ea"/>
              <a:cs typeface="+mn-cs"/>
            </a:endParaRPr>
          </a:p>
        </p:txBody>
      </p:sp>
      <p:sp>
        <p:nvSpPr>
          <p:cNvPr id="16" name="Freeform 15">
            <a:extLst>
              <a:ext uri="{FF2B5EF4-FFF2-40B4-BE49-F238E27FC236}">
                <a16:creationId xmlns:a16="http://schemas.microsoft.com/office/drawing/2014/main" id="{EBCA0022-5C9B-40C5-91E4-52E50510FCB6}"/>
              </a:ext>
            </a:extLst>
          </p:cNvPr>
          <p:cNvSpPr>
            <a:spLocks noEditPoints="1"/>
          </p:cNvSpPr>
          <p:nvPr/>
        </p:nvSpPr>
        <p:spPr bwMode="auto">
          <a:xfrm>
            <a:off x="4618795" y="4741470"/>
            <a:ext cx="232408" cy="243476"/>
          </a:xfrm>
          <a:custGeom>
            <a:avLst/>
            <a:gdLst>
              <a:gd name="T0" fmla="*/ 47 w 89"/>
              <a:gd name="T1" fmla="*/ 50 h 93"/>
              <a:gd name="T2" fmla="*/ 18 w 89"/>
              <a:gd name="T3" fmla="*/ 74 h 93"/>
              <a:gd name="T4" fmla="*/ 20 w 89"/>
              <a:gd name="T5" fmla="*/ 80 h 93"/>
              <a:gd name="T6" fmla="*/ 31 w 89"/>
              <a:gd name="T7" fmla="*/ 89 h 93"/>
              <a:gd name="T8" fmla="*/ 54 w 89"/>
              <a:gd name="T9" fmla="*/ 93 h 93"/>
              <a:gd name="T10" fmla="*/ 58 w 89"/>
              <a:gd name="T11" fmla="*/ 80 h 93"/>
              <a:gd name="T12" fmla="*/ 70 w 89"/>
              <a:gd name="T13" fmla="*/ 79 h 93"/>
              <a:gd name="T14" fmla="*/ 47 w 89"/>
              <a:gd name="T15" fmla="*/ 50 h 93"/>
              <a:gd name="T16" fmla="*/ 54 w 89"/>
              <a:gd name="T17" fmla="*/ 73 h 93"/>
              <a:gd name="T18" fmla="*/ 51 w 89"/>
              <a:gd name="T19" fmla="*/ 86 h 93"/>
              <a:gd name="T20" fmla="*/ 37 w 89"/>
              <a:gd name="T21" fmla="*/ 77 h 93"/>
              <a:gd name="T22" fmla="*/ 29 w 89"/>
              <a:gd name="T23" fmla="*/ 73 h 93"/>
              <a:gd name="T24" fmla="*/ 60 w 89"/>
              <a:gd name="T25" fmla="*/ 73 h 93"/>
              <a:gd name="T26" fmla="*/ 76 w 89"/>
              <a:gd name="T27" fmla="*/ 13 h 93"/>
              <a:gd name="T28" fmla="*/ 44 w 89"/>
              <a:gd name="T29" fmla="*/ 0 h 93"/>
              <a:gd name="T30" fmla="*/ 0 w 89"/>
              <a:gd name="T31" fmla="*/ 44 h 93"/>
              <a:gd name="T32" fmla="*/ 15 w 89"/>
              <a:gd name="T33" fmla="*/ 68 h 93"/>
              <a:gd name="T34" fmla="*/ 20 w 89"/>
              <a:gd name="T35" fmla="*/ 46 h 93"/>
              <a:gd name="T36" fmla="*/ 26 w 89"/>
              <a:gd name="T37" fmla="*/ 61 h 93"/>
              <a:gd name="T38" fmla="*/ 65 w 89"/>
              <a:gd name="T39" fmla="*/ 46 h 93"/>
              <a:gd name="T40" fmla="*/ 67 w 89"/>
              <a:gd name="T41" fmla="*/ 62 h 93"/>
              <a:gd name="T42" fmla="*/ 82 w 89"/>
              <a:gd name="T43" fmla="*/ 46 h 93"/>
              <a:gd name="T44" fmla="*/ 78 w 89"/>
              <a:gd name="T45" fmla="*/ 73 h 93"/>
              <a:gd name="T46" fmla="*/ 76 w 89"/>
              <a:gd name="T47" fmla="*/ 13 h 93"/>
              <a:gd name="T48" fmla="*/ 29 w 89"/>
              <a:gd name="T49" fmla="*/ 9 h 93"/>
              <a:gd name="T50" fmla="*/ 25 w 89"/>
              <a:gd name="T51" fmla="*/ 16 h 93"/>
              <a:gd name="T52" fmla="*/ 29 w 89"/>
              <a:gd name="T53" fmla="*/ 9 h 93"/>
              <a:gd name="T54" fmla="*/ 20 w 89"/>
              <a:gd name="T55" fmla="*/ 42 h 93"/>
              <a:gd name="T56" fmla="*/ 18 w 89"/>
              <a:gd name="T57" fmla="*/ 17 h 93"/>
              <a:gd name="T58" fmla="*/ 24 w 89"/>
              <a:gd name="T59" fmla="*/ 20 h 93"/>
              <a:gd name="T60" fmla="*/ 42 w 89"/>
              <a:gd name="T61" fmla="*/ 42 h 93"/>
              <a:gd name="T62" fmla="*/ 24 w 89"/>
              <a:gd name="T63" fmla="*/ 42 h 93"/>
              <a:gd name="T64" fmla="*/ 29 w 89"/>
              <a:gd name="T65" fmla="*/ 22 h 93"/>
              <a:gd name="T66" fmla="*/ 42 w 89"/>
              <a:gd name="T67" fmla="*/ 42 h 93"/>
              <a:gd name="T68" fmla="*/ 42 w 89"/>
              <a:gd name="T69" fmla="*/ 21 h 93"/>
              <a:gd name="T70" fmla="*/ 29 w 89"/>
              <a:gd name="T71" fmla="*/ 18 h 93"/>
              <a:gd name="T72" fmla="*/ 38 w 89"/>
              <a:gd name="T73" fmla="*/ 7 h 93"/>
              <a:gd name="T74" fmla="*/ 42 w 89"/>
              <a:gd name="T75" fmla="*/ 21 h 93"/>
              <a:gd name="T76" fmla="*/ 67 w 89"/>
              <a:gd name="T77" fmla="*/ 14 h 93"/>
              <a:gd name="T78" fmla="*/ 62 w 89"/>
              <a:gd name="T79" fmla="*/ 14 h 93"/>
              <a:gd name="T80" fmla="*/ 67 w 89"/>
              <a:gd name="T81" fmla="*/ 14 h 93"/>
              <a:gd name="T82" fmla="*/ 46 w 89"/>
              <a:gd name="T83" fmla="*/ 6 h 93"/>
              <a:gd name="T84" fmla="*/ 58 w 89"/>
              <a:gd name="T85" fmla="*/ 16 h 93"/>
              <a:gd name="T86" fmla="*/ 58 w 89"/>
              <a:gd name="T87" fmla="*/ 18 h 93"/>
              <a:gd name="T88" fmla="*/ 46 w 89"/>
              <a:gd name="T89" fmla="*/ 6 h 93"/>
              <a:gd name="T90" fmla="*/ 46 w 89"/>
              <a:gd name="T91" fmla="*/ 42 h 93"/>
              <a:gd name="T92" fmla="*/ 59 w 89"/>
              <a:gd name="T93" fmla="*/ 22 h 93"/>
              <a:gd name="T94" fmla="*/ 65 w 89"/>
              <a:gd name="T95" fmla="*/ 42 h 93"/>
              <a:gd name="T96" fmla="*/ 69 w 89"/>
              <a:gd name="T97" fmla="*/ 42 h 93"/>
              <a:gd name="T98" fmla="*/ 65 w 89"/>
              <a:gd name="T99" fmla="*/ 20 h 93"/>
              <a:gd name="T100" fmla="*/ 71 w 89"/>
              <a:gd name="T101" fmla="*/ 17 h 93"/>
              <a:gd name="T102" fmla="*/ 69 w 89"/>
              <a:gd name="T103"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 h="93">
                <a:moveTo>
                  <a:pt x="47" y="50"/>
                </a:moveTo>
                <a:cubicBezTo>
                  <a:pt x="47" y="50"/>
                  <a:pt x="47" y="50"/>
                  <a:pt x="47" y="50"/>
                </a:cubicBezTo>
                <a:cubicBezTo>
                  <a:pt x="45" y="49"/>
                  <a:pt x="43" y="49"/>
                  <a:pt x="42" y="50"/>
                </a:cubicBezTo>
                <a:cubicBezTo>
                  <a:pt x="18" y="74"/>
                  <a:pt x="18" y="74"/>
                  <a:pt x="18" y="74"/>
                </a:cubicBezTo>
                <a:cubicBezTo>
                  <a:pt x="17" y="75"/>
                  <a:pt x="17" y="76"/>
                  <a:pt x="17" y="77"/>
                </a:cubicBezTo>
                <a:cubicBezTo>
                  <a:pt x="17" y="78"/>
                  <a:pt x="18" y="80"/>
                  <a:pt x="20" y="80"/>
                </a:cubicBezTo>
                <a:cubicBezTo>
                  <a:pt x="31" y="80"/>
                  <a:pt x="31" y="80"/>
                  <a:pt x="31" y="80"/>
                </a:cubicBezTo>
                <a:cubicBezTo>
                  <a:pt x="31" y="89"/>
                  <a:pt x="31" y="89"/>
                  <a:pt x="31" y="89"/>
                </a:cubicBezTo>
                <a:cubicBezTo>
                  <a:pt x="31" y="91"/>
                  <a:pt x="32" y="93"/>
                  <a:pt x="34" y="93"/>
                </a:cubicBezTo>
                <a:cubicBezTo>
                  <a:pt x="54" y="93"/>
                  <a:pt x="54" y="93"/>
                  <a:pt x="54" y="93"/>
                </a:cubicBezTo>
                <a:cubicBezTo>
                  <a:pt x="56" y="93"/>
                  <a:pt x="58" y="91"/>
                  <a:pt x="58" y="89"/>
                </a:cubicBezTo>
                <a:cubicBezTo>
                  <a:pt x="58" y="80"/>
                  <a:pt x="58" y="80"/>
                  <a:pt x="58" y="80"/>
                </a:cubicBezTo>
                <a:cubicBezTo>
                  <a:pt x="68" y="80"/>
                  <a:pt x="68" y="80"/>
                  <a:pt x="68" y="80"/>
                </a:cubicBezTo>
                <a:cubicBezTo>
                  <a:pt x="69" y="80"/>
                  <a:pt x="70" y="80"/>
                  <a:pt x="70" y="79"/>
                </a:cubicBezTo>
                <a:cubicBezTo>
                  <a:pt x="72" y="78"/>
                  <a:pt x="72" y="76"/>
                  <a:pt x="70" y="74"/>
                </a:cubicBezTo>
                <a:cubicBezTo>
                  <a:pt x="47" y="50"/>
                  <a:pt x="47" y="50"/>
                  <a:pt x="47" y="50"/>
                </a:cubicBezTo>
                <a:close/>
                <a:moveTo>
                  <a:pt x="54" y="73"/>
                </a:moveTo>
                <a:cubicBezTo>
                  <a:pt x="54" y="73"/>
                  <a:pt x="54" y="73"/>
                  <a:pt x="54" y="73"/>
                </a:cubicBezTo>
                <a:cubicBezTo>
                  <a:pt x="52" y="73"/>
                  <a:pt x="51" y="75"/>
                  <a:pt x="51" y="77"/>
                </a:cubicBezTo>
                <a:cubicBezTo>
                  <a:pt x="51" y="86"/>
                  <a:pt x="51" y="86"/>
                  <a:pt x="51" y="86"/>
                </a:cubicBezTo>
                <a:cubicBezTo>
                  <a:pt x="37" y="86"/>
                  <a:pt x="37" y="86"/>
                  <a:pt x="37" y="86"/>
                </a:cubicBezTo>
                <a:cubicBezTo>
                  <a:pt x="37" y="77"/>
                  <a:pt x="37" y="77"/>
                  <a:pt x="37" y="77"/>
                </a:cubicBezTo>
                <a:cubicBezTo>
                  <a:pt x="37" y="75"/>
                  <a:pt x="36" y="73"/>
                  <a:pt x="34" y="73"/>
                </a:cubicBezTo>
                <a:cubicBezTo>
                  <a:pt x="29" y="73"/>
                  <a:pt x="29" y="73"/>
                  <a:pt x="29" y="73"/>
                </a:cubicBezTo>
                <a:cubicBezTo>
                  <a:pt x="44" y="58"/>
                  <a:pt x="44" y="58"/>
                  <a:pt x="44" y="58"/>
                </a:cubicBezTo>
                <a:cubicBezTo>
                  <a:pt x="60" y="73"/>
                  <a:pt x="60" y="73"/>
                  <a:pt x="60" y="73"/>
                </a:cubicBezTo>
                <a:cubicBezTo>
                  <a:pt x="54" y="73"/>
                  <a:pt x="54" y="73"/>
                  <a:pt x="54" y="73"/>
                </a:cubicBezTo>
                <a:close/>
                <a:moveTo>
                  <a:pt x="76" y="13"/>
                </a:moveTo>
                <a:cubicBezTo>
                  <a:pt x="76" y="13"/>
                  <a:pt x="76" y="13"/>
                  <a:pt x="76" y="13"/>
                </a:cubicBezTo>
                <a:cubicBezTo>
                  <a:pt x="67" y="5"/>
                  <a:pt x="56" y="0"/>
                  <a:pt x="44" y="0"/>
                </a:cubicBezTo>
                <a:cubicBezTo>
                  <a:pt x="32" y="0"/>
                  <a:pt x="21" y="5"/>
                  <a:pt x="13" y="13"/>
                </a:cubicBezTo>
                <a:cubicBezTo>
                  <a:pt x="5" y="21"/>
                  <a:pt x="0" y="32"/>
                  <a:pt x="0" y="44"/>
                </a:cubicBezTo>
                <a:cubicBezTo>
                  <a:pt x="0" y="55"/>
                  <a:pt x="4" y="65"/>
                  <a:pt x="10" y="73"/>
                </a:cubicBezTo>
                <a:cubicBezTo>
                  <a:pt x="13" y="76"/>
                  <a:pt x="18" y="72"/>
                  <a:pt x="15" y="68"/>
                </a:cubicBezTo>
                <a:cubicBezTo>
                  <a:pt x="10" y="62"/>
                  <a:pt x="7" y="55"/>
                  <a:pt x="7" y="46"/>
                </a:cubicBezTo>
                <a:cubicBezTo>
                  <a:pt x="20" y="46"/>
                  <a:pt x="20" y="46"/>
                  <a:pt x="20" y="46"/>
                </a:cubicBezTo>
                <a:cubicBezTo>
                  <a:pt x="20" y="52"/>
                  <a:pt x="20" y="57"/>
                  <a:pt x="22" y="62"/>
                </a:cubicBezTo>
                <a:cubicBezTo>
                  <a:pt x="22" y="65"/>
                  <a:pt x="27" y="64"/>
                  <a:pt x="26" y="61"/>
                </a:cubicBezTo>
                <a:cubicBezTo>
                  <a:pt x="25" y="57"/>
                  <a:pt x="24" y="51"/>
                  <a:pt x="24" y="46"/>
                </a:cubicBezTo>
                <a:cubicBezTo>
                  <a:pt x="65" y="46"/>
                  <a:pt x="65" y="46"/>
                  <a:pt x="65" y="46"/>
                </a:cubicBezTo>
                <a:cubicBezTo>
                  <a:pt x="64" y="51"/>
                  <a:pt x="64" y="57"/>
                  <a:pt x="63" y="61"/>
                </a:cubicBezTo>
                <a:cubicBezTo>
                  <a:pt x="62" y="64"/>
                  <a:pt x="66" y="65"/>
                  <a:pt x="67" y="62"/>
                </a:cubicBezTo>
                <a:cubicBezTo>
                  <a:pt x="68" y="57"/>
                  <a:pt x="69" y="52"/>
                  <a:pt x="69" y="46"/>
                </a:cubicBezTo>
                <a:cubicBezTo>
                  <a:pt x="82" y="46"/>
                  <a:pt x="82" y="46"/>
                  <a:pt x="82" y="46"/>
                </a:cubicBezTo>
                <a:cubicBezTo>
                  <a:pt x="81" y="54"/>
                  <a:pt x="78" y="62"/>
                  <a:pt x="73" y="68"/>
                </a:cubicBezTo>
                <a:cubicBezTo>
                  <a:pt x="70" y="72"/>
                  <a:pt x="75" y="76"/>
                  <a:pt x="78" y="73"/>
                </a:cubicBezTo>
                <a:cubicBezTo>
                  <a:pt x="85" y="65"/>
                  <a:pt x="89" y="55"/>
                  <a:pt x="89" y="44"/>
                </a:cubicBezTo>
                <a:cubicBezTo>
                  <a:pt x="89" y="32"/>
                  <a:pt x="84" y="21"/>
                  <a:pt x="76" y="13"/>
                </a:cubicBezTo>
                <a:close/>
                <a:moveTo>
                  <a:pt x="29" y="9"/>
                </a:moveTo>
                <a:cubicBezTo>
                  <a:pt x="29" y="9"/>
                  <a:pt x="29" y="9"/>
                  <a:pt x="29" y="9"/>
                </a:cubicBezTo>
                <a:cubicBezTo>
                  <a:pt x="28" y="11"/>
                  <a:pt x="27" y="12"/>
                  <a:pt x="26" y="14"/>
                </a:cubicBezTo>
                <a:cubicBezTo>
                  <a:pt x="26" y="15"/>
                  <a:pt x="26" y="15"/>
                  <a:pt x="25" y="16"/>
                </a:cubicBezTo>
                <a:cubicBezTo>
                  <a:pt x="24" y="15"/>
                  <a:pt x="23" y="15"/>
                  <a:pt x="22" y="14"/>
                </a:cubicBezTo>
                <a:cubicBezTo>
                  <a:pt x="24" y="12"/>
                  <a:pt x="27" y="11"/>
                  <a:pt x="29" y="9"/>
                </a:cubicBezTo>
                <a:close/>
                <a:moveTo>
                  <a:pt x="20" y="42"/>
                </a:moveTo>
                <a:cubicBezTo>
                  <a:pt x="20" y="42"/>
                  <a:pt x="20" y="42"/>
                  <a:pt x="20" y="42"/>
                </a:cubicBezTo>
                <a:cubicBezTo>
                  <a:pt x="7" y="42"/>
                  <a:pt x="7" y="42"/>
                  <a:pt x="7" y="42"/>
                </a:cubicBezTo>
                <a:cubicBezTo>
                  <a:pt x="7" y="32"/>
                  <a:pt x="11" y="24"/>
                  <a:pt x="18" y="17"/>
                </a:cubicBezTo>
                <a:cubicBezTo>
                  <a:pt x="18" y="17"/>
                  <a:pt x="18" y="17"/>
                  <a:pt x="18" y="17"/>
                </a:cubicBezTo>
                <a:cubicBezTo>
                  <a:pt x="20" y="18"/>
                  <a:pt x="22" y="19"/>
                  <a:pt x="24" y="20"/>
                </a:cubicBezTo>
                <a:cubicBezTo>
                  <a:pt x="21" y="26"/>
                  <a:pt x="20" y="34"/>
                  <a:pt x="20" y="42"/>
                </a:cubicBezTo>
                <a:close/>
                <a:moveTo>
                  <a:pt x="42" y="42"/>
                </a:moveTo>
                <a:cubicBezTo>
                  <a:pt x="42" y="42"/>
                  <a:pt x="42" y="42"/>
                  <a:pt x="42" y="42"/>
                </a:cubicBezTo>
                <a:cubicBezTo>
                  <a:pt x="24" y="42"/>
                  <a:pt x="24" y="42"/>
                  <a:pt x="24" y="42"/>
                </a:cubicBezTo>
                <a:cubicBezTo>
                  <a:pt x="24" y="34"/>
                  <a:pt x="25" y="27"/>
                  <a:pt x="27" y="22"/>
                </a:cubicBezTo>
                <a:cubicBezTo>
                  <a:pt x="28" y="22"/>
                  <a:pt x="29" y="22"/>
                  <a:pt x="29" y="22"/>
                </a:cubicBezTo>
                <a:cubicBezTo>
                  <a:pt x="33" y="24"/>
                  <a:pt x="38" y="25"/>
                  <a:pt x="42" y="25"/>
                </a:cubicBezTo>
                <a:cubicBezTo>
                  <a:pt x="42" y="42"/>
                  <a:pt x="42" y="42"/>
                  <a:pt x="42" y="42"/>
                </a:cubicBezTo>
                <a:close/>
                <a:moveTo>
                  <a:pt x="42" y="21"/>
                </a:moveTo>
                <a:cubicBezTo>
                  <a:pt x="42" y="21"/>
                  <a:pt x="42" y="21"/>
                  <a:pt x="42" y="21"/>
                </a:cubicBezTo>
                <a:cubicBezTo>
                  <a:pt x="38" y="21"/>
                  <a:pt x="34" y="20"/>
                  <a:pt x="31" y="18"/>
                </a:cubicBezTo>
                <a:cubicBezTo>
                  <a:pt x="30" y="18"/>
                  <a:pt x="30" y="18"/>
                  <a:pt x="29" y="18"/>
                </a:cubicBezTo>
                <a:cubicBezTo>
                  <a:pt x="29" y="17"/>
                  <a:pt x="30" y="17"/>
                  <a:pt x="30" y="16"/>
                </a:cubicBezTo>
                <a:cubicBezTo>
                  <a:pt x="32" y="12"/>
                  <a:pt x="35" y="9"/>
                  <a:pt x="38" y="7"/>
                </a:cubicBezTo>
                <a:cubicBezTo>
                  <a:pt x="39" y="7"/>
                  <a:pt x="41" y="7"/>
                  <a:pt x="42" y="6"/>
                </a:cubicBezTo>
                <a:cubicBezTo>
                  <a:pt x="42" y="21"/>
                  <a:pt x="42" y="21"/>
                  <a:pt x="42" y="21"/>
                </a:cubicBezTo>
                <a:close/>
                <a:moveTo>
                  <a:pt x="67" y="14"/>
                </a:moveTo>
                <a:cubicBezTo>
                  <a:pt x="67" y="14"/>
                  <a:pt x="67" y="14"/>
                  <a:pt x="67" y="14"/>
                </a:cubicBezTo>
                <a:cubicBezTo>
                  <a:pt x="65" y="15"/>
                  <a:pt x="64" y="15"/>
                  <a:pt x="63" y="16"/>
                </a:cubicBezTo>
                <a:cubicBezTo>
                  <a:pt x="63" y="15"/>
                  <a:pt x="62" y="15"/>
                  <a:pt x="62" y="14"/>
                </a:cubicBezTo>
                <a:cubicBezTo>
                  <a:pt x="61" y="12"/>
                  <a:pt x="60" y="11"/>
                  <a:pt x="59" y="9"/>
                </a:cubicBezTo>
                <a:cubicBezTo>
                  <a:pt x="62" y="11"/>
                  <a:pt x="64" y="12"/>
                  <a:pt x="67" y="14"/>
                </a:cubicBezTo>
                <a:close/>
                <a:moveTo>
                  <a:pt x="46" y="6"/>
                </a:moveTo>
                <a:cubicBezTo>
                  <a:pt x="46" y="6"/>
                  <a:pt x="46" y="6"/>
                  <a:pt x="46" y="6"/>
                </a:cubicBezTo>
                <a:cubicBezTo>
                  <a:pt x="48" y="7"/>
                  <a:pt x="49" y="7"/>
                  <a:pt x="50" y="7"/>
                </a:cubicBezTo>
                <a:cubicBezTo>
                  <a:pt x="53" y="9"/>
                  <a:pt x="56" y="12"/>
                  <a:pt x="58" y="16"/>
                </a:cubicBezTo>
                <a:cubicBezTo>
                  <a:pt x="59" y="17"/>
                  <a:pt x="59" y="17"/>
                  <a:pt x="59" y="18"/>
                </a:cubicBezTo>
                <a:cubicBezTo>
                  <a:pt x="59" y="18"/>
                  <a:pt x="58" y="18"/>
                  <a:pt x="58" y="18"/>
                </a:cubicBezTo>
                <a:cubicBezTo>
                  <a:pt x="54" y="20"/>
                  <a:pt x="50" y="21"/>
                  <a:pt x="46" y="21"/>
                </a:cubicBezTo>
                <a:cubicBezTo>
                  <a:pt x="46" y="6"/>
                  <a:pt x="46" y="6"/>
                  <a:pt x="46" y="6"/>
                </a:cubicBezTo>
                <a:close/>
                <a:moveTo>
                  <a:pt x="46" y="42"/>
                </a:moveTo>
                <a:cubicBezTo>
                  <a:pt x="46" y="42"/>
                  <a:pt x="46" y="42"/>
                  <a:pt x="46" y="42"/>
                </a:cubicBezTo>
                <a:cubicBezTo>
                  <a:pt x="46" y="25"/>
                  <a:pt x="46" y="25"/>
                  <a:pt x="46" y="25"/>
                </a:cubicBezTo>
                <a:cubicBezTo>
                  <a:pt x="51" y="25"/>
                  <a:pt x="55" y="24"/>
                  <a:pt x="59" y="22"/>
                </a:cubicBezTo>
                <a:cubicBezTo>
                  <a:pt x="60" y="22"/>
                  <a:pt x="60" y="22"/>
                  <a:pt x="61" y="22"/>
                </a:cubicBezTo>
                <a:cubicBezTo>
                  <a:pt x="63" y="27"/>
                  <a:pt x="64" y="34"/>
                  <a:pt x="65" y="42"/>
                </a:cubicBezTo>
                <a:cubicBezTo>
                  <a:pt x="46" y="42"/>
                  <a:pt x="46" y="42"/>
                  <a:pt x="46" y="42"/>
                </a:cubicBezTo>
                <a:close/>
                <a:moveTo>
                  <a:pt x="69" y="42"/>
                </a:moveTo>
                <a:cubicBezTo>
                  <a:pt x="69" y="42"/>
                  <a:pt x="69" y="42"/>
                  <a:pt x="69" y="42"/>
                </a:cubicBezTo>
                <a:cubicBezTo>
                  <a:pt x="68" y="34"/>
                  <a:pt x="67" y="26"/>
                  <a:pt x="65" y="20"/>
                </a:cubicBezTo>
                <a:cubicBezTo>
                  <a:pt x="66" y="19"/>
                  <a:pt x="68" y="18"/>
                  <a:pt x="70" y="17"/>
                </a:cubicBezTo>
                <a:cubicBezTo>
                  <a:pt x="70" y="17"/>
                  <a:pt x="70" y="17"/>
                  <a:pt x="71" y="17"/>
                </a:cubicBezTo>
                <a:cubicBezTo>
                  <a:pt x="77" y="24"/>
                  <a:pt x="81" y="32"/>
                  <a:pt x="82" y="42"/>
                </a:cubicBezTo>
                <a:cubicBezTo>
                  <a:pt x="69" y="42"/>
                  <a:pt x="69" y="42"/>
                  <a:pt x="69" y="42"/>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7" name="Freeform 19">
            <a:extLst>
              <a:ext uri="{FF2B5EF4-FFF2-40B4-BE49-F238E27FC236}">
                <a16:creationId xmlns:a16="http://schemas.microsoft.com/office/drawing/2014/main" id="{B4C4D894-55D8-4222-8621-C5E09A6560AA}"/>
              </a:ext>
            </a:extLst>
          </p:cNvPr>
          <p:cNvSpPr>
            <a:spLocks noEditPoints="1"/>
          </p:cNvSpPr>
          <p:nvPr/>
        </p:nvSpPr>
        <p:spPr bwMode="auto">
          <a:xfrm>
            <a:off x="4625434" y="5269747"/>
            <a:ext cx="219129" cy="231303"/>
          </a:xfrm>
          <a:custGeom>
            <a:avLst/>
            <a:gdLst>
              <a:gd name="T0" fmla="*/ 79 w 84"/>
              <a:gd name="T1" fmla="*/ 63 h 89"/>
              <a:gd name="T2" fmla="*/ 79 w 84"/>
              <a:gd name="T3" fmla="*/ 63 h 89"/>
              <a:gd name="T4" fmla="*/ 68 w 84"/>
              <a:gd name="T5" fmla="*/ 89 h 89"/>
              <a:gd name="T6" fmla="*/ 54 w 84"/>
              <a:gd name="T7" fmla="*/ 68 h 89"/>
              <a:gd name="T8" fmla="*/ 36 w 84"/>
              <a:gd name="T9" fmla="*/ 59 h 89"/>
              <a:gd name="T10" fmla="*/ 21 w 84"/>
              <a:gd name="T11" fmla="*/ 66 h 89"/>
              <a:gd name="T12" fmla="*/ 21 w 84"/>
              <a:gd name="T13" fmla="*/ 23 h 89"/>
              <a:gd name="T14" fmla="*/ 36 w 84"/>
              <a:gd name="T15" fmla="*/ 30 h 89"/>
              <a:gd name="T16" fmla="*/ 37 w 84"/>
              <a:gd name="T17" fmla="*/ 30 h 89"/>
              <a:gd name="T18" fmla="*/ 53 w 84"/>
              <a:gd name="T19" fmla="*/ 16 h 89"/>
              <a:gd name="T20" fmla="*/ 84 w 84"/>
              <a:gd name="T21" fmla="*/ 16 h 89"/>
              <a:gd name="T22" fmla="*/ 57 w 84"/>
              <a:gd name="T23" fmla="*/ 26 h 89"/>
              <a:gd name="T24" fmla="*/ 41 w 84"/>
              <a:gd name="T25" fmla="*/ 36 h 89"/>
              <a:gd name="T26" fmla="*/ 41 w 84"/>
              <a:gd name="T27" fmla="*/ 53 h 89"/>
              <a:gd name="T28" fmla="*/ 57 w 84"/>
              <a:gd name="T29" fmla="*/ 63 h 89"/>
              <a:gd name="T30" fmla="*/ 57 w 84"/>
              <a:gd name="T31" fmla="*/ 62 h 89"/>
              <a:gd name="T32" fmla="*/ 74 w 84"/>
              <a:gd name="T33" fmla="*/ 67 h 89"/>
              <a:gd name="T34" fmla="*/ 68 w 84"/>
              <a:gd name="T35" fmla="*/ 65 h 89"/>
              <a:gd name="T36" fmla="*/ 62 w 84"/>
              <a:gd name="T37" fmla="*/ 67 h 89"/>
              <a:gd name="T38" fmla="*/ 68 w 84"/>
              <a:gd name="T39" fmla="*/ 82 h 89"/>
              <a:gd name="T40" fmla="*/ 74 w 84"/>
              <a:gd name="T41" fmla="*/ 67 h 89"/>
              <a:gd name="T42" fmla="*/ 31 w 84"/>
              <a:gd name="T43" fmla="*/ 34 h 89"/>
              <a:gd name="T44" fmla="*/ 21 w 84"/>
              <a:gd name="T45" fmla="*/ 30 h 89"/>
              <a:gd name="T46" fmla="*/ 21 w 84"/>
              <a:gd name="T47" fmla="*/ 59 h 89"/>
              <a:gd name="T48" fmla="*/ 31 w 84"/>
              <a:gd name="T49" fmla="*/ 55 h 89"/>
              <a:gd name="T50" fmla="*/ 31 w 84"/>
              <a:gd name="T51" fmla="*/ 34 h 89"/>
              <a:gd name="T52" fmla="*/ 68 w 84"/>
              <a:gd name="T53" fmla="*/ 7 h 89"/>
              <a:gd name="T54" fmla="*/ 60 w 84"/>
              <a:gd name="T55" fmla="*/ 16 h 89"/>
              <a:gd name="T56" fmla="*/ 61 w 84"/>
              <a:gd name="T57" fmla="*/ 20 h 89"/>
              <a:gd name="T58" fmla="*/ 61 w 84"/>
              <a:gd name="T59" fmla="*/ 20 h 89"/>
              <a:gd name="T60" fmla="*/ 62 w 84"/>
              <a:gd name="T61" fmla="*/ 22 h 89"/>
              <a:gd name="T62" fmla="*/ 77 w 84"/>
              <a:gd name="T63" fmla="*/ 1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89">
                <a:moveTo>
                  <a:pt x="68" y="58"/>
                </a:moveTo>
                <a:cubicBezTo>
                  <a:pt x="72" y="58"/>
                  <a:pt x="76" y="60"/>
                  <a:pt x="79" y="63"/>
                </a:cubicBezTo>
                <a:cubicBezTo>
                  <a:pt x="79" y="63"/>
                  <a:pt x="79" y="63"/>
                  <a:pt x="79" y="63"/>
                </a:cubicBezTo>
                <a:cubicBezTo>
                  <a:pt x="79" y="63"/>
                  <a:pt x="79" y="63"/>
                  <a:pt x="79" y="63"/>
                </a:cubicBezTo>
                <a:cubicBezTo>
                  <a:pt x="82" y="65"/>
                  <a:pt x="84" y="69"/>
                  <a:pt x="84" y="73"/>
                </a:cubicBezTo>
                <a:cubicBezTo>
                  <a:pt x="84" y="82"/>
                  <a:pt x="77" y="89"/>
                  <a:pt x="68" y="89"/>
                </a:cubicBezTo>
                <a:cubicBezTo>
                  <a:pt x="60" y="89"/>
                  <a:pt x="53" y="82"/>
                  <a:pt x="53" y="73"/>
                </a:cubicBezTo>
                <a:cubicBezTo>
                  <a:pt x="53" y="72"/>
                  <a:pt x="53" y="70"/>
                  <a:pt x="54" y="68"/>
                </a:cubicBezTo>
                <a:cubicBezTo>
                  <a:pt x="37" y="59"/>
                  <a:pt x="37" y="59"/>
                  <a:pt x="37" y="59"/>
                </a:cubicBezTo>
                <a:cubicBezTo>
                  <a:pt x="37" y="59"/>
                  <a:pt x="37" y="59"/>
                  <a:pt x="36" y="59"/>
                </a:cubicBezTo>
                <a:cubicBezTo>
                  <a:pt x="36" y="60"/>
                  <a:pt x="36" y="60"/>
                  <a:pt x="36" y="60"/>
                </a:cubicBezTo>
                <a:cubicBezTo>
                  <a:pt x="32" y="63"/>
                  <a:pt x="27" y="66"/>
                  <a:pt x="21" y="66"/>
                </a:cubicBezTo>
                <a:cubicBezTo>
                  <a:pt x="10" y="66"/>
                  <a:pt x="0" y="56"/>
                  <a:pt x="0" y="44"/>
                </a:cubicBezTo>
                <a:cubicBezTo>
                  <a:pt x="0" y="33"/>
                  <a:pt x="10" y="23"/>
                  <a:pt x="21" y="23"/>
                </a:cubicBezTo>
                <a:cubicBezTo>
                  <a:pt x="27" y="23"/>
                  <a:pt x="33" y="26"/>
                  <a:pt x="36" y="30"/>
                </a:cubicBezTo>
                <a:cubicBezTo>
                  <a:pt x="36" y="30"/>
                  <a:pt x="36" y="30"/>
                  <a:pt x="36" y="30"/>
                </a:cubicBezTo>
                <a:cubicBezTo>
                  <a:pt x="36" y="30"/>
                  <a:pt x="36" y="30"/>
                  <a:pt x="36" y="30"/>
                </a:cubicBezTo>
                <a:cubicBezTo>
                  <a:pt x="37" y="30"/>
                  <a:pt x="37" y="30"/>
                  <a:pt x="37" y="30"/>
                </a:cubicBezTo>
                <a:cubicBezTo>
                  <a:pt x="54" y="21"/>
                  <a:pt x="54" y="21"/>
                  <a:pt x="54" y="21"/>
                </a:cubicBezTo>
                <a:cubicBezTo>
                  <a:pt x="53" y="19"/>
                  <a:pt x="53" y="17"/>
                  <a:pt x="53" y="16"/>
                </a:cubicBezTo>
                <a:cubicBezTo>
                  <a:pt x="53" y="7"/>
                  <a:pt x="60" y="0"/>
                  <a:pt x="68" y="0"/>
                </a:cubicBezTo>
                <a:cubicBezTo>
                  <a:pt x="77" y="0"/>
                  <a:pt x="84" y="7"/>
                  <a:pt x="84" y="16"/>
                </a:cubicBezTo>
                <a:cubicBezTo>
                  <a:pt x="84" y="24"/>
                  <a:pt x="77" y="31"/>
                  <a:pt x="68" y="31"/>
                </a:cubicBezTo>
                <a:cubicBezTo>
                  <a:pt x="64" y="31"/>
                  <a:pt x="60" y="29"/>
                  <a:pt x="57" y="26"/>
                </a:cubicBezTo>
                <a:cubicBezTo>
                  <a:pt x="57" y="26"/>
                  <a:pt x="57" y="26"/>
                  <a:pt x="57" y="26"/>
                </a:cubicBezTo>
                <a:cubicBezTo>
                  <a:pt x="41" y="36"/>
                  <a:pt x="41" y="36"/>
                  <a:pt x="41" y="36"/>
                </a:cubicBezTo>
                <a:cubicBezTo>
                  <a:pt x="42" y="39"/>
                  <a:pt x="42" y="42"/>
                  <a:pt x="42" y="44"/>
                </a:cubicBezTo>
                <a:cubicBezTo>
                  <a:pt x="42" y="47"/>
                  <a:pt x="42" y="50"/>
                  <a:pt x="41" y="53"/>
                </a:cubicBezTo>
                <a:cubicBezTo>
                  <a:pt x="57" y="63"/>
                  <a:pt x="57" y="63"/>
                  <a:pt x="57" y="63"/>
                </a:cubicBezTo>
                <a:cubicBezTo>
                  <a:pt x="57" y="63"/>
                  <a:pt x="57" y="63"/>
                  <a:pt x="57" y="63"/>
                </a:cubicBezTo>
                <a:cubicBezTo>
                  <a:pt x="57" y="63"/>
                  <a:pt x="57" y="63"/>
                  <a:pt x="57" y="63"/>
                </a:cubicBezTo>
                <a:cubicBezTo>
                  <a:pt x="57" y="62"/>
                  <a:pt x="57" y="62"/>
                  <a:pt x="57" y="62"/>
                </a:cubicBezTo>
                <a:cubicBezTo>
                  <a:pt x="60" y="60"/>
                  <a:pt x="64" y="58"/>
                  <a:pt x="68" y="58"/>
                </a:cubicBezTo>
                <a:close/>
                <a:moveTo>
                  <a:pt x="74" y="67"/>
                </a:moveTo>
                <a:cubicBezTo>
                  <a:pt x="74" y="67"/>
                  <a:pt x="74" y="67"/>
                  <a:pt x="74" y="67"/>
                </a:cubicBezTo>
                <a:cubicBezTo>
                  <a:pt x="73" y="66"/>
                  <a:pt x="71" y="65"/>
                  <a:pt x="68" y="65"/>
                </a:cubicBezTo>
                <a:cubicBezTo>
                  <a:pt x="66" y="65"/>
                  <a:pt x="64" y="66"/>
                  <a:pt x="62" y="67"/>
                </a:cubicBezTo>
                <a:cubicBezTo>
                  <a:pt x="62" y="67"/>
                  <a:pt x="62" y="67"/>
                  <a:pt x="62" y="67"/>
                </a:cubicBezTo>
                <a:cubicBezTo>
                  <a:pt x="61" y="69"/>
                  <a:pt x="60" y="71"/>
                  <a:pt x="60" y="73"/>
                </a:cubicBezTo>
                <a:cubicBezTo>
                  <a:pt x="60" y="78"/>
                  <a:pt x="63" y="82"/>
                  <a:pt x="68" y="82"/>
                </a:cubicBezTo>
                <a:cubicBezTo>
                  <a:pt x="73" y="82"/>
                  <a:pt x="77" y="78"/>
                  <a:pt x="77" y="73"/>
                </a:cubicBezTo>
                <a:cubicBezTo>
                  <a:pt x="77" y="71"/>
                  <a:pt x="76" y="69"/>
                  <a:pt x="74" y="67"/>
                </a:cubicBezTo>
                <a:cubicBezTo>
                  <a:pt x="74" y="67"/>
                  <a:pt x="74" y="67"/>
                  <a:pt x="74" y="67"/>
                </a:cubicBezTo>
                <a:close/>
                <a:moveTo>
                  <a:pt x="31" y="34"/>
                </a:moveTo>
                <a:cubicBezTo>
                  <a:pt x="31" y="34"/>
                  <a:pt x="31" y="34"/>
                  <a:pt x="31" y="34"/>
                </a:cubicBezTo>
                <a:cubicBezTo>
                  <a:pt x="29" y="32"/>
                  <a:pt x="25" y="30"/>
                  <a:pt x="21" y="30"/>
                </a:cubicBezTo>
                <a:cubicBezTo>
                  <a:pt x="14" y="30"/>
                  <a:pt x="7" y="37"/>
                  <a:pt x="7" y="44"/>
                </a:cubicBezTo>
                <a:cubicBezTo>
                  <a:pt x="7" y="52"/>
                  <a:pt x="14" y="59"/>
                  <a:pt x="21" y="59"/>
                </a:cubicBezTo>
                <a:cubicBezTo>
                  <a:pt x="25" y="59"/>
                  <a:pt x="29" y="57"/>
                  <a:pt x="31" y="55"/>
                </a:cubicBezTo>
                <a:cubicBezTo>
                  <a:pt x="31" y="55"/>
                  <a:pt x="31" y="55"/>
                  <a:pt x="31" y="55"/>
                </a:cubicBezTo>
                <a:cubicBezTo>
                  <a:pt x="34" y="52"/>
                  <a:pt x="36" y="48"/>
                  <a:pt x="36" y="44"/>
                </a:cubicBezTo>
                <a:cubicBezTo>
                  <a:pt x="36" y="41"/>
                  <a:pt x="34" y="37"/>
                  <a:pt x="31" y="34"/>
                </a:cubicBezTo>
                <a:cubicBezTo>
                  <a:pt x="31" y="34"/>
                  <a:pt x="31" y="34"/>
                  <a:pt x="31" y="34"/>
                </a:cubicBezTo>
                <a:close/>
                <a:moveTo>
                  <a:pt x="68" y="7"/>
                </a:moveTo>
                <a:cubicBezTo>
                  <a:pt x="68" y="7"/>
                  <a:pt x="68" y="7"/>
                  <a:pt x="68" y="7"/>
                </a:cubicBezTo>
                <a:cubicBezTo>
                  <a:pt x="63" y="7"/>
                  <a:pt x="60" y="11"/>
                  <a:pt x="60" y="16"/>
                </a:cubicBezTo>
                <a:cubicBezTo>
                  <a:pt x="60" y="17"/>
                  <a:pt x="60" y="19"/>
                  <a:pt x="61" y="20"/>
                </a:cubicBezTo>
                <a:cubicBezTo>
                  <a:pt x="61" y="20"/>
                  <a:pt x="61" y="20"/>
                  <a:pt x="61" y="20"/>
                </a:cubicBezTo>
                <a:cubicBezTo>
                  <a:pt x="61" y="20"/>
                  <a:pt x="61" y="20"/>
                  <a:pt x="61" y="20"/>
                </a:cubicBezTo>
                <a:cubicBezTo>
                  <a:pt x="61" y="20"/>
                  <a:pt x="61" y="20"/>
                  <a:pt x="61" y="20"/>
                </a:cubicBezTo>
                <a:cubicBezTo>
                  <a:pt x="61" y="21"/>
                  <a:pt x="62" y="21"/>
                  <a:pt x="62" y="21"/>
                </a:cubicBezTo>
                <a:cubicBezTo>
                  <a:pt x="62" y="22"/>
                  <a:pt x="62" y="22"/>
                  <a:pt x="62" y="22"/>
                </a:cubicBezTo>
                <a:cubicBezTo>
                  <a:pt x="64" y="23"/>
                  <a:pt x="66" y="24"/>
                  <a:pt x="68" y="24"/>
                </a:cubicBezTo>
                <a:cubicBezTo>
                  <a:pt x="73" y="24"/>
                  <a:pt x="77" y="20"/>
                  <a:pt x="77" y="16"/>
                </a:cubicBezTo>
                <a:cubicBezTo>
                  <a:pt x="77" y="11"/>
                  <a:pt x="73" y="7"/>
                  <a:pt x="68" y="7"/>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8" name="Freeform 23">
            <a:extLst>
              <a:ext uri="{FF2B5EF4-FFF2-40B4-BE49-F238E27FC236}">
                <a16:creationId xmlns:a16="http://schemas.microsoft.com/office/drawing/2014/main" id="{C1EFF8B4-893C-4B19-AECE-8C996E56599B}"/>
              </a:ext>
            </a:extLst>
          </p:cNvPr>
          <p:cNvSpPr>
            <a:spLocks noEditPoints="1"/>
          </p:cNvSpPr>
          <p:nvPr/>
        </p:nvSpPr>
        <p:spPr bwMode="auto">
          <a:xfrm>
            <a:off x="4622783" y="5783274"/>
            <a:ext cx="224432" cy="224432"/>
          </a:xfrm>
          <a:custGeom>
            <a:avLst/>
            <a:gdLst>
              <a:gd name="T0" fmla="*/ 44 w 89"/>
              <a:gd name="T1" fmla="*/ 0 h 89"/>
              <a:gd name="T2" fmla="*/ 76 w 89"/>
              <a:gd name="T3" fmla="*/ 14 h 89"/>
              <a:gd name="T4" fmla="*/ 76 w 89"/>
              <a:gd name="T5" fmla="*/ 14 h 89"/>
              <a:gd name="T6" fmla="*/ 89 w 89"/>
              <a:gd name="T7" fmla="*/ 45 h 89"/>
              <a:gd name="T8" fmla="*/ 76 w 89"/>
              <a:gd name="T9" fmla="*/ 76 h 89"/>
              <a:gd name="T10" fmla="*/ 75 w 89"/>
              <a:gd name="T11" fmla="*/ 77 h 89"/>
              <a:gd name="T12" fmla="*/ 44 w 89"/>
              <a:gd name="T13" fmla="*/ 89 h 89"/>
              <a:gd name="T14" fmla="*/ 13 w 89"/>
              <a:gd name="T15" fmla="*/ 76 h 89"/>
              <a:gd name="T16" fmla="*/ 13 w 89"/>
              <a:gd name="T17" fmla="*/ 76 h 89"/>
              <a:gd name="T18" fmla="*/ 0 w 89"/>
              <a:gd name="T19" fmla="*/ 45 h 89"/>
              <a:gd name="T20" fmla="*/ 13 w 89"/>
              <a:gd name="T21" fmla="*/ 14 h 89"/>
              <a:gd name="T22" fmla="*/ 13 w 89"/>
              <a:gd name="T23" fmla="*/ 14 h 89"/>
              <a:gd name="T24" fmla="*/ 13 w 89"/>
              <a:gd name="T25" fmla="*/ 14 h 89"/>
              <a:gd name="T26" fmla="*/ 13 w 89"/>
              <a:gd name="T27" fmla="*/ 14 h 89"/>
              <a:gd name="T28" fmla="*/ 44 w 89"/>
              <a:gd name="T29" fmla="*/ 0 h 89"/>
              <a:gd name="T30" fmla="*/ 64 w 89"/>
              <a:gd name="T31" fmla="*/ 42 h 89"/>
              <a:gd name="T32" fmla="*/ 64 w 89"/>
              <a:gd name="T33" fmla="*/ 42 h 89"/>
              <a:gd name="T34" fmla="*/ 48 w 89"/>
              <a:gd name="T35" fmla="*/ 42 h 89"/>
              <a:gd name="T36" fmla="*/ 48 w 89"/>
              <a:gd name="T37" fmla="*/ 14 h 89"/>
              <a:gd name="T38" fmla="*/ 44 w 89"/>
              <a:gd name="T39" fmla="*/ 11 h 89"/>
              <a:gd name="T40" fmla="*/ 41 w 89"/>
              <a:gd name="T41" fmla="*/ 14 h 89"/>
              <a:gd name="T42" fmla="*/ 41 w 89"/>
              <a:gd name="T43" fmla="*/ 45 h 89"/>
              <a:gd name="T44" fmla="*/ 41 w 89"/>
              <a:gd name="T45" fmla="*/ 45 h 89"/>
              <a:gd name="T46" fmla="*/ 44 w 89"/>
              <a:gd name="T47" fmla="*/ 48 h 89"/>
              <a:gd name="T48" fmla="*/ 64 w 89"/>
              <a:gd name="T49" fmla="*/ 48 h 89"/>
              <a:gd name="T50" fmla="*/ 67 w 89"/>
              <a:gd name="T51" fmla="*/ 45 h 89"/>
              <a:gd name="T52" fmla="*/ 64 w 89"/>
              <a:gd name="T53" fmla="*/ 42 h 89"/>
              <a:gd name="T54" fmla="*/ 71 w 89"/>
              <a:gd name="T55" fmla="*/ 18 h 89"/>
              <a:gd name="T56" fmla="*/ 71 w 89"/>
              <a:gd name="T57" fmla="*/ 18 h 89"/>
              <a:gd name="T58" fmla="*/ 44 w 89"/>
              <a:gd name="T59" fmla="*/ 7 h 89"/>
              <a:gd name="T60" fmla="*/ 18 w 89"/>
              <a:gd name="T61" fmla="*/ 18 h 89"/>
              <a:gd name="T62" fmla="*/ 18 w 89"/>
              <a:gd name="T63" fmla="*/ 18 h 89"/>
              <a:gd name="T64" fmla="*/ 7 w 89"/>
              <a:gd name="T65" fmla="*/ 45 h 89"/>
              <a:gd name="T66" fmla="*/ 18 w 89"/>
              <a:gd name="T67" fmla="*/ 72 h 89"/>
              <a:gd name="T68" fmla="*/ 18 w 89"/>
              <a:gd name="T69" fmla="*/ 72 h 89"/>
              <a:gd name="T70" fmla="*/ 18 w 89"/>
              <a:gd name="T71" fmla="*/ 72 h 89"/>
              <a:gd name="T72" fmla="*/ 44 w 89"/>
              <a:gd name="T73" fmla="*/ 83 h 89"/>
              <a:gd name="T74" fmla="*/ 71 w 89"/>
              <a:gd name="T75" fmla="*/ 72 h 89"/>
              <a:gd name="T76" fmla="*/ 71 w 89"/>
              <a:gd name="T77" fmla="*/ 72 h 89"/>
              <a:gd name="T78" fmla="*/ 82 w 89"/>
              <a:gd name="T79" fmla="*/ 45 h 89"/>
              <a:gd name="T80" fmla="*/ 71 w 89"/>
              <a:gd name="T81" fmla="*/ 18 h 89"/>
              <a:gd name="T82" fmla="*/ 71 w 89"/>
              <a:gd name="T83" fmla="*/ 1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89">
                <a:moveTo>
                  <a:pt x="44" y="0"/>
                </a:moveTo>
                <a:cubicBezTo>
                  <a:pt x="56" y="0"/>
                  <a:pt x="68" y="5"/>
                  <a:pt x="76" y="14"/>
                </a:cubicBezTo>
                <a:cubicBezTo>
                  <a:pt x="76" y="14"/>
                  <a:pt x="76" y="14"/>
                  <a:pt x="76" y="14"/>
                </a:cubicBezTo>
                <a:cubicBezTo>
                  <a:pt x="84" y="22"/>
                  <a:pt x="89" y="33"/>
                  <a:pt x="89" y="45"/>
                </a:cubicBezTo>
                <a:cubicBezTo>
                  <a:pt x="89" y="57"/>
                  <a:pt x="84" y="68"/>
                  <a:pt x="76" y="76"/>
                </a:cubicBezTo>
                <a:cubicBezTo>
                  <a:pt x="75" y="77"/>
                  <a:pt x="75" y="77"/>
                  <a:pt x="75" y="77"/>
                </a:cubicBezTo>
                <a:cubicBezTo>
                  <a:pt x="67" y="84"/>
                  <a:pt x="56" y="89"/>
                  <a:pt x="44" y="89"/>
                </a:cubicBezTo>
                <a:cubicBezTo>
                  <a:pt x="32" y="89"/>
                  <a:pt x="21" y="84"/>
                  <a:pt x="13" y="76"/>
                </a:cubicBezTo>
                <a:cubicBezTo>
                  <a:pt x="13" y="76"/>
                  <a:pt x="13" y="76"/>
                  <a:pt x="13" y="76"/>
                </a:cubicBezTo>
                <a:cubicBezTo>
                  <a:pt x="5" y="68"/>
                  <a:pt x="0" y="57"/>
                  <a:pt x="0" y="45"/>
                </a:cubicBezTo>
                <a:cubicBezTo>
                  <a:pt x="0" y="33"/>
                  <a:pt x="5" y="22"/>
                  <a:pt x="13" y="14"/>
                </a:cubicBezTo>
                <a:cubicBezTo>
                  <a:pt x="13" y="14"/>
                  <a:pt x="13" y="14"/>
                  <a:pt x="13" y="14"/>
                </a:cubicBezTo>
                <a:cubicBezTo>
                  <a:pt x="13" y="14"/>
                  <a:pt x="13" y="14"/>
                  <a:pt x="13" y="14"/>
                </a:cubicBezTo>
                <a:cubicBezTo>
                  <a:pt x="13" y="14"/>
                  <a:pt x="13" y="14"/>
                  <a:pt x="13" y="14"/>
                </a:cubicBezTo>
                <a:cubicBezTo>
                  <a:pt x="21" y="5"/>
                  <a:pt x="32" y="0"/>
                  <a:pt x="44" y="0"/>
                </a:cubicBezTo>
                <a:close/>
                <a:moveTo>
                  <a:pt x="64" y="42"/>
                </a:moveTo>
                <a:cubicBezTo>
                  <a:pt x="64" y="42"/>
                  <a:pt x="64" y="42"/>
                  <a:pt x="64" y="42"/>
                </a:cubicBezTo>
                <a:cubicBezTo>
                  <a:pt x="48" y="42"/>
                  <a:pt x="48" y="42"/>
                  <a:pt x="48" y="42"/>
                </a:cubicBezTo>
                <a:cubicBezTo>
                  <a:pt x="48" y="14"/>
                  <a:pt x="48" y="14"/>
                  <a:pt x="48" y="14"/>
                </a:cubicBezTo>
                <a:cubicBezTo>
                  <a:pt x="48" y="12"/>
                  <a:pt x="46" y="11"/>
                  <a:pt x="44" y="11"/>
                </a:cubicBezTo>
                <a:cubicBezTo>
                  <a:pt x="42" y="11"/>
                  <a:pt x="41" y="12"/>
                  <a:pt x="41" y="14"/>
                </a:cubicBezTo>
                <a:cubicBezTo>
                  <a:pt x="41" y="45"/>
                  <a:pt x="41" y="45"/>
                  <a:pt x="41" y="45"/>
                </a:cubicBezTo>
                <a:cubicBezTo>
                  <a:pt x="41" y="45"/>
                  <a:pt x="41" y="45"/>
                  <a:pt x="41" y="45"/>
                </a:cubicBezTo>
                <a:cubicBezTo>
                  <a:pt x="41" y="47"/>
                  <a:pt x="42" y="48"/>
                  <a:pt x="44" y="48"/>
                </a:cubicBezTo>
                <a:cubicBezTo>
                  <a:pt x="64" y="48"/>
                  <a:pt x="64" y="48"/>
                  <a:pt x="64" y="48"/>
                </a:cubicBezTo>
                <a:cubicBezTo>
                  <a:pt x="65" y="48"/>
                  <a:pt x="67" y="47"/>
                  <a:pt x="67" y="45"/>
                </a:cubicBezTo>
                <a:cubicBezTo>
                  <a:pt x="67" y="43"/>
                  <a:pt x="65" y="42"/>
                  <a:pt x="64" y="42"/>
                </a:cubicBezTo>
                <a:close/>
                <a:moveTo>
                  <a:pt x="71" y="18"/>
                </a:moveTo>
                <a:cubicBezTo>
                  <a:pt x="71" y="18"/>
                  <a:pt x="71" y="18"/>
                  <a:pt x="71" y="18"/>
                </a:cubicBezTo>
                <a:cubicBezTo>
                  <a:pt x="64" y="12"/>
                  <a:pt x="55" y="7"/>
                  <a:pt x="44" y="7"/>
                </a:cubicBezTo>
                <a:cubicBezTo>
                  <a:pt x="34" y="7"/>
                  <a:pt x="24" y="12"/>
                  <a:pt x="18" y="18"/>
                </a:cubicBezTo>
                <a:cubicBezTo>
                  <a:pt x="18" y="18"/>
                  <a:pt x="18" y="18"/>
                  <a:pt x="18" y="18"/>
                </a:cubicBezTo>
                <a:cubicBezTo>
                  <a:pt x="11" y="25"/>
                  <a:pt x="7" y="35"/>
                  <a:pt x="7" y="45"/>
                </a:cubicBezTo>
                <a:cubicBezTo>
                  <a:pt x="7" y="55"/>
                  <a:pt x="11" y="65"/>
                  <a:pt x="18" y="72"/>
                </a:cubicBezTo>
                <a:cubicBezTo>
                  <a:pt x="18" y="72"/>
                  <a:pt x="18" y="72"/>
                  <a:pt x="18" y="72"/>
                </a:cubicBezTo>
                <a:cubicBezTo>
                  <a:pt x="18" y="72"/>
                  <a:pt x="18" y="72"/>
                  <a:pt x="18" y="72"/>
                </a:cubicBezTo>
                <a:cubicBezTo>
                  <a:pt x="24" y="78"/>
                  <a:pt x="34" y="83"/>
                  <a:pt x="44" y="83"/>
                </a:cubicBezTo>
                <a:cubicBezTo>
                  <a:pt x="54" y="83"/>
                  <a:pt x="64" y="78"/>
                  <a:pt x="71" y="72"/>
                </a:cubicBezTo>
                <a:cubicBezTo>
                  <a:pt x="71" y="72"/>
                  <a:pt x="71" y="72"/>
                  <a:pt x="71" y="72"/>
                </a:cubicBezTo>
                <a:cubicBezTo>
                  <a:pt x="78" y="65"/>
                  <a:pt x="82" y="55"/>
                  <a:pt x="82" y="45"/>
                </a:cubicBezTo>
                <a:cubicBezTo>
                  <a:pt x="82" y="35"/>
                  <a:pt x="78" y="25"/>
                  <a:pt x="71" y="18"/>
                </a:cubicBezTo>
                <a:cubicBezTo>
                  <a:pt x="71" y="18"/>
                  <a:pt x="71" y="18"/>
                  <a:pt x="71" y="18"/>
                </a:cubicBezTo>
                <a:close/>
              </a:path>
            </a:pathLst>
          </a:custGeom>
          <a:solidFill>
            <a:schemeClr val="accent1"/>
          </a:solidFill>
          <a:ln>
            <a:noFill/>
          </a:ln>
          <a:effectLst/>
        </p:spPr>
        <p:txBody>
          <a:bodyPr lIns="102422" tIns="51211" rIns="102422" bIns="51211">
            <a:noAutofit/>
          </a:bodyPr>
          <a:lstStyle/>
          <a:p>
            <a:pPr marL="0" marR="0" lvl="0" indent="0" algn="l" defTabSz="1218956" rtl="0"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nvGrpSpPr>
          <p:cNvPr id="19" name="组合 18">
            <a:extLst>
              <a:ext uri="{FF2B5EF4-FFF2-40B4-BE49-F238E27FC236}">
                <a16:creationId xmlns:a16="http://schemas.microsoft.com/office/drawing/2014/main" id="{0A2FB271-C44D-40BF-880F-A7A103081E7F}"/>
              </a:ext>
            </a:extLst>
          </p:cNvPr>
          <p:cNvGrpSpPr/>
          <p:nvPr/>
        </p:nvGrpSpPr>
        <p:grpSpPr>
          <a:xfrm>
            <a:off x="8129406" y="4734514"/>
            <a:ext cx="1323078" cy="1355013"/>
            <a:chOff x="8436567" y="1759143"/>
            <a:chExt cx="1323384" cy="1355327"/>
          </a:xfrm>
        </p:grpSpPr>
        <p:sp>
          <p:nvSpPr>
            <p:cNvPr id="27" name="矩形 26">
              <a:extLst>
                <a:ext uri="{FF2B5EF4-FFF2-40B4-BE49-F238E27FC236}">
                  <a16:creationId xmlns:a16="http://schemas.microsoft.com/office/drawing/2014/main" id="{6BC26228-63BE-452D-9677-34ACED2F5272}"/>
                </a:ext>
              </a:extLst>
            </p:cNvPr>
            <p:cNvSpPr/>
            <p:nvPr/>
          </p:nvSpPr>
          <p:spPr>
            <a:xfrm>
              <a:off x="8495069" y="1759143"/>
              <a:ext cx="1264882" cy="135532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666666"/>
                </a:solidFill>
                <a:effectLst/>
                <a:uLnTx/>
                <a:uFillTx/>
                <a:latin typeface="Arial" panose="020B0604020202020204" pitchFamily="34" charset="0"/>
                <a:ea typeface="等线" panose="02010600030101010101" pitchFamily="2" charset="-122"/>
                <a:cs typeface="+mn-cs"/>
              </a:endParaRPr>
            </a:p>
          </p:txBody>
        </p:sp>
        <p:sp>
          <p:nvSpPr>
            <p:cNvPr id="28" name="任意多边形: 形状 27">
              <a:extLst>
                <a:ext uri="{FF2B5EF4-FFF2-40B4-BE49-F238E27FC236}">
                  <a16:creationId xmlns:a16="http://schemas.microsoft.com/office/drawing/2014/main" id="{58B49333-EE5C-4A61-B5E9-17F9C86F473D}"/>
                </a:ext>
              </a:extLst>
            </p:cNvPr>
            <p:cNvSpPr/>
            <p:nvPr/>
          </p:nvSpPr>
          <p:spPr>
            <a:xfrm rot="5400000" flipV="1">
              <a:off x="8658988" y="2229881"/>
              <a:ext cx="937042" cy="652068"/>
            </a:xfrm>
            <a:custGeom>
              <a:avLst/>
              <a:gdLst>
                <a:gd name="connsiteX0" fmla="*/ 0 w 1852554"/>
                <a:gd name="connsiteY0" fmla="*/ 0 h 1289147"/>
                <a:gd name="connsiteX1" fmla="*/ 1217270 w 1852554"/>
                <a:gd name="connsiteY1" fmla="*/ 314537 h 1289147"/>
                <a:gd name="connsiteX2" fmla="*/ 1344546 w 1852554"/>
                <a:gd name="connsiteY2" fmla="*/ 317321 h 1289147"/>
                <a:gd name="connsiteX3" fmla="*/ 1344546 w 1852554"/>
                <a:gd name="connsiteY3" fmla="*/ 131780 h 1289147"/>
                <a:gd name="connsiteX4" fmla="*/ 1852554 w 1852554"/>
                <a:gd name="connsiteY4" fmla="*/ 652226 h 1289147"/>
                <a:gd name="connsiteX5" fmla="*/ 1344546 w 1852554"/>
                <a:gd name="connsiteY5" fmla="*/ 1172672 h 1289147"/>
                <a:gd name="connsiteX6" fmla="*/ 1344546 w 1852554"/>
                <a:gd name="connsiteY6" fmla="*/ 971827 h 1289147"/>
                <a:gd name="connsiteX7" fmla="*/ 1217270 w 1852554"/>
                <a:gd name="connsiteY7" fmla="*/ 974610 h 1289147"/>
                <a:gd name="connsiteX8" fmla="*/ 0 w 1852554"/>
                <a:gd name="connsiteY8" fmla="*/ 1289147 h 128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2554" h="1289147">
                  <a:moveTo>
                    <a:pt x="0" y="0"/>
                  </a:moveTo>
                  <a:cubicBezTo>
                    <a:pt x="0" y="0"/>
                    <a:pt x="513808" y="281531"/>
                    <a:pt x="1217270" y="314537"/>
                  </a:cubicBezTo>
                  <a:lnTo>
                    <a:pt x="1344546" y="317321"/>
                  </a:lnTo>
                  <a:lnTo>
                    <a:pt x="1344546" y="131780"/>
                  </a:lnTo>
                  <a:lnTo>
                    <a:pt x="1852554" y="652226"/>
                  </a:lnTo>
                  <a:lnTo>
                    <a:pt x="1344546" y="1172672"/>
                  </a:lnTo>
                  <a:lnTo>
                    <a:pt x="1344546" y="971827"/>
                  </a:lnTo>
                  <a:lnTo>
                    <a:pt x="1217270" y="974610"/>
                  </a:lnTo>
                  <a:cubicBezTo>
                    <a:pt x="513808" y="1007616"/>
                    <a:pt x="0" y="1289147"/>
                    <a:pt x="0" y="1289147"/>
                  </a:cubicBezTo>
                  <a:close/>
                </a:path>
              </a:pathLst>
            </a:custGeom>
            <a:gradFill flip="none" rotWithShape="1">
              <a:gsLst>
                <a:gs pos="0">
                  <a:schemeClr val="tx2">
                    <a:lumMod val="85000"/>
                    <a:alpha val="70000"/>
                  </a:schemeClr>
                </a:gs>
                <a:gs pos="95000">
                  <a:schemeClr val="tx2">
                    <a:lumMod val="8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04"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mn-cs"/>
              </a:endParaRPr>
            </a:p>
          </p:txBody>
        </p:sp>
        <p:sp>
          <p:nvSpPr>
            <p:cNvPr id="29" name="纤度">
              <a:extLst>
                <a:ext uri="{FF2B5EF4-FFF2-40B4-BE49-F238E27FC236}">
                  <a16:creationId xmlns:a16="http://schemas.microsoft.com/office/drawing/2014/main" id="{BC661DAB-8A5F-4D39-BF92-F982AEA73898}"/>
                </a:ext>
              </a:extLst>
            </p:cNvPr>
            <p:cNvSpPr txBox="1"/>
            <p:nvPr/>
          </p:nvSpPr>
          <p:spPr>
            <a:xfrm>
              <a:off x="8436567" y="2277398"/>
              <a:ext cx="1194816" cy="501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indent="228600">
                <a:defRPr sz="2000" b="0" i="0">
                  <a:latin typeface="Arial"/>
                  <a:ea typeface="FZLanTingHei2-GBK"/>
                  <a:cs typeface="FZLanTingHei2-GBK"/>
                  <a:sym typeface="FZLanTingHei2-GBK"/>
                </a:defRPr>
              </a:lvl1pPr>
            </a:lstStyle>
            <a:p>
              <a:pPr marL="0" marR="0" lvl="0" indent="228600" algn="ctr" defTabSz="611235" rtl="0" eaLnBrk="1" fontAlgn="ctr"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9002F"/>
                  </a:solidFill>
                  <a:effectLst/>
                  <a:uLnTx/>
                  <a:uFillTx/>
                  <a:latin typeface="Arial" panose="020B0604020202020204" pitchFamily="34" charset="0"/>
                  <a:sym typeface="FZLanTingHei2-GBK"/>
                </a:rPr>
                <a:t>17.7%</a:t>
              </a:r>
              <a:endParaRPr kumimoji="0" lang="en-US" sz="2400" b="1" i="0" u="none" strike="noStrike" kern="1200" cap="none" spc="0" normalizeH="0" baseline="0" noProof="0" dirty="0">
                <a:ln>
                  <a:noFill/>
                </a:ln>
                <a:solidFill>
                  <a:srgbClr val="E9002F"/>
                </a:solidFill>
                <a:effectLst/>
                <a:uLnTx/>
                <a:uFillTx/>
                <a:latin typeface="Arial" panose="020B0604020202020204" pitchFamily="34" charset="0"/>
                <a:ea typeface="+mn-ea"/>
                <a:sym typeface="FZLanTingHei2-GBK"/>
              </a:endParaRPr>
            </a:p>
          </p:txBody>
        </p:sp>
        <p:sp>
          <p:nvSpPr>
            <p:cNvPr id="30" name="文本框 29">
              <a:extLst>
                <a:ext uri="{FF2B5EF4-FFF2-40B4-BE49-F238E27FC236}">
                  <a16:creationId xmlns:a16="http://schemas.microsoft.com/office/drawing/2014/main" id="{5E109F2B-627A-4671-861A-806174E6575F}"/>
                </a:ext>
              </a:extLst>
            </p:cNvPr>
            <p:cNvSpPr txBox="1"/>
            <p:nvPr/>
          </p:nvSpPr>
          <p:spPr>
            <a:xfrm>
              <a:off x="8664745" y="1823360"/>
              <a:ext cx="925528" cy="215444"/>
            </a:xfrm>
            <a:prstGeom prst="rect">
              <a:avLst/>
            </a:prstGeom>
            <a:noFill/>
          </p:spPr>
          <p:txBody>
            <a:bodyPr wrap="square" lIns="0" tIns="0" rIns="0" bIns="0" rtlCol="0">
              <a:noAutofit/>
            </a:bodyPr>
            <a:lstStyle/>
            <a:p>
              <a:pPr marL="0" marR="0" lvl="0" indent="0" algn="ctr" defTabSz="914400" rtl="0" eaLnBrk="1" fontAlgn="ctr" latinLnBrk="0" hangingPunct="1">
                <a:lnSpc>
                  <a:spcPct val="100000"/>
                </a:lnSpc>
                <a:spcBef>
                  <a:spcPts val="1170"/>
                </a:spcBef>
                <a:spcAft>
                  <a:spcPts val="0"/>
                </a:spcAft>
                <a:buClrTx/>
                <a:buSzTx/>
                <a:buFontTx/>
                <a:buNone/>
                <a:tabLst/>
                <a:defRPr/>
              </a:pPr>
              <a:r>
                <a:rPr kumimoji="0" lang="en-US" sz="14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Average delay</a:t>
              </a:r>
            </a:p>
          </p:txBody>
        </p:sp>
      </p:grpSp>
      <p:grpSp>
        <p:nvGrpSpPr>
          <p:cNvPr id="20" name="组合 19">
            <a:extLst>
              <a:ext uri="{FF2B5EF4-FFF2-40B4-BE49-F238E27FC236}">
                <a16:creationId xmlns:a16="http://schemas.microsoft.com/office/drawing/2014/main" id="{701B1B3E-F869-4584-9D75-93216D9E8A97}"/>
              </a:ext>
            </a:extLst>
          </p:cNvPr>
          <p:cNvGrpSpPr/>
          <p:nvPr/>
        </p:nvGrpSpPr>
        <p:grpSpPr>
          <a:xfrm>
            <a:off x="9686362" y="4731338"/>
            <a:ext cx="1323078" cy="1358188"/>
            <a:chOff x="9993884" y="1755967"/>
            <a:chExt cx="1323384" cy="1358503"/>
          </a:xfrm>
        </p:grpSpPr>
        <p:sp>
          <p:nvSpPr>
            <p:cNvPr id="23" name="矩形 22">
              <a:extLst>
                <a:ext uri="{FF2B5EF4-FFF2-40B4-BE49-F238E27FC236}">
                  <a16:creationId xmlns:a16="http://schemas.microsoft.com/office/drawing/2014/main" id="{AFAC90D5-948A-4848-8A28-AD0504C9DFF1}"/>
                </a:ext>
              </a:extLst>
            </p:cNvPr>
            <p:cNvSpPr/>
            <p:nvPr/>
          </p:nvSpPr>
          <p:spPr>
            <a:xfrm>
              <a:off x="10052386" y="1759143"/>
              <a:ext cx="1264882" cy="135532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666666"/>
                </a:solidFill>
                <a:effectLst/>
                <a:uLnTx/>
                <a:uFillTx/>
                <a:latin typeface="Arial" panose="020B0604020202020204" pitchFamily="34" charset="0"/>
                <a:ea typeface="等线" panose="02010600030101010101" pitchFamily="2" charset="-122"/>
                <a:cs typeface="+mn-cs"/>
              </a:endParaRPr>
            </a:p>
          </p:txBody>
        </p:sp>
        <p:sp>
          <p:nvSpPr>
            <p:cNvPr id="24" name="任意多边形: 形状 23">
              <a:extLst>
                <a:ext uri="{FF2B5EF4-FFF2-40B4-BE49-F238E27FC236}">
                  <a16:creationId xmlns:a16="http://schemas.microsoft.com/office/drawing/2014/main" id="{9ACE0A94-6241-4802-923A-B7ABA3D990D4}"/>
                </a:ext>
              </a:extLst>
            </p:cNvPr>
            <p:cNvSpPr/>
            <p:nvPr/>
          </p:nvSpPr>
          <p:spPr>
            <a:xfrm rot="16200000">
              <a:off x="10216305" y="2229881"/>
              <a:ext cx="937042" cy="652068"/>
            </a:xfrm>
            <a:custGeom>
              <a:avLst/>
              <a:gdLst>
                <a:gd name="connsiteX0" fmla="*/ 0 w 1852554"/>
                <a:gd name="connsiteY0" fmla="*/ 0 h 1289147"/>
                <a:gd name="connsiteX1" fmla="*/ 1217270 w 1852554"/>
                <a:gd name="connsiteY1" fmla="*/ 314537 h 1289147"/>
                <a:gd name="connsiteX2" fmla="*/ 1344546 w 1852554"/>
                <a:gd name="connsiteY2" fmla="*/ 317321 h 1289147"/>
                <a:gd name="connsiteX3" fmla="*/ 1344546 w 1852554"/>
                <a:gd name="connsiteY3" fmla="*/ 131780 h 1289147"/>
                <a:gd name="connsiteX4" fmla="*/ 1852554 w 1852554"/>
                <a:gd name="connsiteY4" fmla="*/ 652226 h 1289147"/>
                <a:gd name="connsiteX5" fmla="*/ 1344546 w 1852554"/>
                <a:gd name="connsiteY5" fmla="*/ 1172672 h 1289147"/>
                <a:gd name="connsiteX6" fmla="*/ 1344546 w 1852554"/>
                <a:gd name="connsiteY6" fmla="*/ 971827 h 1289147"/>
                <a:gd name="connsiteX7" fmla="*/ 1217270 w 1852554"/>
                <a:gd name="connsiteY7" fmla="*/ 974610 h 1289147"/>
                <a:gd name="connsiteX8" fmla="*/ 0 w 1852554"/>
                <a:gd name="connsiteY8" fmla="*/ 1289147 h 128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2554" h="1289147">
                  <a:moveTo>
                    <a:pt x="0" y="0"/>
                  </a:moveTo>
                  <a:cubicBezTo>
                    <a:pt x="0" y="0"/>
                    <a:pt x="513808" y="281531"/>
                    <a:pt x="1217270" y="314537"/>
                  </a:cubicBezTo>
                  <a:lnTo>
                    <a:pt x="1344546" y="317321"/>
                  </a:lnTo>
                  <a:lnTo>
                    <a:pt x="1344546" y="131780"/>
                  </a:lnTo>
                  <a:lnTo>
                    <a:pt x="1852554" y="652226"/>
                  </a:lnTo>
                  <a:lnTo>
                    <a:pt x="1344546" y="1172672"/>
                  </a:lnTo>
                  <a:lnTo>
                    <a:pt x="1344546" y="971827"/>
                  </a:lnTo>
                  <a:lnTo>
                    <a:pt x="1217270" y="974610"/>
                  </a:lnTo>
                  <a:cubicBezTo>
                    <a:pt x="513808" y="1007616"/>
                    <a:pt x="0" y="1289147"/>
                    <a:pt x="0" y="1289147"/>
                  </a:cubicBezTo>
                  <a:close/>
                </a:path>
              </a:pathLst>
            </a:custGeom>
            <a:gradFill flip="none" rotWithShape="1">
              <a:gsLst>
                <a:gs pos="0">
                  <a:schemeClr val="tx2">
                    <a:lumMod val="85000"/>
                    <a:alpha val="70000"/>
                  </a:schemeClr>
                </a:gs>
                <a:gs pos="95000">
                  <a:schemeClr val="tx2">
                    <a:lumMod val="8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04"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mn-cs"/>
              </a:endParaRPr>
            </a:p>
          </p:txBody>
        </p:sp>
        <p:sp>
          <p:nvSpPr>
            <p:cNvPr id="25" name="纤度">
              <a:extLst>
                <a:ext uri="{FF2B5EF4-FFF2-40B4-BE49-F238E27FC236}">
                  <a16:creationId xmlns:a16="http://schemas.microsoft.com/office/drawing/2014/main" id="{52520A9D-FC8F-4690-A20B-88BC32F93D1A}"/>
                </a:ext>
              </a:extLst>
            </p:cNvPr>
            <p:cNvSpPr txBox="1"/>
            <p:nvPr/>
          </p:nvSpPr>
          <p:spPr>
            <a:xfrm>
              <a:off x="9993884" y="2277398"/>
              <a:ext cx="1194816" cy="501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indent="228600">
                <a:defRPr sz="2000" b="0" i="0">
                  <a:latin typeface="Arial"/>
                  <a:ea typeface="FZLanTingHei2-GBK"/>
                  <a:cs typeface="FZLanTingHei2-GBK"/>
                  <a:sym typeface="FZLanTingHei2-GBK"/>
                </a:defRPr>
              </a:lvl1pPr>
            </a:lstStyle>
            <a:p>
              <a:pPr marL="0" marR="0" lvl="0" indent="228600" algn="ctr" defTabSz="611235" rtl="0" eaLnBrk="1" fontAlgn="ctr"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9002F"/>
                  </a:solidFill>
                  <a:effectLst/>
                  <a:uLnTx/>
                  <a:uFillTx/>
                  <a:latin typeface="Arial" panose="020B0604020202020204" pitchFamily="34" charset="0"/>
                  <a:sym typeface="FZLanTingHei2-GBK"/>
                </a:rPr>
                <a:t>15%</a:t>
              </a:r>
              <a:endParaRPr kumimoji="0" lang="en-US" sz="2400" b="1" i="0" u="none" strike="noStrike" kern="1200" cap="none" spc="0" normalizeH="0" baseline="0" noProof="0" dirty="0">
                <a:ln>
                  <a:noFill/>
                </a:ln>
                <a:solidFill>
                  <a:srgbClr val="E9002F"/>
                </a:solidFill>
                <a:effectLst/>
                <a:uLnTx/>
                <a:uFillTx/>
                <a:latin typeface="Arial" panose="020B0604020202020204" pitchFamily="34" charset="0"/>
                <a:ea typeface="+mn-ea"/>
                <a:sym typeface="FZLanTingHei2-GBK"/>
              </a:endParaRPr>
            </a:p>
          </p:txBody>
        </p:sp>
        <p:sp>
          <p:nvSpPr>
            <p:cNvPr id="26" name="文本框 25">
              <a:extLst>
                <a:ext uri="{FF2B5EF4-FFF2-40B4-BE49-F238E27FC236}">
                  <a16:creationId xmlns:a16="http://schemas.microsoft.com/office/drawing/2014/main" id="{B406F4AD-61DB-43CF-9047-51EC81693EC7}"/>
                </a:ext>
              </a:extLst>
            </p:cNvPr>
            <p:cNvSpPr txBox="1"/>
            <p:nvPr/>
          </p:nvSpPr>
          <p:spPr>
            <a:xfrm>
              <a:off x="10068887" y="1755967"/>
              <a:ext cx="1231877" cy="215444"/>
            </a:xfrm>
            <a:prstGeom prst="rect">
              <a:avLst/>
            </a:prstGeom>
            <a:noFill/>
          </p:spPr>
          <p:txBody>
            <a:bodyPr wrap="square" lIns="0" tIns="0" rIns="0" bIns="0" rtlCol="0">
              <a:noAutofit/>
            </a:bodyPr>
            <a:lstStyle/>
            <a:p>
              <a:pPr marL="0" marR="0" lvl="0" indent="0" algn="ctr" defTabSz="914400" rtl="0" eaLnBrk="1" fontAlgn="ctr" latinLnBrk="0" hangingPunct="1">
                <a:lnSpc>
                  <a:spcPct val="100000"/>
                </a:lnSpc>
                <a:spcBef>
                  <a:spcPts val="1170"/>
                </a:spcBef>
                <a:spcAft>
                  <a:spcPts val="0"/>
                </a:spcAft>
                <a:buClrTx/>
                <a:buSzTx/>
                <a:buFontTx/>
                <a:buNone/>
                <a:tabLst/>
                <a:defRPr/>
              </a:pPr>
              <a:r>
                <a:rPr kumimoji="0" lang="en-US" sz="14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Average vehicle speed</a:t>
              </a:r>
            </a:p>
          </p:txBody>
        </p:sp>
      </p:grpSp>
      <p:sp>
        <p:nvSpPr>
          <p:cNvPr id="21" name="矩形 20">
            <a:extLst>
              <a:ext uri="{FF2B5EF4-FFF2-40B4-BE49-F238E27FC236}">
                <a16:creationId xmlns:a16="http://schemas.microsoft.com/office/drawing/2014/main" id="{4FDCE5E8-EBCD-442D-8D7F-3D5573F242C6}"/>
              </a:ext>
            </a:extLst>
          </p:cNvPr>
          <p:cNvSpPr/>
          <p:nvPr/>
        </p:nvSpPr>
        <p:spPr>
          <a:xfrm>
            <a:off x="1303087" y="5373376"/>
            <a:ext cx="791655" cy="855667"/>
          </a:xfrm>
          <a:prstGeom prst="rect">
            <a:avLst/>
          </a:prstGeom>
          <a:noFill/>
          <a:ln w="6350" cap="flat" cmpd="sng" algn="ctr">
            <a:solidFill>
              <a:schemeClr val="tx2">
                <a:lumMod val="75000"/>
              </a:schemeClr>
            </a:solidFill>
            <a:prstDash val="solid"/>
          </a:ln>
          <a:effectLst/>
        </p:spPr>
        <p:txBody>
          <a:bodyPr lIns="359859" rtlCol="0" anchor="ctr">
            <a:noAutofit/>
          </a:bodyPr>
          <a:lstStyle/>
          <a:p>
            <a:pPr marL="0" marR="0" lvl="0" indent="0" algn="l" defTabSz="1218956" rtl="0" eaLnBrk="1" fontAlgn="ctr" latinLnBrk="0" hangingPunct="1">
              <a:lnSpc>
                <a:spcPct val="100000"/>
              </a:lnSpc>
              <a:spcBef>
                <a:spcPts val="0"/>
              </a:spcBef>
              <a:spcAft>
                <a:spcPts val="0"/>
              </a:spcAft>
              <a:buClr>
                <a:srgbClr val="CC9900"/>
              </a:buClr>
              <a:buSzPct val="60000"/>
              <a:buFontTx/>
              <a:buNone/>
              <a:tabLst/>
              <a:defRPr/>
            </a:pPr>
            <a:endParaRPr kumimoji="0" lang="en-US" altLang="zh-CN" sz="19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22" name="矩形 21">
            <a:extLst>
              <a:ext uri="{FF2B5EF4-FFF2-40B4-BE49-F238E27FC236}">
                <a16:creationId xmlns:a16="http://schemas.microsoft.com/office/drawing/2014/main" id="{D74FBBCB-F3E4-4652-87C4-BDD95DABA378}"/>
              </a:ext>
            </a:extLst>
          </p:cNvPr>
          <p:cNvSpPr/>
          <p:nvPr/>
        </p:nvSpPr>
        <p:spPr>
          <a:xfrm>
            <a:off x="1303087" y="4458797"/>
            <a:ext cx="791655" cy="855667"/>
          </a:xfrm>
          <a:prstGeom prst="rect">
            <a:avLst/>
          </a:prstGeom>
          <a:noFill/>
          <a:ln w="6350" cap="flat" cmpd="sng" algn="ctr">
            <a:solidFill>
              <a:schemeClr val="tx2">
                <a:lumMod val="75000"/>
              </a:schemeClr>
            </a:solidFill>
            <a:prstDash val="solid"/>
          </a:ln>
          <a:effectLst/>
        </p:spPr>
        <p:txBody>
          <a:bodyPr lIns="359859" rtlCol="0" anchor="ctr">
            <a:noAutofit/>
          </a:bodyPr>
          <a:lstStyle/>
          <a:p>
            <a:pPr marL="0" marR="0" lvl="0" indent="0" algn="l" defTabSz="1218956" rtl="0" eaLnBrk="1" fontAlgn="ctr" latinLnBrk="0" hangingPunct="1">
              <a:lnSpc>
                <a:spcPct val="100000"/>
              </a:lnSpc>
              <a:spcBef>
                <a:spcPts val="0"/>
              </a:spcBef>
              <a:spcAft>
                <a:spcPts val="0"/>
              </a:spcAft>
              <a:buClr>
                <a:srgbClr val="CC9900"/>
              </a:buClr>
              <a:buSzPct val="60000"/>
              <a:buFontTx/>
              <a:buNone/>
              <a:tabLst/>
              <a:defRPr/>
            </a:pPr>
            <a:endParaRPr kumimoji="0" lang="en-US" altLang="zh-CN" sz="1999"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nvGrpSpPr>
          <p:cNvPr id="112" name="组合 111">
            <a:extLst>
              <a:ext uri="{FF2B5EF4-FFF2-40B4-BE49-F238E27FC236}">
                <a16:creationId xmlns:a16="http://schemas.microsoft.com/office/drawing/2014/main" id="{8B1EE457-4A63-45CB-ABF8-3DE57369C36E}"/>
              </a:ext>
            </a:extLst>
          </p:cNvPr>
          <p:cNvGrpSpPr/>
          <p:nvPr/>
        </p:nvGrpSpPr>
        <p:grpSpPr>
          <a:xfrm>
            <a:off x="238668" y="1075299"/>
            <a:ext cx="11166882" cy="2953763"/>
            <a:chOff x="226758" y="940266"/>
            <a:chExt cx="11166882" cy="2953763"/>
          </a:xfrm>
        </p:grpSpPr>
        <p:sp>
          <p:nvSpPr>
            <p:cNvPr id="113" name="文本框 7">
              <a:extLst>
                <a:ext uri="{FF2B5EF4-FFF2-40B4-BE49-F238E27FC236}">
                  <a16:creationId xmlns:a16="http://schemas.microsoft.com/office/drawing/2014/main" id="{E1532612-8881-459C-B9CD-11CBB7C2B439}"/>
                </a:ext>
              </a:extLst>
            </p:cNvPr>
            <p:cNvSpPr txBox="1"/>
            <p:nvPr/>
          </p:nvSpPr>
          <p:spPr>
            <a:xfrm>
              <a:off x="226758" y="940266"/>
              <a:ext cx="5933787" cy="347385"/>
            </a:xfrm>
            <a:prstGeom prst="rect">
              <a:avLst/>
            </a:prstGeom>
            <a:noFill/>
          </p:spPr>
          <p:txBody>
            <a:bodyPr wrap="square" rtlCol="0">
              <a:noAutofit/>
            </a:bodyPr>
            <a:lstStyle>
              <a:defPPr>
                <a:defRPr lang="zh-CN"/>
              </a:defPPr>
              <a:lvl1pPr>
                <a:defRPr b="1">
                  <a:solidFill>
                    <a:schemeClr val="bg1"/>
                  </a:solidFill>
                  <a:latin typeface="Arial" panose="020B0503020204020204" pitchFamily="34" charset="-122"/>
                  <a:ea typeface="微软雅黑" panose="020B0503020204020204" pitchFamily="34" charset="-122"/>
                </a:defRPr>
              </a:lvl1p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mn-cs"/>
                </a:rPr>
                <a:t>Before: Drivers count the time before lights change.</a:t>
              </a:r>
            </a:p>
          </p:txBody>
        </p:sp>
        <p:sp>
          <p:nvSpPr>
            <p:cNvPr id="114" name="文本框 8">
              <a:extLst>
                <a:ext uri="{FF2B5EF4-FFF2-40B4-BE49-F238E27FC236}">
                  <a16:creationId xmlns:a16="http://schemas.microsoft.com/office/drawing/2014/main" id="{25F91606-A1CE-4B14-9778-520F8542844F}"/>
                </a:ext>
              </a:extLst>
            </p:cNvPr>
            <p:cNvSpPr txBox="1"/>
            <p:nvPr/>
          </p:nvSpPr>
          <p:spPr>
            <a:xfrm>
              <a:off x="6348274" y="954510"/>
              <a:ext cx="5033094" cy="347385"/>
            </a:xfrm>
            <a:prstGeom prst="rect">
              <a:avLst/>
            </a:prstGeom>
            <a:noFill/>
          </p:spPr>
          <p:txBody>
            <a:bodyPr wrap="square" rtlCol="0">
              <a:noAutofit/>
            </a:bodyPr>
            <a:lstStyle/>
            <a:p>
              <a:pPr marL="0" marR="0" lvl="0" indent="0" algn="ctr" defTabSz="914478" rtl="0" eaLnBrk="1" fontAlgn="ctr"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After: Traffic lights count cars, then change.</a:t>
              </a:r>
            </a:p>
          </p:txBody>
        </p:sp>
        <p:grpSp>
          <p:nvGrpSpPr>
            <p:cNvPr id="115" name="组合 114">
              <a:extLst>
                <a:ext uri="{FF2B5EF4-FFF2-40B4-BE49-F238E27FC236}">
                  <a16:creationId xmlns:a16="http://schemas.microsoft.com/office/drawing/2014/main" id="{8B9B9036-C47A-4554-8484-1A22B67559A7}"/>
                </a:ext>
              </a:extLst>
            </p:cNvPr>
            <p:cNvGrpSpPr/>
            <p:nvPr/>
          </p:nvGrpSpPr>
          <p:grpSpPr>
            <a:xfrm>
              <a:off x="749622" y="1385876"/>
              <a:ext cx="4912995" cy="2508153"/>
              <a:chOff x="1413163" y="1959145"/>
              <a:chExt cx="3841685" cy="2602519"/>
            </a:xfrm>
          </p:grpSpPr>
          <p:sp>
            <p:nvSpPr>
              <p:cNvPr id="129" name="矩形 128">
                <a:extLst>
                  <a:ext uri="{FF2B5EF4-FFF2-40B4-BE49-F238E27FC236}">
                    <a16:creationId xmlns:a16="http://schemas.microsoft.com/office/drawing/2014/main" id="{CA9A7041-2E5B-4AB0-86F5-E756F25DE0C7}"/>
                  </a:ext>
                </a:extLst>
              </p:cNvPr>
              <p:cNvSpPr/>
              <p:nvPr/>
            </p:nvSpPr>
            <p:spPr>
              <a:xfrm rot="5400000">
                <a:off x="2048634" y="1360067"/>
                <a:ext cx="2570158" cy="3789133"/>
              </a:xfrm>
              <a:prstGeom prst="rect">
                <a:avLst/>
              </a:prstGeom>
              <a:noFill/>
              <a:ln w="3175">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47" rtl="0" eaLnBrk="1" fontAlgn="ctr" latinLnBrk="0" hangingPunct="1">
                  <a:lnSpc>
                    <a:spcPct val="100000"/>
                  </a:lnSpc>
                  <a:spcBef>
                    <a:spcPts val="0"/>
                  </a:spcBef>
                  <a:spcAft>
                    <a:spcPts val="0"/>
                  </a:spcAft>
                  <a:buClrTx/>
                  <a:buSzTx/>
                  <a:buFontTx/>
                  <a:buNone/>
                  <a:tabLst/>
                  <a:defRPr/>
                </a:pPr>
                <a:endParaRPr kumimoji="1" lang="en-US" altLang="zh-CN" sz="1500" b="0"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icrosoft YaHei" charset="-122"/>
                </a:endParaRPr>
              </a:p>
            </p:txBody>
          </p:sp>
          <p:grpSp>
            <p:nvGrpSpPr>
              <p:cNvPr id="130" name="组合 129">
                <a:extLst>
                  <a:ext uri="{FF2B5EF4-FFF2-40B4-BE49-F238E27FC236}">
                    <a16:creationId xmlns:a16="http://schemas.microsoft.com/office/drawing/2014/main" id="{F657F933-C6DB-4369-BB50-9A80336250CA}"/>
                  </a:ext>
                </a:extLst>
              </p:cNvPr>
              <p:cNvGrpSpPr/>
              <p:nvPr/>
            </p:nvGrpSpPr>
            <p:grpSpPr>
              <a:xfrm rot="5400000">
                <a:off x="3839502" y="3146318"/>
                <a:ext cx="2602519" cy="228173"/>
                <a:chOff x="9226495" y="1347214"/>
                <a:chExt cx="2574643" cy="399650"/>
              </a:xfrm>
              <a:solidFill>
                <a:schemeClr val="bg1"/>
              </a:solidFill>
            </p:grpSpPr>
            <p:sp>
              <p:nvSpPr>
                <p:cNvPr id="134" name="半闭框 133">
                  <a:extLst>
                    <a:ext uri="{FF2B5EF4-FFF2-40B4-BE49-F238E27FC236}">
                      <a16:creationId xmlns:a16="http://schemas.microsoft.com/office/drawing/2014/main" id="{B68D6B07-32DC-422B-9275-F82B9F399F42}"/>
                    </a:ext>
                  </a:extLst>
                </p:cNvPr>
                <p:cNvSpPr/>
                <p:nvPr/>
              </p:nvSpPr>
              <p:spPr>
                <a:xfrm>
                  <a:off x="9226495" y="1358999"/>
                  <a:ext cx="222959" cy="387865"/>
                </a:xfrm>
                <a:prstGeom prst="halfFrame">
                  <a:avLst>
                    <a:gd name="adj1" fmla="val 14814"/>
                    <a:gd name="adj2" fmla="val 1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35" name="半闭框 134">
                  <a:extLst>
                    <a:ext uri="{FF2B5EF4-FFF2-40B4-BE49-F238E27FC236}">
                      <a16:creationId xmlns:a16="http://schemas.microsoft.com/office/drawing/2014/main" id="{4C421CAA-9C19-451B-98A1-14D6FF023075}"/>
                    </a:ext>
                  </a:extLst>
                </p:cNvPr>
                <p:cNvSpPr/>
                <p:nvPr/>
              </p:nvSpPr>
              <p:spPr>
                <a:xfrm rot="5400000">
                  <a:off x="11495726" y="1429667"/>
                  <a:ext cx="387865" cy="222959"/>
                </a:xfrm>
                <a:prstGeom prst="halfFrame">
                  <a:avLst>
                    <a:gd name="adj1" fmla="val 14814"/>
                    <a:gd name="adj2" fmla="val 1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grpSp>
            <p:nvGrpSpPr>
              <p:cNvPr id="131" name="组合 130">
                <a:extLst>
                  <a:ext uri="{FF2B5EF4-FFF2-40B4-BE49-F238E27FC236}">
                    <a16:creationId xmlns:a16="http://schemas.microsoft.com/office/drawing/2014/main" id="{2BCD316E-C1BE-416F-BCFA-B21DEB6D5DF8}"/>
                  </a:ext>
                </a:extLst>
              </p:cNvPr>
              <p:cNvGrpSpPr/>
              <p:nvPr/>
            </p:nvGrpSpPr>
            <p:grpSpPr>
              <a:xfrm rot="5400000" flipV="1">
                <a:off x="227282" y="3145026"/>
                <a:ext cx="2602519" cy="230757"/>
                <a:chOff x="9226495" y="1329784"/>
                <a:chExt cx="2574643" cy="404177"/>
              </a:xfrm>
              <a:solidFill>
                <a:schemeClr val="bg1"/>
              </a:solidFill>
            </p:grpSpPr>
            <p:sp>
              <p:nvSpPr>
                <p:cNvPr id="132" name="半闭框 131">
                  <a:extLst>
                    <a:ext uri="{FF2B5EF4-FFF2-40B4-BE49-F238E27FC236}">
                      <a16:creationId xmlns:a16="http://schemas.microsoft.com/office/drawing/2014/main" id="{70615C7E-A4B7-4354-8B6C-36F663C5C850}"/>
                    </a:ext>
                  </a:extLst>
                </p:cNvPr>
                <p:cNvSpPr/>
                <p:nvPr/>
              </p:nvSpPr>
              <p:spPr>
                <a:xfrm>
                  <a:off x="9226495" y="1346096"/>
                  <a:ext cx="222959" cy="387865"/>
                </a:xfrm>
                <a:prstGeom prst="halfFrame">
                  <a:avLst>
                    <a:gd name="adj1" fmla="val 14814"/>
                    <a:gd name="adj2" fmla="val 1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33" name="半闭框 132">
                  <a:extLst>
                    <a:ext uri="{FF2B5EF4-FFF2-40B4-BE49-F238E27FC236}">
                      <a16:creationId xmlns:a16="http://schemas.microsoft.com/office/drawing/2014/main" id="{1B8CC82D-FCB7-4B1F-B42E-5CE185EFD4AC}"/>
                    </a:ext>
                  </a:extLst>
                </p:cNvPr>
                <p:cNvSpPr/>
                <p:nvPr/>
              </p:nvSpPr>
              <p:spPr>
                <a:xfrm rot="5400000">
                  <a:off x="11495726" y="1412237"/>
                  <a:ext cx="387865" cy="222959"/>
                </a:xfrm>
                <a:prstGeom prst="halfFrame">
                  <a:avLst>
                    <a:gd name="adj1" fmla="val 14814"/>
                    <a:gd name="adj2" fmla="val 1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grpSp>
        <p:grpSp>
          <p:nvGrpSpPr>
            <p:cNvPr id="116" name="组合 115">
              <a:extLst>
                <a:ext uri="{FF2B5EF4-FFF2-40B4-BE49-F238E27FC236}">
                  <a16:creationId xmlns:a16="http://schemas.microsoft.com/office/drawing/2014/main" id="{E9E87EAD-3B8B-42EC-BB90-6DD4E545F1D2}"/>
                </a:ext>
              </a:extLst>
            </p:cNvPr>
            <p:cNvGrpSpPr/>
            <p:nvPr/>
          </p:nvGrpSpPr>
          <p:grpSpPr>
            <a:xfrm>
              <a:off x="6460853" y="1362980"/>
              <a:ext cx="4932787" cy="2531049"/>
              <a:chOff x="1450713" y="3237249"/>
              <a:chExt cx="3842323" cy="1450218"/>
            </a:xfrm>
          </p:grpSpPr>
          <p:sp>
            <p:nvSpPr>
              <p:cNvPr id="122" name="矩形 121">
                <a:extLst>
                  <a:ext uri="{FF2B5EF4-FFF2-40B4-BE49-F238E27FC236}">
                    <a16:creationId xmlns:a16="http://schemas.microsoft.com/office/drawing/2014/main" id="{B4BF5512-86AB-4702-A9A6-455DF0761050}"/>
                  </a:ext>
                </a:extLst>
              </p:cNvPr>
              <p:cNvSpPr/>
              <p:nvPr/>
            </p:nvSpPr>
            <p:spPr>
              <a:xfrm rot="5400000">
                <a:off x="2655171" y="2064575"/>
                <a:ext cx="1432185" cy="3789133"/>
              </a:xfrm>
              <a:prstGeom prst="rect">
                <a:avLst/>
              </a:prstGeom>
              <a:noFill/>
              <a:ln w="3175">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347" rtl="0" eaLnBrk="1" fontAlgn="ctr" latinLnBrk="0" hangingPunct="1">
                  <a:lnSpc>
                    <a:spcPct val="100000"/>
                  </a:lnSpc>
                  <a:spcBef>
                    <a:spcPts val="0"/>
                  </a:spcBef>
                  <a:spcAft>
                    <a:spcPts val="0"/>
                  </a:spcAft>
                  <a:buClrTx/>
                  <a:buSzTx/>
                  <a:buFontTx/>
                  <a:buNone/>
                  <a:tabLst/>
                  <a:defRPr/>
                </a:pPr>
                <a:endParaRPr kumimoji="1" lang="en-US" altLang="zh-CN" sz="1500" b="0" i="0" u="none" strike="noStrike" kern="1200" cap="none" spc="0" normalizeH="0" baseline="0" noProof="0" dirty="0">
                  <a:ln>
                    <a:noFill/>
                  </a:ln>
                  <a:solidFill>
                    <a:prstClr val="white"/>
                  </a:solidFill>
                  <a:effectLst/>
                  <a:uLnTx/>
                  <a:uFillTx/>
                  <a:latin typeface="Arial" panose="020B0604020202020204" pitchFamily="34" charset="0"/>
                  <a:ea typeface="等线" panose="02010600030101010101" pitchFamily="2" charset="-122"/>
                  <a:cs typeface="Microsoft YaHei" charset="-122"/>
                </a:endParaRPr>
              </a:p>
            </p:txBody>
          </p:sp>
          <p:grpSp>
            <p:nvGrpSpPr>
              <p:cNvPr id="123" name="组合 122">
                <a:extLst>
                  <a:ext uri="{FF2B5EF4-FFF2-40B4-BE49-F238E27FC236}">
                    <a16:creationId xmlns:a16="http://schemas.microsoft.com/office/drawing/2014/main" id="{05FEF95F-BB53-4C6B-AC4C-B55F025CD138}"/>
                  </a:ext>
                </a:extLst>
              </p:cNvPr>
              <p:cNvGrpSpPr/>
              <p:nvPr/>
            </p:nvGrpSpPr>
            <p:grpSpPr>
              <a:xfrm rot="5400000">
                <a:off x="4456886" y="3851316"/>
                <a:ext cx="1450218" cy="222083"/>
                <a:chOff x="9226495" y="1346096"/>
                <a:chExt cx="2574643" cy="388983"/>
              </a:xfrm>
              <a:solidFill>
                <a:srgbClr val="FFC000"/>
              </a:solidFill>
            </p:grpSpPr>
            <p:sp>
              <p:nvSpPr>
                <p:cNvPr id="127" name="半闭框 126">
                  <a:extLst>
                    <a:ext uri="{FF2B5EF4-FFF2-40B4-BE49-F238E27FC236}">
                      <a16:creationId xmlns:a16="http://schemas.microsoft.com/office/drawing/2014/main" id="{E04CBE43-DA8C-4E28-BC3D-81D6D34CF3B1}"/>
                    </a:ext>
                  </a:extLst>
                </p:cNvPr>
                <p:cNvSpPr/>
                <p:nvPr/>
              </p:nvSpPr>
              <p:spPr>
                <a:xfrm>
                  <a:off x="9226495" y="1346096"/>
                  <a:ext cx="222959" cy="387865"/>
                </a:xfrm>
                <a:prstGeom prst="halfFrame">
                  <a:avLst>
                    <a:gd name="adj1" fmla="val 14814"/>
                    <a:gd name="adj2" fmla="val 1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28" name="半闭框 127">
                  <a:extLst>
                    <a:ext uri="{FF2B5EF4-FFF2-40B4-BE49-F238E27FC236}">
                      <a16:creationId xmlns:a16="http://schemas.microsoft.com/office/drawing/2014/main" id="{29A99727-DCD9-4903-ABFE-7AC74ED781FE}"/>
                    </a:ext>
                  </a:extLst>
                </p:cNvPr>
                <p:cNvSpPr/>
                <p:nvPr/>
              </p:nvSpPr>
              <p:spPr>
                <a:xfrm rot="5400000">
                  <a:off x="11495726" y="1429667"/>
                  <a:ext cx="387865" cy="222959"/>
                </a:xfrm>
                <a:prstGeom prst="halfFrame">
                  <a:avLst>
                    <a:gd name="adj1" fmla="val 14814"/>
                    <a:gd name="adj2" fmla="val 1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grpSp>
            <p:nvGrpSpPr>
              <p:cNvPr id="124" name="组合 123">
                <a:extLst>
                  <a:ext uri="{FF2B5EF4-FFF2-40B4-BE49-F238E27FC236}">
                    <a16:creationId xmlns:a16="http://schemas.microsoft.com/office/drawing/2014/main" id="{2E37BC74-3A3B-4BFD-B5E9-87AB154C3D5A}"/>
                  </a:ext>
                </a:extLst>
              </p:cNvPr>
              <p:cNvGrpSpPr/>
              <p:nvPr/>
            </p:nvGrpSpPr>
            <p:grpSpPr>
              <a:xfrm rot="5400000" flipV="1">
                <a:off x="840983" y="3846979"/>
                <a:ext cx="1450218" cy="230757"/>
                <a:chOff x="9226495" y="1329784"/>
                <a:chExt cx="2574643" cy="404177"/>
              </a:xfrm>
              <a:solidFill>
                <a:srgbClr val="FFC000"/>
              </a:solidFill>
            </p:grpSpPr>
            <p:sp>
              <p:nvSpPr>
                <p:cNvPr id="125" name="半闭框 124">
                  <a:extLst>
                    <a:ext uri="{FF2B5EF4-FFF2-40B4-BE49-F238E27FC236}">
                      <a16:creationId xmlns:a16="http://schemas.microsoft.com/office/drawing/2014/main" id="{6EF85D87-4CBF-4F4B-BC43-B50B37DB0453}"/>
                    </a:ext>
                  </a:extLst>
                </p:cNvPr>
                <p:cNvSpPr/>
                <p:nvPr/>
              </p:nvSpPr>
              <p:spPr>
                <a:xfrm>
                  <a:off x="9226495" y="1346096"/>
                  <a:ext cx="222959" cy="387865"/>
                </a:xfrm>
                <a:prstGeom prst="halfFrame">
                  <a:avLst>
                    <a:gd name="adj1" fmla="val 14814"/>
                    <a:gd name="adj2" fmla="val 1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126" name="半闭框 125">
                  <a:extLst>
                    <a:ext uri="{FF2B5EF4-FFF2-40B4-BE49-F238E27FC236}">
                      <a16:creationId xmlns:a16="http://schemas.microsoft.com/office/drawing/2014/main" id="{50CC2889-0746-49FE-94AA-61ADBC5DA7A4}"/>
                    </a:ext>
                  </a:extLst>
                </p:cNvPr>
                <p:cNvSpPr/>
                <p:nvPr/>
              </p:nvSpPr>
              <p:spPr>
                <a:xfrm rot="5400000">
                  <a:off x="11495726" y="1412237"/>
                  <a:ext cx="387865" cy="222959"/>
                </a:xfrm>
                <a:prstGeom prst="halfFrame">
                  <a:avLst>
                    <a:gd name="adj1" fmla="val 14814"/>
                    <a:gd name="adj2" fmla="val 148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1" lang="en-US" altLang="zh-CN" sz="18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grpSp>
        </p:grpSp>
        <p:pic>
          <p:nvPicPr>
            <p:cNvPr id="117" name="优化前-1月29日">
              <a:hlinkClick r:id="" action="ppaction://media"/>
              <a:extLst>
                <a:ext uri="{FF2B5EF4-FFF2-40B4-BE49-F238E27FC236}">
                  <a16:creationId xmlns:a16="http://schemas.microsoft.com/office/drawing/2014/main" id="{71D78FD8-9DD4-4D4A-81FB-8881B61231A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cstate="print"/>
            <a:srcRect r="16328"/>
            <a:stretch/>
          </p:blipFill>
          <p:spPr>
            <a:xfrm>
              <a:off x="851207" y="1474289"/>
              <a:ext cx="4705808" cy="2281052"/>
            </a:xfrm>
            <a:prstGeom prst="rect">
              <a:avLst/>
            </a:prstGeom>
            <a:ln>
              <a:noFill/>
            </a:ln>
            <a:effectLst>
              <a:softEdge rad="112500"/>
            </a:effectLst>
          </p:spPr>
        </p:pic>
        <p:sp>
          <p:nvSpPr>
            <p:cNvPr id="118" name="线形标注 2 215">
              <a:extLst>
                <a:ext uri="{FF2B5EF4-FFF2-40B4-BE49-F238E27FC236}">
                  <a16:creationId xmlns:a16="http://schemas.microsoft.com/office/drawing/2014/main" id="{42785D0C-C5D6-45BC-8200-F4625A25A1AF}"/>
                </a:ext>
              </a:extLst>
            </p:cNvPr>
            <p:cNvSpPr/>
            <p:nvPr/>
          </p:nvSpPr>
          <p:spPr>
            <a:xfrm>
              <a:off x="2260036" y="3014054"/>
              <a:ext cx="2221861" cy="489262"/>
            </a:xfrm>
            <a:prstGeom prst="borderCallout2">
              <a:avLst>
                <a:gd name="adj1" fmla="val -13025"/>
                <a:gd name="adj2" fmla="val 27307"/>
                <a:gd name="adj3" fmla="val -118030"/>
                <a:gd name="adj4" fmla="val 22323"/>
                <a:gd name="adj5" fmla="val -150373"/>
                <a:gd name="adj6" fmla="val 11272"/>
              </a:avLst>
            </a:prstGeom>
            <a:gradFill flip="none" rotWithShape="1">
              <a:gsLst>
                <a:gs pos="68000">
                  <a:srgbClr val="00ADED">
                    <a:alpha val="20000"/>
                  </a:srgbClr>
                </a:gs>
                <a:gs pos="100000">
                  <a:srgbClr val="00B0F0">
                    <a:alpha val="15000"/>
                  </a:srgbClr>
                </a:gs>
              </a:gsLst>
              <a:path path="shape">
                <a:fillToRect l="50000" t="50000" r="50000" b="50000"/>
              </a:path>
              <a:tileRect/>
            </a:gradFill>
            <a:ln w="22225" cap="flat" cmpd="sng" algn="ctr">
              <a:gradFill flip="none" rotWithShape="1">
                <a:gsLst>
                  <a:gs pos="0">
                    <a:srgbClr val="00B0F0"/>
                  </a:gs>
                  <a:gs pos="100000">
                    <a:srgbClr val="0070C0"/>
                  </a:gs>
                </a:gsLst>
                <a:lin ang="16200000" scaled="1"/>
                <a:tileRect/>
              </a:gradFill>
              <a:prstDash val="solid"/>
              <a:miter lim="800000"/>
              <a:headEnd type="none" w="med" len="med"/>
              <a:tailEnd type="none" w="med" len="med"/>
            </a:ln>
            <a:effectLst/>
          </p:spPr>
          <p:txBody>
            <a:bodyPr wrap="square" anchor="ctr" anchorCtr="1">
              <a:noAutofit/>
            </a:bodyPr>
            <a:lstStyle/>
            <a:p>
              <a:pPr marL="0" marR="0" lvl="0" indent="0" algn="ctr" defTabSz="577897" rtl="0" eaLnBrk="1" fontAlgn="ctr"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Traffic signals change </a:t>
              </a:r>
              <a:r>
                <a:rPr kumimoji="0" lang="en-US" sz="1000" b="1" i="0" u="none" strike="noStrike" kern="1200" cap="none" spc="0" normalizeH="0" baseline="0" noProof="0" dirty="0">
                  <a:ln>
                    <a:noFill/>
                  </a:ln>
                  <a:solidFill>
                    <a:srgbClr val="FFC000"/>
                  </a:solidFill>
                  <a:effectLst/>
                  <a:uLnTx/>
                  <a:uFillTx/>
                  <a:latin typeface="Arial" panose="020B0604020202020204" pitchFamily="34" charset="0"/>
                  <a:ea typeface="+mn-ea"/>
                  <a:cs typeface="+mn-cs"/>
                </a:rPr>
                <a:t>before the straight-ahead lane is empty</a:t>
              </a: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a:t>
              </a:r>
              <a:r>
                <a:rPr kumimoji="0" lang="en-US" sz="1000" b="1" i="0" u="none" strike="noStrike" kern="1200" cap="none" spc="0" normalizeH="0" baseline="0" noProof="0" dirty="0">
                  <a:ln>
                    <a:noFill/>
                  </a:ln>
                  <a:solidFill>
                    <a:srgbClr val="FFC000"/>
                  </a:solidFill>
                  <a:effectLst/>
                  <a:uLnTx/>
                  <a:uFillTx/>
                  <a:latin typeface="Arial" panose="020B0604020202020204" pitchFamily="34" charset="0"/>
                  <a:ea typeface="+mn-ea"/>
                  <a:cs typeface="+mn-cs"/>
                </a:rPr>
                <a:t> </a:t>
              </a: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causing congestion.</a:t>
              </a:r>
            </a:p>
          </p:txBody>
        </p:sp>
        <p:pic>
          <p:nvPicPr>
            <p:cNvPr id="119" name="高峰调度修改版_2">
              <a:hlinkClick r:id="" action="ppaction://media"/>
              <a:extLst>
                <a:ext uri="{FF2B5EF4-FFF2-40B4-BE49-F238E27FC236}">
                  <a16:creationId xmlns:a16="http://schemas.microsoft.com/office/drawing/2014/main" id="{84B2F2F2-7839-4548-BF34-32CB5EC23F3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cstate="print"/>
            <a:srcRect l="11451" r="9959" b="14688"/>
            <a:stretch/>
          </p:blipFill>
          <p:spPr>
            <a:xfrm>
              <a:off x="6543288" y="1474289"/>
              <a:ext cx="4723994" cy="2293213"/>
            </a:xfrm>
            <a:prstGeom prst="rect">
              <a:avLst/>
            </a:prstGeom>
            <a:ln>
              <a:noFill/>
            </a:ln>
            <a:effectLst>
              <a:softEdge rad="112500"/>
            </a:effectLst>
          </p:spPr>
        </p:pic>
        <p:sp>
          <p:nvSpPr>
            <p:cNvPr id="120" name="线形标注 2 217">
              <a:extLst>
                <a:ext uri="{FF2B5EF4-FFF2-40B4-BE49-F238E27FC236}">
                  <a16:creationId xmlns:a16="http://schemas.microsoft.com/office/drawing/2014/main" id="{64B19200-D815-4FFA-BEC7-8ED7467EFFE2}"/>
                </a:ext>
              </a:extLst>
            </p:cNvPr>
            <p:cNvSpPr/>
            <p:nvPr/>
          </p:nvSpPr>
          <p:spPr>
            <a:xfrm>
              <a:off x="8185571" y="3014054"/>
              <a:ext cx="2556310" cy="489262"/>
            </a:xfrm>
            <a:prstGeom prst="borderCallout2">
              <a:avLst>
                <a:gd name="adj1" fmla="val -13025"/>
                <a:gd name="adj2" fmla="val 27307"/>
                <a:gd name="adj3" fmla="val -100940"/>
                <a:gd name="adj4" fmla="val 26201"/>
                <a:gd name="adj5" fmla="val -131609"/>
                <a:gd name="adj6" fmla="val 9107"/>
              </a:avLst>
            </a:prstGeom>
            <a:gradFill flip="none" rotWithShape="1">
              <a:gsLst>
                <a:gs pos="68000">
                  <a:srgbClr val="00ADED">
                    <a:alpha val="20000"/>
                  </a:srgbClr>
                </a:gs>
                <a:gs pos="100000">
                  <a:srgbClr val="00B0F0">
                    <a:alpha val="15000"/>
                  </a:srgbClr>
                </a:gs>
              </a:gsLst>
              <a:path path="shape">
                <a:fillToRect l="50000" t="50000" r="50000" b="50000"/>
              </a:path>
              <a:tileRect/>
            </a:gradFill>
            <a:ln w="22225" cap="flat" cmpd="sng" algn="ctr">
              <a:gradFill flip="none" rotWithShape="1">
                <a:gsLst>
                  <a:gs pos="0">
                    <a:srgbClr val="00B0F0"/>
                  </a:gs>
                  <a:gs pos="100000">
                    <a:srgbClr val="0070C0"/>
                  </a:gs>
                </a:gsLst>
                <a:lin ang="16200000" scaled="1"/>
                <a:tileRect/>
              </a:gradFill>
              <a:prstDash val="solid"/>
              <a:miter lim="800000"/>
              <a:headEnd type="none" w="med" len="med"/>
              <a:tailEnd type="none" w="med" len="med"/>
            </a:ln>
            <a:effectLst/>
          </p:spPr>
          <p:txBody>
            <a:bodyPr wrap="square" anchor="ctr" anchorCtr="1">
              <a:noAutofit/>
            </a:bodyPr>
            <a:lstStyle/>
            <a:p>
              <a:pPr marL="0" marR="0" lvl="0" indent="0" algn="ctr" defTabSz="577897" rtl="0" eaLnBrk="1" fontAlgn="ctr"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srgbClr val="FFFFFF"/>
                  </a:solidFill>
                  <a:effectLst/>
                  <a:uLnTx/>
                  <a:uFillTx/>
                  <a:latin typeface="Arial" panose="020B0604020202020204" pitchFamily="34" charset="0"/>
                  <a:ea typeface="等线" panose="02010600030101010101" pitchFamily="2" charset="-122"/>
                  <a:cs typeface="+mn-cs"/>
                </a:rPr>
                <a:t>Traffic signals change </a:t>
              </a:r>
              <a:r>
                <a:rPr kumimoji="0" lang="en-US" altLang="zh-CN" sz="1000" b="1" i="0" u="none" strike="noStrike" kern="1200" cap="none" spc="0" normalizeH="0" baseline="0" noProof="0" dirty="0">
                  <a:ln>
                    <a:noFill/>
                  </a:ln>
                  <a:solidFill>
                    <a:srgbClr val="FFC000"/>
                  </a:solidFill>
                  <a:effectLst/>
                  <a:uLnTx/>
                  <a:uFillTx/>
                  <a:latin typeface="Arial" panose="020B0604020202020204" pitchFamily="34" charset="0"/>
                  <a:ea typeface="等线" panose="02010600030101010101" pitchFamily="2" charset="-122"/>
                  <a:cs typeface="+mn-cs"/>
                </a:rPr>
                <a:t>after the straight-ahead lane is empty</a:t>
              </a: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a:t>
              </a:r>
              <a:r>
                <a:rPr kumimoji="0" lang="en-US" sz="10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a:t>
              </a:r>
              <a:r>
                <a:rPr kumimoji="0" lang="en-US" sz="10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ensuring smooth movement.</a:t>
              </a:r>
            </a:p>
          </p:txBody>
        </p:sp>
        <p:sp>
          <p:nvSpPr>
            <p:cNvPr id="121" name="任意多边形: 形状 215">
              <a:extLst>
                <a:ext uri="{FF2B5EF4-FFF2-40B4-BE49-F238E27FC236}">
                  <a16:creationId xmlns:a16="http://schemas.microsoft.com/office/drawing/2014/main" id="{8A0F03A4-17F0-4AC6-85B2-528BD72021C1}"/>
                </a:ext>
              </a:extLst>
            </p:cNvPr>
            <p:cNvSpPr/>
            <p:nvPr/>
          </p:nvSpPr>
          <p:spPr>
            <a:xfrm>
              <a:off x="5906290" y="2190850"/>
              <a:ext cx="427003" cy="593433"/>
            </a:xfrm>
            <a:custGeom>
              <a:avLst/>
              <a:gdLst>
                <a:gd name="connsiteX0" fmla="*/ 0 w 1852554"/>
                <a:gd name="connsiteY0" fmla="*/ 0 h 1289147"/>
                <a:gd name="connsiteX1" fmla="*/ 1217270 w 1852554"/>
                <a:gd name="connsiteY1" fmla="*/ 314537 h 1289147"/>
                <a:gd name="connsiteX2" fmla="*/ 1344546 w 1852554"/>
                <a:gd name="connsiteY2" fmla="*/ 317321 h 1289147"/>
                <a:gd name="connsiteX3" fmla="*/ 1344546 w 1852554"/>
                <a:gd name="connsiteY3" fmla="*/ 131780 h 1289147"/>
                <a:gd name="connsiteX4" fmla="*/ 1852554 w 1852554"/>
                <a:gd name="connsiteY4" fmla="*/ 652226 h 1289147"/>
                <a:gd name="connsiteX5" fmla="*/ 1344546 w 1852554"/>
                <a:gd name="connsiteY5" fmla="*/ 1172672 h 1289147"/>
                <a:gd name="connsiteX6" fmla="*/ 1344546 w 1852554"/>
                <a:gd name="connsiteY6" fmla="*/ 971827 h 1289147"/>
                <a:gd name="connsiteX7" fmla="*/ 1217270 w 1852554"/>
                <a:gd name="connsiteY7" fmla="*/ 974610 h 1289147"/>
                <a:gd name="connsiteX8" fmla="*/ 0 w 1852554"/>
                <a:gd name="connsiteY8" fmla="*/ 1289147 h 128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2554" h="1289147">
                  <a:moveTo>
                    <a:pt x="0" y="0"/>
                  </a:moveTo>
                  <a:cubicBezTo>
                    <a:pt x="0" y="0"/>
                    <a:pt x="513808" y="281531"/>
                    <a:pt x="1217270" y="314537"/>
                  </a:cubicBezTo>
                  <a:lnTo>
                    <a:pt x="1344546" y="317321"/>
                  </a:lnTo>
                  <a:lnTo>
                    <a:pt x="1344546" y="131780"/>
                  </a:lnTo>
                  <a:lnTo>
                    <a:pt x="1852554" y="652226"/>
                  </a:lnTo>
                  <a:lnTo>
                    <a:pt x="1344546" y="1172672"/>
                  </a:lnTo>
                  <a:lnTo>
                    <a:pt x="1344546" y="971827"/>
                  </a:lnTo>
                  <a:lnTo>
                    <a:pt x="1217270" y="974610"/>
                  </a:lnTo>
                  <a:cubicBezTo>
                    <a:pt x="513808" y="1007616"/>
                    <a:pt x="0" y="1289147"/>
                    <a:pt x="0" y="1289147"/>
                  </a:cubicBezTo>
                  <a:close/>
                </a:path>
              </a:pathLst>
            </a:custGeom>
            <a:gradFill flip="none" rotWithShape="1">
              <a:gsLst>
                <a:gs pos="0">
                  <a:srgbClr val="C00000">
                    <a:alpha val="0"/>
                  </a:srgbClr>
                </a:gs>
                <a:gs pos="100000">
                  <a:srgbClr val="C00000">
                    <a:alpha val="70000"/>
                  </a:srgbClr>
                </a:gs>
              </a:gsLst>
              <a:lin ang="0" scaled="1"/>
              <a:tileRect/>
            </a:gra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等线" panose="02010600030101010101" pitchFamily="2" charset="-122"/>
                <a:cs typeface="+mn-cs"/>
              </a:endParaRPr>
            </a:p>
          </p:txBody>
        </p:sp>
      </p:grpSp>
    </p:spTree>
    <p:extLst>
      <p:ext uri="{BB962C8B-B14F-4D97-AF65-F5344CB8AC3E}">
        <p14:creationId xmlns:p14="http://schemas.microsoft.com/office/powerpoint/2010/main" val="949928029"/>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117"/>
                </p:tgtEl>
              </p:cMediaNode>
            </p:video>
            <p:video>
              <p:cMediaNode vol="80000">
                <p:cTn id="3" repeatCount="indefinite" fill="hold" display="0">
                  <p:stCondLst>
                    <p:cond delay="indefinite"/>
                  </p:stCondLst>
                </p:cTn>
                <p:tgtEl>
                  <p:spTgt spid="11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82E3CDB-5EE8-49FE-B70B-B118BFEDF285}"/>
              </a:ext>
            </a:extLst>
          </p:cNvPr>
          <p:cNvSpPr>
            <a:spLocks noGrp="1"/>
          </p:cNvSpPr>
          <p:nvPr>
            <p:ph type="subTitle" idx="1"/>
          </p:nvPr>
        </p:nvSpPr>
        <p:spPr>
          <a:xfrm>
            <a:off x="397288" y="233344"/>
            <a:ext cx="11402185" cy="441937"/>
          </a:xfrm>
        </p:spPr>
        <p:txBody>
          <a:bodyPr vert="horz" wrap="square" lIns="0" tIns="0" rIns="0" bIns="0" anchor="t" anchorCtr="0">
            <a:noAutofit/>
          </a:bodyPr>
          <a:lstStyle/>
          <a:p>
            <a:pPr>
              <a:lnSpc>
                <a:spcPct val="100000"/>
              </a:lnSpc>
            </a:pPr>
            <a:r>
              <a:rPr lang="en-US" dirty="0">
                <a:latin typeface="Arial" panose="020B0604020202020204" pitchFamily="34" charset="0"/>
                <a:cs typeface="Arial" panose="020B0604020202020204" pitchFamily="34" charset="0"/>
              </a:rPr>
              <a:t>Smart</a:t>
            </a:r>
            <a:r>
              <a:rPr dirty="0">
                <a:latin typeface="Arial" panose="020B0604020202020204" pitchFamily="34" charset="0"/>
                <a:cs typeface="Arial" panose="020B0604020202020204" pitchFamily="34" charset="0"/>
              </a:rPr>
              <a:t> Store: Customer Flow Statistics</a:t>
            </a:r>
          </a:p>
        </p:txBody>
      </p:sp>
      <p:sp>
        <p:nvSpPr>
          <p:cNvPr id="3" name="内容占位符 2">
            <a:extLst>
              <a:ext uri="{FF2B5EF4-FFF2-40B4-BE49-F238E27FC236}">
                <a16:creationId xmlns:a16="http://schemas.microsoft.com/office/drawing/2014/main" id="{F7665F46-06C0-49C0-9DB5-65BAFBDEDACD}"/>
              </a:ext>
            </a:extLst>
          </p:cNvPr>
          <p:cNvSpPr>
            <a:spLocks noGrp="1"/>
          </p:cNvSpPr>
          <p:nvPr>
            <p:ph idx="12"/>
          </p:nvPr>
        </p:nvSpPr>
        <p:spPr>
          <a:xfrm>
            <a:off x="380745" y="1039587"/>
            <a:ext cx="3580826" cy="4411302"/>
          </a:xfrm>
        </p:spPr>
        <p:txBody>
          <a:bodyPr>
            <a:noAutofit/>
          </a:bodyPr>
          <a:lstStyle/>
          <a:p>
            <a:pPr marL="171364" indent="-171364" defTabSz="1218590">
              <a:spcAft>
                <a:spcPts val="0"/>
              </a:spcAft>
              <a:buClr>
                <a:srgbClr val="B7CD32"/>
              </a:buClr>
            </a:pPr>
            <a:r>
              <a:rPr sz="1200" b="1" u="none" dirty="0">
                <a:latin typeface="Arial" panose="020B0604020202020204" pitchFamily="34" charset="0"/>
              </a:rPr>
              <a:t>Solution</a:t>
            </a:r>
            <a:r>
              <a:rPr sz="1200" b="0" u="none" dirty="0">
                <a:latin typeface="Arial" panose="020B0604020202020204" pitchFamily="34" charset="0"/>
              </a:rPr>
              <a:t>: Cameras in retail stores collect videos. The AI-powered video analysis algorithm accurately measures customer flows of stores through </a:t>
            </a:r>
            <a:r>
              <a:rPr sz="1200" b="0" u="none" dirty="0">
                <a:solidFill>
                  <a:srgbClr val="C00000"/>
                </a:solidFill>
                <a:latin typeface="Arial" panose="020B0604020202020204" pitchFamily="34" charset="0"/>
              </a:rPr>
              <a:t>facial recognition and head-shoulder detection</a:t>
            </a:r>
            <a:r>
              <a:rPr sz="1200" b="0" u="none" dirty="0">
                <a:latin typeface="Arial" panose="020B0604020202020204" pitchFamily="34" charset="0"/>
              </a:rPr>
              <a:t>.</a:t>
            </a:r>
          </a:p>
          <a:p>
            <a:pPr marL="171364" indent="-171364" defTabSz="1218590">
              <a:spcAft>
                <a:spcPts val="0"/>
              </a:spcAft>
              <a:buClr>
                <a:srgbClr val="B7CD32"/>
              </a:buClr>
            </a:pPr>
            <a:r>
              <a:rPr sz="1200" b="0" u="none" dirty="0">
                <a:latin typeface="Arial" panose="020B0604020202020204" pitchFamily="34" charset="0"/>
              </a:rPr>
              <a:t>Multiple areas can be specified for monitoring and </a:t>
            </a:r>
            <a:r>
              <a:rPr sz="1200" b="0" u="none" dirty="0">
                <a:solidFill>
                  <a:srgbClr val="C00000"/>
                </a:solidFill>
                <a:latin typeface="Arial" panose="020B0604020202020204" pitchFamily="34" charset="0"/>
              </a:rPr>
              <a:t>customer flow counting</a:t>
            </a:r>
            <a:r>
              <a:rPr sz="1200" b="0" u="none" dirty="0">
                <a:latin typeface="Arial" panose="020B0604020202020204" pitchFamily="34" charset="0"/>
              </a:rPr>
              <a:t>.</a:t>
            </a:r>
            <a:endParaRPr kumimoji="1" lang="en-US" altLang="zh-CN" sz="1200" dirty="0">
              <a:solidFill>
                <a:srgbClr val="1D1D1A"/>
              </a:solidFill>
              <a:latin typeface="Arial" panose="020B0604020202020204" pitchFamily="34" charset="0"/>
              <a:ea typeface="微软雅黑" panose="020B0503020204020204" pitchFamily="34" charset="-122"/>
              <a:cs typeface="华文细黑"/>
            </a:endParaRPr>
          </a:p>
          <a:p>
            <a:pPr marL="171364" indent="-171364" defTabSz="1218590">
              <a:spcAft>
                <a:spcPts val="0"/>
              </a:spcAft>
              <a:buClr>
                <a:srgbClr val="B7CD32"/>
              </a:buClr>
            </a:pPr>
            <a:r>
              <a:rPr sz="1200" b="0" u="none" dirty="0">
                <a:solidFill>
                  <a:srgbClr val="C00000"/>
                </a:solidFill>
                <a:latin typeface="Arial" panose="020B0604020202020204" pitchFamily="34" charset="0"/>
              </a:rPr>
              <a:t>Crowd heat map </a:t>
            </a:r>
            <a:r>
              <a:rPr sz="1200" b="0" u="none" dirty="0">
                <a:latin typeface="Arial" panose="020B0604020202020204" pitchFamily="34" charset="0"/>
              </a:rPr>
              <a:t>is drawn based on persons' trajectory. This helps master the hotspot areas with high customer density and improve customer experience and sales efficiency.</a:t>
            </a:r>
            <a:endParaRPr kumimoji="1" lang="en-US" altLang="zh-CN" sz="1200" dirty="0">
              <a:solidFill>
                <a:srgbClr val="1D1D1A"/>
              </a:solidFill>
              <a:latin typeface="Arial" panose="020B0604020202020204" pitchFamily="34" charset="0"/>
              <a:ea typeface="微软雅黑" panose="020B0503020204020204" pitchFamily="34" charset="-122"/>
              <a:cs typeface="华文细黑"/>
            </a:endParaRPr>
          </a:p>
          <a:p>
            <a:pPr marL="171364" indent="-171364" defTabSz="1218590">
              <a:spcAft>
                <a:spcPts val="0"/>
              </a:spcAft>
              <a:buClr>
                <a:srgbClr val="B7CD32"/>
              </a:buClr>
            </a:pPr>
            <a:r>
              <a:rPr sz="1200" b="0" u="none" dirty="0">
                <a:latin typeface="Arial" panose="020B0604020202020204" pitchFamily="34" charset="0"/>
              </a:rPr>
              <a:t>Algorithms can be deployed on </a:t>
            </a:r>
            <a:r>
              <a:rPr lang="en-US" sz="1200" b="0" u="none" dirty="0">
                <a:latin typeface="Arial" panose="020B0604020202020204" pitchFamily="34" charset="0"/>
              </a:rPr>
              <a:t>the </a:t>
            </a:r>
            <a:r>
              <a:rPr sz="1200" b="0" u="none" dirty="0">
                <a:solidFill>
                  <a:srgbClr val="C00000"/>
                </a:solidFill>
                <a:latin typeface="Arial" panose="020B0604020202020204" pitchFamily="34" charset="0"/>
              </a:rPr>
              <a:t>edge and </a:t>
            </a:r>
            <a:r>
              <a:rPr lang="en-US" sz="1200" b="0" u="none" dirty="0">
                <a:solidFill>
                  <a:srgbClr val="C00000"/>
                </a:solidFill>
                <a:latin typeface="Arial" panose="020B0604020202020204" pitchFamily="34" charset="0"/>
              </a:rPr>
              <a:t>on end </a:t>
            </a:r>
            <a:r>
              <a:rPr sz="1200" b="0" u="none" dirty="0">
                <a:solidFill>
                  <a:srgbClr val="C00000"/>
                </a:solidFill>
                <a:latin typeface="Arial" panose="020B0604020202020204" pitchFamily="34" charset="0"/>
              </a:rPr>
              <a:t>devices</a:t>
            </a:r>
            <a:r>
              <a:rPr sz="1200" b="0" u="none" dirty="0">
                <a:latin typeface="Arial" panose="020B0604020202020204" pitchFamily="34" charset="0"/>
              </a:rPr>
              <a:t>, keeping data on premises and ensuring data security.</a:t>
            </a:r>
            <a:endParaRPr lang="zh-CN" altLang="en-US" sz="1200" dirty="0">
              <a:latin typeface="Arial" panose="020B0604020202020204" pitchFamily="34" charset="0"/>
            </a:endParaRPr>
          </a:p>
        </p:txBody>
      </p:sp>
      <p:pic>
        <p:nvPicPr>
          <p:cNvPr id="4" name="图片 3">
            <a:extLst>
              <a:ext uri="{FF2B5EF4-FFF2-40B4-BE49-F238E27FC236}">
                <a16:creationId xmlns:a16="http://schemas.microsoft.com/office/drawing/2014/main" id="{81169FF4-846E-4971-9F45-59ECC719AA31}"/>
              </a:ext>
            </a:extLst>
          </p:cNvPr>
          <p:cNvPicPr>
            <a:picLocks noChangeAspect="1"/>
          </p:cNvPicPr>
          <p:nvPr/>
        </p:nvPicPr>
        <p:blipFill>
          <a:blip r:embed="rId2"/>
          <a:stretch>
            <a:fillRect/>
          </a:stretch>
        </p:blipFill>
        <p:spPr>
          <a:xfrm>
            <a:off x="4238686" y="1039587"/>
            <a:ext cx="7335934" cy="3129711"/>
          </a:xfrm>
          <a:prstGeom prst="rect">
            <a:avLst/>
          </a:prstGeom>
        </p:spPr>
      </p:pic>
      <p:pic>
        <p:nvPicPr>
          <p:cNvPr id="5" name="Picture 4" descr="solution1-img1">
            <a:extLst>
              <a:ext uri="{FF2B5EF4-FFF2-40B4-BE49-F238E27FC236}">
                <a16:creationId xmlns:a16="http://schemas.microsoft.com/office/drawing/2014/main" id="{88363733-8460-44DD-9B81-4AE1D5E1C1E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3988205" y="4125369"/>
            <a:ext cx="7958077" cy="206860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7BA674B-04D7-41BE-9505-B3886138BF03}"/>
              </a:ext>
            </a:extLst>
          </p:cNvPr>
          <p:cNvSpPr txBox="1"/>
          <p:nvPr/>
        </p:nvSpPr>
        <p:spPr>
          <a:xfrm>
            <a:off x="5404302" y="4280504"/>
            <a:ext cx="1834698" cy="246221"/>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Number of people: 1399</a:t>
            </a:r>
            <a:endParaRPr kumimoji="0" lang="zh-CN" altLang="en-US" sz="10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 name="文本框 6">
            <a:extLst>
              <a:ext uri="{FF2B5EF4-FFF2-40B4-BE49-F238E27FC236}">
                <a16:creationId xmlns:a16="http://schemas.microsoft.com/office/drawing/2014/main" id="{8516A989-0E3E-4001-83DE-DB8EB9ED03E3}"/>
              </a:ext>
            </a:extLst>
          </p:cNvPr>
          <p:cNvSpPr txBox="1"/>
          <p:nvPr/>
        </p:nvSpPr>
        <p:spPr>
          <a:xfrm>
            <a:off x="7532960" y="4280504"/>
            <a:ext cx="1425123" cy="246221"/>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Man: 589</a:t>
            </a:r>
            <a:endParaRPr kumimoji="0" lang="zh-CN" altLang="en-US" sz="10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8" name="文本框 7">
            <a:extLst>
              <a:ext uri="{FF2B5EF4-FFF2-40B4-BE49-F238E27FC236}">
                <a16:creationId xmlns:a16="http://schemas.microsoft.com/office/drawing/2014/main" id="{EECB10DD-0C9A-4667-B1A1-D73B39D17652}"/>
              </a:ext>
            </a:extLst>
          </p:cNvPr>
          <p:cNvSpPr txBox="1"/>
          <p:nvPr/>
        </p:nvSpPr>
        <p:spPr>
          <a:xfrm>
            <a:off x="9252043" y="4274365"/>
            <a:ext cx="1425123" cy="246221"/>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Woman: 810</a:t>
            </a:r>
            <a:endParaRPr kumimoji="0" lang="zh-CN" altLang="en-US" sz="10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255293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82E3CDB-5EE8-49FE-B70B-B118BFEDF285}"/>
              </a:ext>
            </a:extLst>
          </p:cNvPr>
          <p:cNvSpPr>
            <a:spLocks noGrp="1"/>
          </p:cNvSpPr>
          <p:nvPr>
            <p:ph type="subTitle" idx="1"/>
          </p:nvPr>
        </p:nvSpPr>
        <p:spPr>
          <a:xfrm>
            <a:off x="540390" y="314618"/>
            <a:ext cx="10740640" cy="441937"/>
          </a:xfrm>
        </p:spPr>
        <p:txBody>
          <a:bodyPr>
            <a:noAutofit/>
          </a:bodyPr>
          <a:lstStyle/>
          <a:p>
            <a:pPr>
              <a:lnSpc>
                <a:spcPct val="100000"/>
              </a:lnSpc>
            </a:pPr>
            <a:r>
              <a:rPr lang="en-US" b="0" u="none" dirty="0">
                <a:latin typeface="Arial" panose="020B0604020202020204" pitchFamily="34" charset="0"/>
              </a:rPr>
              <a:t>Smart </a:t>
            </a:r>
            <a:r>
              <a:rPr b="0" u="none" dirty="0">
                <a:latin typeface="Arial" panose="020B0604020202020204" pitchFamily="34" charset="0"/>
              </a:rPr>
              <a:t>Store</a:t>
            </a:r>
            <a:r>
              <a:rPr lang="en-US" altLang="zh-CN" dirty="0">
                <a:latin typeface="Arial" panose="020B0604020202020204" pitchFamily="34" charset="0"/>
              </a:rPr>
              <a:t> Case Study</a:t>
            </a:r>
            <a:r>
              <a:rPr b="0" u="none" dirty="0">
                <a:latin typeface="Arial" panose="020B0604020202020204" pitchFamily="34" charset="0"/>
              </a:rPr>
              <a:t>: 4S </a:t>
            </a:r>
            <a:r>
              <a:rPr lang="en-US" b="0" u="none" dirty="0">
                <a:latin typeface="Arial" panose="020B0604020202020204" pitchFamily="34" charset="0"/>
              </a:rPr>
              <a:t>S</a:t>
            </a:r>
            <a:r>
              <a:rPr b="0" u="none" dirty="0">
                <a:latin typeface="Arial" panose="020B0604020202020204" pitchFamily="34" charset="0"/>
              </a:rPr>
              <a:t>hop Customer Flow Statistics</a:t>
            </a:r>
          </a:p>
        </p:txBody>
      </p:sp>
      <p:sp>
        <p:nvSpPr>
          <p:cNvPr id="3" name="内容占位符 2">
            <a:extLst>
              <a:ext uri="{FF2B5EF4-FFF2-40B4-BE49-F238E27FC236}">
                <a16:creationId xmlns:a16="http://schemas.microsoft.com/office/drawing/2014/main" id="{F7665F46-06C0-49C0-9DB5-65BAFBDEDACD}"/>
              </a:ext>
            </a:extLst>
          </p:cNvPr>
          <p:cNvSpPr>
            <a:spLocks noGrp="1"/>
          </p:cNvSpPr>
          <p:nvPr>
            <p:ph idx="12"/>
          </p:nvPr>
        </p:nvSpPr>
        <p:spPr>
          <a:xfrm>
            <a:off x="537237" y="898071"/>
            <a:ext cx="10932578" cy="1023256"/>
          </a:xfrm>
        </p:spPr>
        <p:txBody>
          <a:bodyPr>
            <a:noAutofit/>
          </a:bodyPr>
          <a:lstStyle/>
          <a:p>
            <a:pPr>
              <a:spcAft>
                <a:spcPts val="0"/>
              </a:spcAft>
            </a:pPr>
            <a:r>
              <a:rPr sz="1100" b="1" u="none" dirty="0">
                <a:latin typeface="Arial" panose="020B0604020202020204" pitchFamily="34" charset="0"/>
              </a:rPr>
              <a:t>Scenario</a:t>
            </a:r>
            <a:r>
              <a:rPr sz="1100" b="0" u="none" dirty="0">
                <a:latin typeface="Arial" panose="020B0604020202020204" pitchFamily="34" charset="0"/>
              </a:rPr>
              <a:t>: 1. The number of customers cannot be counted, and the dashboard data cannot be displayed. 2. It is difficult to distinguish shop assistants from customers, so that it is difficult to analyze customer behaviors. 3. Cloud-based video analysis is costly (costly and time-consuming store upgrade, costly deployment) and the latency is high.</a:t>
            </a:r>
            <a:endParaRPr kumimoji="1" lang="en-US" altLang="zh-CN" sz="1100" dirty="0">
              <a:solidFill>
                <a:srgbClr val="000000"/>
              </a:solidFill>
              <a:latin typeface="Arial" panose="020B0604020202020204" pitchFamily="34" charset="0"/>
            </a:endParaRPr>
          </a:p>
          <a:p>
            <a:pPr>
              <a:spcAft>
                <a:spcPts val="0"/>
              </a:spcAft>
            </a:pPr>
            <a:r>
              <a:rPr sz="1100" b="1" u="none" dirty="0">
                <a:latin typeface="Arial" panose="020B0604020202020204" pitchFamily="34" charset="0"/>
              </a:rPr>
              <a:t>Solution</a:t>
            </a:r>
            <a:r>
              <a:rPr sz="1100" b="0" u="none" dirty="0">
                <a:latin typeface="Arial" panose="020B0604020202020204" pitchFamily="34" charset="0"/>
              </a:rPr>
              <a:t>: 1. Huawei provides key AI capabilities with </a:t>
            </a:r>
            <a:r>
              <a:rPr sz="1100" b="0" u="none" dirty="0">
                <a:solidFill>
                  <a:srgbClr val="FF0000"/>
                </a:solidFill>
                <a:latin typeface="Arial" panose="020B0604020202020204" pitchFamily="34" charset="0"/>
              </a:rPr>
              <a:t>device-cloud synergy</a:t>
            </a:r>
            <a:r>
              <a:rPr sz="1100" b="0" u="none" dirty="0">
                <a:latin typeface="Arial" panose="020B0604020202020204" pitchFamily="34" charset="0"/>
              </a:rPr>
              <a:t>. AI tasks are centrally processed on the devices</a:t>
            </a:r>
            <a:r>
              <a:rPr lang="en-US" altLang="zh-CN" sz="1100" b="0" u="none" dirty="0">
                <a:latin typeface="Arial" panose="020B0604020202020204" pitchFamily="34" charset="0"/>
              </a:rPr>
              <a:t>,</a:t>
            </a:r>
            <a:r>
              <a:rPr sz="1100" b="0" u="none" dirty="0">
                <a:latin typeface="Arial" panose="020B0604020202020204" pitchFamily="34" charset="0"/>
              </a:rPr>
              <a:t> featuring high responsiveness and efficiency. This reduces in-cloud migration cost. 2. Huawei provides AI-powered video analysis to </a:t>
            </a:r>
            <a:r>
              <a:rPr lang="en-US" sz="1100" dirty="0">
                <a:solidFill>
                  <a:srgbClr val="FF0000"/>
                </a:solidFill>
                <a:latin typeface="Arial" panose="020B0604020202020204" pitchFamily="34" charset="0"/>
              </a:rPr>
              <a:t>distinguish</a:t>
            </a:r>
            <a:r>
              <a:rPr sz="1100" b="0" u="none" dirty="0">
                <a:solidFill>
                  <a:srgbClr val="FF0000"/>
                </a:solidFill>
                <a:latin typeface="Arial" panose="020B0604020202020204" pitchFamily="34" charset="0"/>
              </a:rPr>
              <a:t> shop assistants from customers and count the number of customers</a:t>
            </a:r>
            <a:r>
              <a:rPr sz="1100" b="0" u="none" dirty="0">
                <a:latin typeface="Arial" panose="020B0604020202020204" pitchFamily="34" charset="0"/>
              </a:rPr>
              <a:t>. 3. The shop only needs to connect to existing camera video streams </a:t>
            </a:r>
            <a:r>
              <a:rPr lang="en-US" sz="1100" dirty="0">
                <a:latin typeface="Arial" panose="020B0604020202020204" pitchFamily="34" charset="0"/>
              </a:rPr>
              <a:t>for</a:t>
            </a:r>
            <a:r>
              <a:rPr sz="1100" b="0" u="none" dirty="0">
                <a:latin typeface="Arial" panose="020B0604020202020204" pitchFamily="34" charset="0"/>
              </a:rPr>
              <a:t> </a:t>
            </a:r>
            <a:r>
              <a:rPr lang="en-US" altLang="zh-CN" sz="1100" dirty="0">
                <a:latin typeface="Arial" panose="020B0604020202020204" pitchFamily="34" charset="0"/>
              </a:rPr>
              <a:t>smart store </a:t>
            </a:r>
            <a:r>
              <a:rPr sz="1100" b="0" u="none" dirty="0">
                <a:latin typeface="Arial" panose="020B0604020202020204" pitchFamily="34" charset="0"/>
              </a:rPr>
              <a:t>upgrade, reducing the deployment period and costs.</a:t>
            </a:r>
            <a:endParaRPr kumimoji="1" lang="en-US" altLang="zh-CN" sz="1100" dirty="0">
              <a:solidFill>
                <a:srgbClr val="000000"/>
              </a:solidFill>
              <a:latin typeface="Arial" panose="020B0604020202020204" pitchFamily="34" charset="0"/>
            </a:endParaRPr>
          </a:p>
          <a:p>
            <a:pPr lvl="1">
              <a:spcAft>
                <a:spcPts val="0"/>
              </a:spcAft>
            </a:pPr>
            <a:endParaRPr kumimoji="1" lang="zh-CN" altLang="en-US" sz="1100">
              <a:solidFill>
                <a:srgbClr val="000000"/>
              </a:solidFill>
              <a:latin typeface="Arial" panose="020B0604020202020204" pitchFamily="34" charset="0"/>
            </a:endParaRPr>
          </a:p>
          <a:p>
            <a:pPr marL="171364" indent="-171364" defTabSz="1218590">
              <a:spcAft>
                <a:spcPts val="0"/>
              </a:spcAft>
              <a:buClr>
                <a:srgbClr val="B7CD32"/>
              </a:buClr>
            </a:pPr>
            <a:endParaRPr lang="zh-CN" altLang="en-US" sz="1100">
              <a:latin typeface="Arial" panose="020B0604020202020204" pitchFamily="34" charset="0"/>
            </a:endParaRPr>
          </a:p>
        </p:txBody>
      </p:sp>
      <p:pic>
        <p:nvPicPr>
          <p:cNvPr id="6" name="图片 5">
            <a:extLst>
              <a:ext uri="{FF2B5EF4-FFF2-40B4-BE49-F238E27FC236}">
                <a16:creationId xmlns:a16="http://schemas.microsoft.com/office/drawing/2014/main" id="{F815D52C-FA4A-4610-B7D4-462BFEFFC19A}"/>
              </a:ext>
            </a:extLst>
          </p:cNvPr>
          <p:cNvPicPr>
            <a:picLocks noChangeAspect="1"/>
          </p:cNvPicPr>
          <p:nvPr/>
        </p:nvPicPr>
        <p:blipFill>
          <a:blip r:embed="rId2"/>
          <a:stretch>
            <a:fillRect/>
          </a:stretch>
        </p:blipFill>
        <p:spPr>
          <a:xfrm>
            <a:off x="2311323" y="2228029"/>
            <a:ext cx="7574116" cy="3906072"/>
          </a:xfrm>
          <a:prstGeom prst="rect">
            <a:avLst/>
          </a:prstGeom>
        </p:spPr>
      </p:pic>
    </p:spTree>
    <p:extLst>
      <p:ext uri="{BB962C8B-B14F-4D97-AF65-F5344CB8AC3E}">
        <p14:creationId xmlns:p14="http://schemas.microsoft.com/office/powerpoint/2010/main" val="3926381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28AA2D4A-8D61-442B-8408-6B51B23A1367}"/>
              </a:ext>
            </a:extLst>
          </p:cNvPr>
          <p:cNvSpPr>
            <a:spLocks noGrp="1"/>
          </p:cNvSpPr>
          <p:nvPr>
            <p:ph type="subTitle" idx="1"/>
          </p:nvPr>
        </p:nvSpPr>
        <p:spPr>
          <a:xfrm>
            <a:off x="373063" y="348947"/>
            <a:ext cx="9885362" cy="441937"/>
          </a:xfrm>
        </p:spPr>
        <p:txBody>
          <a:bodyPr vert="horz" wrap="square" lIns="0" tIns="0" rIns="0" bIns="0" anchor="ctr" anchorCtr="0">
            <a:noAutofit/>
          </a:bodyPr>
          <a:lstStyle/>
          <a:p>
            <a:pPr fontAlgn="ctr">
              <a:lnSpc>
                <a:spcPct val="100000"/>
              </a:lnSpc>
            </a:pPr>
            <a:r>
              <a:rPr lang="en-US" sz="2600" dirty="0">
                <a:latin typeface="Arial" panose="020B0604020202020204" pitchFamily="34" charset="0"/>
              </a:rPr>
              <a:t>Smart Traffic Control: Phase Sequence Optimization Alleviates Intersection Congestion</a:t>
            </a:r>
          </a:p>
        </p:txBody>
      </p:sp>
      <p:sp>
        <p:nvSpPr>
          <p:cNvPr id="82" name="矩形 81">
            <a:extLst>
              <a:ext uri="{FF2B5EF4-FFF2-40B4-BE49-F238E27FC236}">
                <a16:creationId xmlns:a16="http://schemas.microsoft.com/office/drawing/2014/main" id="{320AE952-5220-482A-B127-954F1A98F949}"/>
              </a:ext>
            </a:extLst>
          </p:cNvPr>
          <p:cNvSpPr/>
          <p:nvPr/>
        </p:nvSpPr>
        <p:spPr>
          <a:xfrm>
            <a:off x="592202" y="1023594"/>
            <a:ext cx="11050002" cy="646331"/>
          </a:xfrm>
          <a:prstGeom prst="rect">
            <a:avLst/>
          </a:prstGeom>
        </p:spPr>
        <p:txBody>
          <a:bodyPr wrap="square">
            <a:noAutofit/>
          </a:bodyPr>
          <a:lstStyle/>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In April 2020, construction was taking place at the southbound section of </a:t>
            </a: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Wuhe Avenue &amp; Beier Road </a:t>
            </a:r>
            <a:r>
              <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intersection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and caused traffic congestion. TrafficGo provided suggestions on phase sequence optimization to alleviate congestion.</a:t>
            </a:r>
          </a:p>
        </p:txBody>
      </p:sp>
      <p:sp>
        <p:nvSpPr>
          <p:cNvPr id="83" name="文本框 82">
            <a:extLst>
              <a:ext uri="{FF2B5EF4-FFF2-40B4-BE49-F238E27FC236}">
                <a16:creationId xmlns:a16="http://schemas.microsoft.com/office/drawing/2014/main" id="{2BB0D6CF-4309-4313-9003-D7F890280507}"/>
              </a:ext>
            </a:extLst>
          </p:cNvPr>
          <p:cNvSpPr txBox="1"/>
          <p:nvPr/>
        </p:nvSpPr>
        <p:spPr>
          <a:xfrm>
            <a:off x="724870" y="4819587"/>
            <a:ext cx="4940670" cy="1477328"/>
          </a:xfrm>
          <a:prstGeom prst="rect">
            <a:avLst/>
          </a:prstGeom>
          <a:noFill/>
        </p:spPr>
        <p:txBody>
          <a:bodyPr wrap="square" rtlCol="0">
            <a:noAutofit/>
          </a:bodyPr>
          <a:lstStyle/>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Problem:</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 left-turn traffic from east to south was heavy, which led to intersection overflow. After the phase ended, the north-south straight-ahead phase immediately began. This made the congestion even worse. The queue overflowed up to Wuhe Avenue &amp; Beier Road intersection.</a:t>
            </a:r>
            <a:endPar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ea typeface="微软雅黑"/>
              <a:cs typeface="+mn-cs"/>
            </a:endParaRPr>
          </a:p>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Pain point:</a:t>
            </a:r>
            <a:r>
              <a:rPr kumimoji="0" lang="en-US" sz="105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Even with manual traffic control during peak hours, </a:t>
            </a:r>
            <a:r>
              <a:rPr kumimoji="0" lang="en-US" sz="105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the congestion of the east-south direction cannot be avoided</a:t>
            </a:r>
            <a:r>
              <a:rPr kumimoji="0" lang="en-US" sz="105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a:t>
            </a:r>
            <a:endPar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ea typeface="微软雅黑"/>
              <a:cs typeface="+mn-cs"/>
            </a:endParaRPr>
          </a:p>
        </p:txBody>
      </p:sp>
      <p:sp>
        <p:nvSpPr>
          <p:cNvPr id="84" name="文本框 83">
            <a:extLst>
              <a:ext uri="{FF2B5EF4-FFF2-40B4-BE49-F238E27FC236}">
                <a16:creationId xmlns:a16="http://schemas.microsoft.com/office/drawing/2014/main" id="{AD67B99D-95AC-4CE0-B131-2C4D1B50E41B}"/>
              </a:ext>
            </a:extLst>
          </p:cNvPr>
          <p:cNvSpPr txBox="1"/>
          <p:nvPr/>
        </p:nvSpPr>
        <p:spPr>
          <a:xfrm>
            <a:off x="6314128" y="4829523"/>
            <a:ext cx="4982055" cy="1477328"/>
          </a:xfrm>
          <a:prstGeom prst="rect">
            <a:avLst/>
          </a:prstGeom>
          <a:noFill/>
        </p:spPr>
        <p:txBody>
          <a:bodyPr wrap="square" rtlCol="0">
            <a:noAutofit/>
          </a:bodyPr>
          <a:lstStyle/>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Effect:</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 AI diagnosis model comprehensively analyzed the traffic flows and control solutions in all intersections and decided to switch the sequence of two phases.</a:t>
            </a:r>
            <a:endPar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ea typeface="微软雅黑"/>
              <a:cs typeface="+mn-cs"/>
            </a:endParaRPr>
          </a:p>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Flexible manual traffic control:</a:t>
            </a:r>
            <a:r>
              <a:rPr kumimoji="0" lang="en-US" sz="105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A </a:t>
            </a:r>
            <a:r>
              <a:rPr kumimoji="0" lang="en-US" sz="105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transition phase </a:t>
            </a:r>
            <a:r>
              <a:rPr kumimoji="0" lang="en-US" sz="105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was put between the east-south left-turn phase and the north-south straight-ahead phase. The east-south left-turn traffic can be cleared before the north-south phase begins.</a:t>
            </a:r>
            <a:endParaRPr kumimoji="0" lang="en-US" altLang="zh-CN" sz="1050" b="0" i="0" u="none" strike="noStrike" kern="1200" cap="none" spc="0" normalizeH="0" baseline="0" noProof="0" dirty="0">
              <a:ln>
                <a:noFill/>
              </a:ln>
              <a:solidFill>
                <a:prstClr val="black"/>
              </a:solidFill>
              <a:effectLst/>
              <a:uLnTx/>
              <a:uFillTx/>
              <a:latin typeface="Arial" panose="020B0604020202020204" pitchFamily="34" charset="0"/>
              <a:ea typeface="微软雅黑"/>
              <a:cs typeface="+mn-cs"/>
            </a:endParaRPr>
          </a:p>
        </p:txBody>
      </p:sp>
      <p:sp>
        <p:nvSpPr>
          <p:cNvPr id="86" name="矩形 85">
            <a:extLst>
              <a:ext uri="{FF2B5EF4-FFF2-40B4-BE49-F238E27FC236}">
                <a16:creationId xmlns:a16="http://schemas.microsoft.com/office/drawing/2014/main" id="{FDC6BD2D-D22A-48C1-93A0-FA1A7660690F}"/>
              </a:ext>
            </a:extLst>
          </p:cNvPr>
          <p:cNvSpPr/>
          <p:nvPr/>
        </p:nvSpPr>
        <p:spPr>
          <a:xfrm>
            <a:off x="2362029" y="1745091"/>
            <a:ext cx="504056" cy="461665"/>
          </a:xfrm>
          <a:prstGeom prst="rect">
            <a:avLst/>
          </a:prstGeom>
          <a:noFill/>
          <a:ln w="254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grpSp>
        <p:nvGrpSpPr>
          <p:cNvPr id="87" name="组合 86">
            <a:extLst>
              <a:ext uri="{FF2B5EF4-FFF2-40B4-BE49-F238E27FC236}">
                <a16:creationId xmlns:a16="http://schemas.microsoft.com/office/drawing/2014/main" id="{A0CE711F-4BB2-46CB-A2DF-A6B996CD490E}"/>
              </a:ext>
            </a:extLst>
          </p:cNvPr>
          <p:cNvGrpSpPr/>
          <p:nvPr/>
        </p:nvGrpSpPr>
        <p:grpSpPr>
          <a:xfrm>
            <a:off x="2866085" y="1745091"/>
            <a:ext cx="504056" cy="461665"/>
            <a:chOff x="1722801" y="2210246"/>
            <a:chExt cx="504056" cy="461665"/>
          </a:xfrm>
        </p:grpSpPr>
        <p:grpSp>
          <p:nvGrpSpPr>
            <p:cNvPr id="88" name="组合 87">
              <a:extLst>
                <a:ext uri="{FF2B5EF4-FFF2-40B4-BE49-F238E27FC236}">
                  <a16:creationId xmlns:a16="http://schemas.microsoft.com/office/drawing/2014/main" id="{B88AC889-5F23-449F-B98A-3FFFAE1F6FAC}"/>
                </a:ext>
              </a:extLst>
            </p:cNvPr>
            <p:cNvGrpSpPr/>
            <p:nvPr/>
          </p:nvGrpSpPr>
          <p:grpSpPr>
            <a:xfrm>
              <a:off x="1722801" y="2210246"/>
              <a:ext cx="504056" cy="461665"/>
              <a:chOff x="1722801" y="2210246"/>
              <a:chExt cx="504056" cy="461665"/>
            </a:xfrm>
          </p:grpSpPr>
          <p:sp>
            <p:nvSpPr>
              <p:cNvPr id="90" name="矩形 89">
                <a:extLst>
                  <a:ext uri="{FF2B5EF4-FFF2-40B4-BE49-F238E27FC236}">
                    <a16:creationId xmlns:a16="http://schemas.microsoft.com/office/drawing/2014/main" id="{177B9150-05A9-4E98-A482-EC0E79374499}"/>
                  </a:ext>
                </a:extLst>
              </p:cNvPr>
              <p:cNvSpPr/>
              <p:nvPr/>
            </p:nvSpPr>
            <p:spPr>
              <a:xfrm>
                <a:off x="1722801" y="2210246"/>
                <a:ext cx="504056" cy="461665"/>
              </a:xfrm>
              <a:prstGeom prst="rect">
                <a:avLst/>
              </a:prstGeom>
              <a:noFill/>
              <a:ln w="254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cxnSp>
            <p:nvCxnSpPr>
              <p:cNvPr id="91" name="直接箭头连接符 90">
                <a:extLst>
                  <a:ext uri="{FF2B5EF4-FFF2-40B4-BE49-F238E27FC236}">
                    <a16:creationId xmlns:a16="http://schemas.microsoft.com/office/drawing/2014/main" id="{72124DB3-6A28-45C4-8DA4-A36ACB200A98}"/>
                  </a:ext>
                </a:extLst>
              </p:cNvPr>
              <p:cNvCxnSpPr/>
              <p:nvPr/>
            </p:nvCxnSpPr>
            <p:spPr>
              <a:xfrm flipV="1">
                <a:off x="2095037" y="2350192"/>
                <a:ext cx="0" cy="321719"/>
              </a:xfrm>
              <a:prstGeom prst="straightConnector1">
                <a:avLst/>
              </a:prstGeom>
              <a:noFill/>
              <a:ln w="9525" cap="flat" cmpd="sng" algn="ctr">
                <a:solidFill>
                  <a:srgbClr val="4F81BD">
                    <a:shade val="95000"/>
                    <a:satMod val="105000"/>
                  </a:srgbClr>
                </a:solidFill>
                <a:prstDash val="solid"/>
                <a:tailEnd type="triangle"/>
              </a:ln>
              <a:effectLst/>
            </p:spPr>
          </p:cxnSp>
          <p:cxnSp>
            <p:nvCxnSpPr>
              <p:cNvPr id="92" name="直接连接符 91">
                <a:extLst>
                  <a:ext uri="{FF2B5EF4-FFF2-40B4-BE49-F238E27FC236}">
                    <a16:creationId xmlns:a16="http://schemas.microsoft.com/office/drawing/2014/main" id="{983A90DF-693D-40E6-95E0-4B996E9108E8}"/>
                  </a:ext>
                </a:extLst>
              </p:cNvPr>
              <p:cNvCxnSpPr/>
              <p:nvPr/>
            </p:nvCxnSpPr>
            <p:spPr>
              <a:xfrm flipV="1">
                <a:off x="1974829" y="2387449"/>
                <a:ext cx="0" cy="284461"/>
              </a:xfrm>
              <a:prstGeom prst="line">
                <a:avLst/>
              </a:prstGeom>
              <a:noFill/>
              <a:ln w="9525" cap="flat" cmpd="sng" algn="ctr">
                <a:solidFill>
                  <a:srgbClr val="4F81BD">
                    <a:shade val="95000"/>
                    <a:satMod val="105000"/>
                  </a:srgbClr>
                </a:solidFill>
                <a:prstDash val="solid"/>
              </a:ln>
              <a:effectLst/>
            </p:spPr>
          </p:cxnSp>
        </p:grpSp>
        <p:cxnSp>
          <p:nvCxnSpPr>
            <p:cNvPr id="89" name="直接箭头连接符 88">
              <a:extLst>
                <a:ext uri="{FF2B5EF4-FFF2-40B4-BE49-F238E27FC236}">
                  <a16:creationId xmlns:a16="http://schemas.microsoft.com/office/drawing/2014/main" id="{993A8C72-9B69-487B-9162-C3716CA318DD}"/>
                </a:ext>
              </a:extLst>
            </p:cNvPr>
            <p:cNvCxnSpPr/>
            <p:nvPr/>
          </p:nvCxnSpPr>
          <p:spPr>
            <a:xfrm flipH="1">
              <a:off x="1843009" y="2390685"/>
              <a:ext cx="131820" cy="0"/>
            </a:xfrm>
            <a:prstGeom prst="straightConnector1">
              <a:avLst/>
            </a:prstGeom>
            <a:noFill/>
            <a:ln w="9525" cap="flat" cmpd="sng" algn="ctr">
              <a:solidFill>
                <a:srgbClr val="4F81BD">
                  <a:shade val="95000"/>
                  <a:satMod val="105000"/>
                </a:srgbClr>
              </a:solidFill>
              <a:prstDash val="solid"/>
              <a:tailEnd type="triangle"/>
            </a:ln>
            <a:effectLst/>
          </p:spPr>
        </p:cxnSp>
      </p:grpSp>
      <p:cxnSp>
        <p:nvCxnSpPr>
          <p:cNvPr id="93" name="直接箭头连接符 92">
            <a:extLst>
              <a:ext uri="{FF2B5EF4-FFF2-40B4-BE49-F238E27FC236}">
                <a16:creationId xmlns:a16="http://schemas.microsoft.com/office/drawing/2014/main" id="{3BCF5BC5-A3D1-4B76-81D4-1A8D16BAB1E1}"/>
              </a:ext>
            </a:extLst>
          </p:cNvPr>
          <p:cNvCxnSpPr/>
          <p:nvPr/>
        </p:nvCxnSpPr>
        <p:spPr>
          <a:xfrm flipV="1">
            <a:off x="2662547" y="1895784"/>
            <a:ext cx="0" cy="321719"/>
          </a:xfrm>
          <a:prstGeom prst="straightConnector1">
            <a:avLst/>
          </a:prstGeom>
          <a:noFill/>
          <a:ln w="9525" cap="flat" cmpd="sng" algn="ctr">
            <a:solidFill>
              <a:srgbClr val="4F81BD">
                <a:shade val="95000"/>
                <a:satMod val="105000"/>
              </a:srgbClr>
            </a:solidFill>
            <a:prstDash val="solid"/>
            <a:tailEnd type="triangle"/>
          </a:ln>
          <a:effectLst/>
        </p:spPr>
      </p:cxnSp>
      <p:cxnSp>
        <p:nvCxnSpPr>
          <p:cNvPr id="94" name="直接箭头连接符 93">
            <a:extLst>
              <a:ext uri="{FF2B5EF4-FFF2-40B4-BE49-F238E27FC236}">
                <a16:creationId xmlns:a16="http://schemas.microsoft.com/office/drawing/2014/main" id="{A112BE24-A53D-4B69-83B7-611B29A280E3}"/>
              </a:ext>
            </a:extLst>
          </p:cNvPr>
          <p:cNvCxnSpPr/>
          <p:nvPr/>
        </p:nvCxnSpPr>
        <p:spPr>
          <a:xfrm>
            <a:off x="2518531" y="1755838"/>
            <a:ext cx="0" cy="287973"/>
          </a:xfrm>
          <a:prstGeom prst="straightConnector1">
            <a:avLst/>
          </a:prstGeom>
          <a:noFill/>
          <a:ln w="9525" cap="flat" cmpd="sng" algn="ctr">
            <a:solidFill>
              <a:srgbClr val="4F81BD">
                <a:shade val="95000"/>
                <a:satMod val="105000"/>
              </a:srgbClr>
            </a:solidFill>
            <a:prstDash val="solid"/>
            <a:tailEnd type="triangle"/>
          </a:ln>
          <a:effectLst/>
        </p:spPr>
      </p:cxnSp>
      <p:grpSp>
        <p:nvGrpSpPr>
          <p:cNvPr id="95" name="组合 94">
            <a:extLst>
              <a:ext uri="{FF2B5EF4-FFF2-40B4-BE49-F238E27FC236}">
                <a16:creationId xmlns:a16="http://schemas.microsoft.com/office/drawing/2014/main" id="{33937175-F957-4477-BD3E-3B4FBECE04D2}"/>
              </a:ext>
            </a:extLst>
          </p:cNvPr>
          <p:cNvGrpSpPr/>
          <p:nvPr/>
        </p:nvGrpSpPr>
        <p:grpSpPr>
          <a:xfrm>
            <a:off x="1850259" y="1745091"/>
            <a:ext cx="504056" cy="461665"/>
            <a:chOff x="2735740" y="2212331"/>
            <a:chExt cx="504056" cy="461665"/>
          </a:xfrm>
        </p:grpSpPr>
        <p:grpSp>
          <p:nvGrpSpPr>
            <p:cNvPr id="96" name="组合 95">
              <a:extLst>
                <a:ext uri="{FF2B5EF4-FFF2-40B4-BE49-F238E27FC236}">
                  <a16:creationId xmlns:a16="http://schemas.microsoft.com/office/drawing/2014/main" id="{D460AFF6-0133-4085-A7D6-991F1C64C743}"/>
                </a:ext>
              </a:extLst>
            </p:cNvPr>
            <p:cNvGrpSpPr/>
            <p:nvPr/>
          </p:nvGrpSpPr>
          <p:grpSpPr>
            <a:xfrm>
              <a:off x="2735740" y="2212331"/>
              <a:ext cx="504056" cy="461665"/>
              <a:chOff x="2735740" y="2212331"/>
              <a:chExt cx="504056" cy="461665"/>
            </a:xfrm>
          </p:grpSpPr>
          <p:sp>
            <p:nvSpPr>
              <p:cNvPr id="98" name="矩形 97">
                <a:extLst>
                  <a:ext uri="{FF2B5EF4-FFF2-40B4-BE49-F238E27FC236}">
                    <a16:creationId xmlns:a16="http://schemas.microsoft.com/office/drawing/2014/main" id="{97515EC2-6463-4337-9BC0-7C8E3FFA7810}"/>
                  </a:ext>
                </a:extLst>
              </p:cNvPr>
              <p:cNvSpPr/>
              <p:nvPr/>
            </p:nvSpPr>
            <p:spPr>
              <a:xfrm>
                <a:off x="2735740" y="2212331"/>
                <a:ext cx="504056" cy="461665"/>
              </a:xfrm>
              <a:prstGeom prst="rect">
                <a:avLst/>
              </a:prstGeom>
              <a:noFill/>
              <a:ln w="254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cxnSp>
            <p:nvCxnSpPr>
              <p:cNvPr id="99" name="直接箭头连接符 98">
                <a:extLst>
                  <a:ext uri="{FF2B5EF4-FFF2-40B4-BE49-F238E27FC236}">
                    <a16:creationId xmlns:a16="http://schemas.microsoft.com/office/drawing/2014/main" id="{33C3C67D-3FFE-459A-BD86-90EC63C7EECA}"/>
                  </a:ext>
                </a:extLst>
              </p:cNvPr>
              <p:cNvCxnSpPr/>
              <p:nvPr/>
            </p:nvCxnSpPr>
            <p:spPr>
              <a:xfrm>
                <a:off x="2857227" y="2212331"/>
                <a:ext cx="0" cy="287973"/>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00" name="直接连接符 99">
                <a:extLst>
                  <a:ext uri="{FF2B5EF4-FFF2-40B4-BE49-F238E27FC236}">
                    <a16:creationId xmlns:a16="http://schemas.microsoft.com/office/drawing/2014/main" id="{E2C978DC-5C9C-45CA-AD11-611F60D479AB}"/>
                  </a:ext>
                </a:extLst>
              </p:cNvPr>
              <p:cNvCxnSpPr/>
              <p:nvPr/>
            </p:nvCxnSpPr>
            <p:spPr>
              <a:xfrm flipV="1">
                <a:off x="3001243" y="2223078"/>
                <a:ext cx="0" cy="234900"/>
              </a:xfrm>
              <a:prstGeom prst="line">
                <a:avLst/>
              </a:prstGeom>
              <a:noFill/>
              <a:ln w="9525" cap="flat" cmpd="sng" algn="ctr">
                <a:solidFill>
                  <a:srgbClr val="4F81BD">
                    <a:shade val="95000"/>
                    <a:satMod val="105000"/>
                  </a:srgbClr>
                </a:solidFill>
                <a:prstDash val="solid"/>
              </a:ln>
              <a:effectLst/>
            </p:spPr>
          </p:cxnSp>
        </p:grpSp>
        <p:cxnSp>
          <p:nvCxnSpPr>
            <p:cNvPr id="97" name="直接箭头连接符 96">
              <a:extLst>
                <a:ext uri="{FF2B5EF4-FFF2-40B4-BE49-F238E27FC236}">
                  <a16:creationId xmlns:a16="http://schemas.microsoft.com/office/drawing/2014/main" id="{E1BB681C-5533-4D66-B264-06E4D45E8552}"/>
                </a:ext>
              </a:extLst>
            </p:cNvPr>
            <p:cNvCxnSpPr/>
            <p:nvPr/>
          </p:nvCxnSpPr>
          <p:spPr>
            <a:xfrm>
              <a:off x="3001243" y="2457978"/>
              <a:ext cx="144016" cy="0"/>
            </a:xfrm>
            <a:prstGeom prst="straightConnector1">
              <a:avLst/>
            </a:prstGeom>
            <a:noFill/>
            <a:ln w="9525" cap="flat" cmpd="sng" algn="ctr">
              <a:solidFill>
                <a:srgbClr val="4F81BD">
                  <a:shade val="95000"/>
                  <a:satMod val="105000"/>
                </a:srgbClr>
              </a:solidFill>
              <a:prstDash val="solid"/>
              <a:tailEnd type="triangle"/>
            </a:ln>
            <a:effectLst/>
          </p:spPr>
        </p:cxnSp>
      </p:grpSp>
      <p:sp>
        <p:nvSpPr>
          <p:cNvPr id="101" name="矩形 100">
            <a:extLst>
              <a:ext uri="{FF2B5EF4-FFF2-40B4-BE49-F238E27FC236}">
                <a16:creationId xmlns:a16="http://schemas.microsoft.com/office/drawing/2014/main" id="{27184B95-5A99-4384-81FB-0187726729A8}"/>
              </a:ext>
            </a:extLst>
          </p:cNvPr>
          <p:cNvSpPr/>
          <p:nvPr/>
        </p:nvSpPr>
        <p:spPr>
          <a:xfrm>
            <a:off x="852774" y="1745091"/>
            <a:ext cx="504056" cy="461665"/>
          </a:xfrm>
          <a:prstGeom prst="rect">
            <a:avLst/>
          </a:prstGeom>
          <a:noFill/>
          <a:ln w="254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cxnSp>
        <p:nvCxnSpPr>
          <p:cNvPr id="102" name="直接箭头连接符 101">
            <a:extLst>
              <a:ext uri="{FF2B5EF4-FFF2-40B4-BE49-F238E27FC236}">
                <a16:creationId xmlns:a16="http://schemas.microsoft.com/office/drawing/2014/main" id="{EE79A04C-75E1-4D38-93BD-8EA9B7D68626}"/>
              </a:ext>
            </a:extLst>
          </p:cNvPr>
          <p:cNvCxnSpPr/>
          <p:nvPr/>
        </p:nvCxnSpPr>
        <p:spPr>
          <a:xfrm>
            <a:off x="854084" y="2033064"/>
            <a:ext cx="342628"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03" name="直接连接符 102">
            <a:extLst>
              <a:ext uri="{FF2B5EF4-FFF2-40B4-BE49-F238E27FC236}">
                <a16:creationId xmlns:a16="http://schemas.microsoft.com/office/drawing/2014/main" id="{66FC0779-3317-4ADC-AC1D-8E9FC63EC649}"/>
              </a:ext>
            </a:extLst>
          </p:cNvPr>
          <p:cNvCxnSpPr/>
          <p:nvPr/>
        </p:nvCxnSpPr>
        <p:spPr>
          <a:xfrm>
            <a:off x="852774" y="1916198"/>
            <a:ext cx="266679" cy="0"/>
          </a:xfrm>
          <a:prstGeom prst="line">
            <a:avLst/>
          </a:prstGeom>
          <a:noFill/>
          <a:ln w="9525" cap="flat" cmpd="sng" algn="ctr">
            <a:solidFill>
              <a:srgbClr val="4F81BD">
                <a:shade val="95000"/>
                <a:satMod val="105000"/>
              </a:srgbClr>
            </a:solidFill>
            <a:prstDash val="solid"/>
          </a:ln>
          <a:effectLst/>
        </p:spPr>
      </p:cxnSp>
      <p:cxnSp>
        <p:nvCxnSpPr>
          <p:cNvPr id="104" name="直接箭头连接符 103">
            <a:extLst>
              <a:ext uri="{FF2B5EF4-FFF2-40B4-BE49-F238E27FC236}">
                <a16:creationId xmlns:a16="http://schemas.microsoft.com/office/drawing/2014/main" id="{46921860-71F8-40C3-90C5-65D8D48745E7}"/>
              </a:ext>
            </a:extLst>
          </p:cNvPr>
          <p:cNvCxnSpPr/>
          <p:nvPr/>
        </p:nvCxnSpPr>
        <p:spPr>
          <a:xfrm flipV="1">
            <a:off x="1116682" y="1772182"/>
            <a:ext cx="0" cy="144016"/>
          </a:xfrm>
          <a:prstGeom prst="straightConnector1">
            <a:avLst/>
          </a:prstGeom>
          <a:noFill/>
          <a:ln w="9525" cap="flat" cmpd="sng" algn="ctr">
            <a:solidFill>
              <a:srgbClr val="4F81BD">
                <a:shade val="95000"/>
                <a:satMod val="105000"/>
              </a:srgbClr>
            </a:solidFill>
            <a:prstDash val="solid"/>
            <a:tailEnd type="triangle"/>
          </a:ln>
          <a:effectLst/>
        </p:spPr>
      </p:cxnSp>
      <p:sp>
        <p:nvSpPr>
          <p:cNvPr id="105" name="矩形 104">
            <a:extLst>
              <a:ext uri="{FF2B5EF4-FFF2-40B4-BE49-F238E27FC236}">
                <a16:creationId xmlns:a16="http://schemas.microsoft.com/office/drawing/2014/main" id="{205DE6F9-249C-4F7C-B6F9-F91D56F2E14D}"/>
              </a:ext>
            </a:extLst>
          </p:cNvPr>
          <p:cNvSpPr/>
          <p:nvPr/>
        </p:nvSpPr>
        <p:spPr>
          <a:xfrm>
            <a:off x="1350434" y="1745090"/>
            <a:ext cx="504056" cy="461665"/>
          </a:xfrm>
          <a:prstGeom prst="rect">
            <a:avLst/>
          </a:prstGeom>
          <a:noFill/>
          <a:ln w="254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cxnSp>
        <p:nvCxnSpPr>
          <p:cNvPr id="106" name="直接箭头连接符 105">
            <a:extLst>
              <a:ext uri="{FF2B5EF4-FFF2-40B4-BE49-F238E27FC236}">
                <a16:creationId xmlns:a16="http://schemas.microsoft.com/office/drawing/2014/main" id="{3B2E74F2-1C47-4FD2-9206-5469E604E21F}"/>
              </a:ext>
            </a:extLst>
          </p:cNvPr>
          <p:cNvCxnSpPr/>
          <p:nvPr/>
        </p:nvCxnSpPr>
        <p:spPr>
          <a:xfrm flipH="1">
            <a:off x="1540160" y="1884029"/>
            <a:ext cx="31433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07" name="直接连接符 106">
            <a:extLst>
              <a:ext uri="{FF2B5EF4-FFF2-40B4-BE49-F238E27FC236}">
                <a16:creationId xmlns:a16="http://schemas.microsoft.com/office/drawing/2014/main" id="{538C8006-0C89-4C00-B5DF-D8E76FD1EED7}"/>
              </a:ext>
            </a:extLst>
          </p:cNvPr>
          <p:cNvCxnSpPr/>
          <p:nvPr/>
        </p:nvCxnSpPr>
        <p:spPr>
          <a:xfrm>
            <a:off x="1569901" y="2040078"/>
            <a:ext cx="284589" cy="0"/>
          </a:xfrm>
          <a:prstGeom prst="line">
            <a:avLst/>
          </a:prstGeom>
          <a:noFill/>
          <a:ln w="9525" cap="flat" cmpd="sng" algn="ctr">
            <a:solidFill>
              <a:srgbClr val="4F81BD">
                <a:shade val="95000"/>
                <a:satMod val="105000"/>
              </a:srgbClr>
            </a:solidFill>
            <a:prstDash val="solid"/>
          </a:ln>
          <a:effectLst/>
        </p:spPr>
      </p:cxnSp>
      <p:cxnSp>
        <p:nvCxnSpPr>
          <p:cNvPr id="108" name="直接箭头连接符 107">
            <a:extLst>
              <a:ext uri="{FF2B5EF4-FFF2-40B4-BE49-F238E27FC236}">
                <a16:creationId xmlns:a16="http://schemas.microsoft.com/office/drawing/2014/main" id="{99FFABF7-AEB6-4F78-9869-93698921EB2B}"/>
              </a:ext>
            </a:extLst>
          </p:cNvPr>
          <p:cNvCxnSpPr/>
          <p:nvPr/>
        </p:nvCxnSpPr>
        <p:spPr>
          <a:xfrm>
            <a:off x="1571508" y="2040078"/>
            <a:ext cx="0" cy="143606"/>
          </a:xfrm>
          <a:prstGeom prst="straightConnector1">
            <a:avLst/>
          </a:prstGeom>
          <a:noFill/>
          <a:ln w="9525" cap="flat" cmpd="sng" algn="ctr">
            <a:solidFill>
              <a:srgbClr val="4F81BD">
                <a:shade val="95000"/>
                <a:satMod val="105000"/>
              </a:srgbClr>
            </a:solidFill>
            <a:prstDash val="solid"/>
            <a:tailEnd type="triangle"/>
          </a:ln>
          <a:effectLst/>
        </p:spPr>
      </p:cxnSp>
      <p:sp>
        <p:nvSpPr>
          <p:cNvPr id="109" name="矩形 108">
            <a:extLst>
              <a:ext uri="{FF2B5EF4-FFF2-40B4-BE49-F238E27FC236}">
                <a16:creationId xmlns:a16="http://schemas.microsoft.com/office/drawing/2014/main" id="{A1FD37E0-FCEE-4109-A929-7F6B3587C9FA}"/>
              </a:ext>
            </a:extLst>
          </p:cNvPr>
          <p:cNvSpPr/>
          <p:nvPr/>
        </p:nvSpPr>
        <p:spPr>
          <a:xfrm>
            <a:off x="8237982" y="1745091"/>
            <a:ext cx="504056" cy="461665"/>
          </a:xfrm>
          <a:prstGeom prst="rect">
            <a:avLst/>
          </a:prstGeom>
          <a:noFill/>
          <a:ln w="254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grpSp>
        <p:nvGrpSpPr>
          <p:cNvPr id="110" name="组合 109">
            <a:extLst>
              <a:ext uri="{FF2B5EF4-FFF2-40B4-BE49-F238E27FC236}">
                <a16:creationId xmlns:a16="http://schemas.microsoft.com/office/drawing/2014/main" id="{674D6079-4668-4112-8B9A-42492C5D84A5}"/>
              </a:ext>
            </a:extLst>
          </p:cNvPr>
          <p:cNvGrpSpPr/>
          <p:nvPr/>
        </p:nvGrpSpPr>
        <p:grpSpPr>
          <a:xfrm>
            <a:off x="8742038" y="1745091"/>
            <a:ext cx="504056" cy="461665"/>
            <a:chOff x="1722801" y="2210246"/>
            <a:chExt cx="504056" cy="461665"/>
          </a:xfrm>
        </p:grpSpPr>
        <p:grpSp>
          <p:nvGrpSpPr>
            <p:cNvPr id="111" name="组合 110">
              <a:extLst>
                <a:ext uri="{FF2B5EF4-FFF2-40B4-BE49-F238E27FC236}">
                  <a16:creationId xmlns:a16="http://schemas.microsoft.com/office/drawing/2014/main" id="{F120049A-5D52-40CF-B89C-5E4A66AE0862}"/>
                </a:ext>
              </a:extLst>
            </p:cNvPr>
            <p:cNvGrpSpPr/>
            <p:nvPr/>
          </p:nvGrpSpPr>
          <p:grpSpPr>
            <a:xfrm>
              <a:off x="1722801" y="2210246"/>
              <a:ext cx="504056" cy="461665"/>
              <a:chOff x="1722801" y="2210246"/>
              <a:chExt cx="504056" cy="461665"/>
            </a:xfrm>
          </p:grpSpPr>
          <p:sp>
            <p:nvSpPr>
              <p:cNvPr id="113" name="矩形 112">
                <a:extLst>
                  <a:ext uri="{FF2B5EF4-FFF2-40B4-BE49-F238E27FC236}">
                    <a16:creationId xmlns:a16="http://schemas.microsoft.com/office/drawing/2014/main" id="{942764CF-A61F-43FF-B358-0F8B45DBB8BE}"/>
                  </a:ext>
                </a:extLst>
              </p:cNvPr>
              <p:cNvSpPr/>
              <p:nvPr/>
            </p:nvSpPr>
            <p:spPr>
              <a:xfrm>
                <a:off x="1722801" y="2210246"/>
                <a:ext cx="504056" cy="461665"/>
              </a:xfrm>
              <a:prstGeom prst="rect">
                <a:avLst/>
              </a:prstGeom>
              <a:noFill/>
              <a:ln w="254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cxnSp>
            <p:nvCxnSpPr>
              <p:cNvPr id="114" name="直接箭头连接符 113">
                <a:extLst>
                  <a:ext uri="{FF2B5EF4-FFF2-40B4-BE49-F238E27FC236}">
                    <a16:creationId xmlns:a16="http://schemas.microsoft.com/office/drawing/2014/main" id="{B4A2B23A-92B4-49DC-9179-00511929A844}"/>
                  </a:ext>
                </a:extLst>
              </p:cNvPr>
              <p:cNvCxnSpPr/>
              <p:nvPr/>
            </p:nvCxnSpPr>
            <p:spPr>
              <a:xfrm flipV="1">
                <a:off x="2095037" y="2350192"/>
                <a:ext cx="0" cy="321719"/>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15" name="直接连接符 114">
                <a:extLst>
                  <a:ext uri="{FF2B5EF4-FFF2-40B4-BE49-F238E27FC236}">
                    <a16:creationId xmlns:a16="http://schemas.microsoft.com/office/drawing/2014/main" id="{18DB38F2-C841-4408-BAD1-EC8EADB53A2C}"/>
                  </a:ext>
                </a:extLst>
              </p:cNvPr>
              <p:cNvCxnSpPr/>
              <p:nvPr/>
            </p:nvCxnSpPr>
            <p:spPr>
              <a:xfrm flipV="1">
                <a:off x="1974829" y="2387449"/>
                <a:ext cx="0" cy="284461"/>
              </a:xfrm>
              <a:prstGeom prst="line">
                <a:avLst/>
              </a:prstGeom>
              <a:noFill/>
              <a:ln w="9525" cap="flat" cmpd="sng" algn="ctr">
                <a:solidFill>
                  <a:srgbClr val="4F81BD">
                    <a:shade val="95000"/>
                    <a:satMod val="105000"/>
                  </a:srgbClr>
                </a:solidFill>
                <a:prstDash val="solid"/>
              </a:ln>
              <a:effectLst/>
            </p:spPr>
          </p:cxnSp>
        </p:grpSp>
        <p:cxnSp>
          <p:nvCxnSpPr>
            <p:cNvPr id="112" name="直接箭头连接符 111">
              <a:extLst>
                <a:ext uri="{FF2B5EF4-FFF2-40B4-BE49-F238E27FC236}">
                  <a16:creationId xmlns:a16="http://schemas.microsoft.com/office/drawing/2014/main" id="{6DE43CFB-8A0E-457D-A1F3-4B7F3C270AF0}"/>
                </a:ext>
              </a:extLst>
            </p:cNvPr>
            <p:cNvCxnSpPr/>
            <p:nvPr/>
          </p:nvCxnSpPr>
          <p:spPr>
            <a:xfrm flipH="1">
              <a:off x="1843009" y="2390685"/>
              <a:ext cx="131820" cy="0"/>
            </a:xfrm>
            <a:prstGeom prst="straightConnector1">
              <a:avLst/>
            </a:prstGeom>
            <a:noFill/>
            <a:ln w="9525" cap="flat" cmpd="sng" algn="ctr">
              <a:solidFill>
                <a:srgbClr val="4F81BD">
                  <a:shade val="95000"/>
                  <a:satMod val="105000"/>
                </a:srgbClr>
              </a:solidFill>
              <a:prstDash val="solid"/>
              <a:tailEnd type="triangle"/>
            </a:ln>
            <a:effectLst/>
          </p:spPr>
        </p:cxnSp>
      </p:grpSp>
      <p:cxnSp>
        <p:nvCxnSpPr>
          <p:cNvPr id="116" name="直接箭头连接符 115">
            <a:extLst>
              <a:ext uri="{FF2B5EF4-FFF2-40B4-BE49-F238E27FC236}">
                <a16:creationId xmlns:a16="http://schemas.microsoft.com/office/drawing/2014/main" id="{6DCE2CAC-AD5B-4452-95E7-44C5060C0E4A}"/>
              </a:ext>
            </a:extLst>
          </p:cNvPr>
          <p:cNvCxnSpPr/>
          <p:nvPr/>
        </p:nvCxnSpPr>
        <p:spPr>
          <a:xfrm flipV="1">
            <a:off x="8538500" y="1895784"/>
            <a:ext cx="0" cy="321719"/>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17" name="直接箭头连接符 116">
            <a:extLst>
              <a:ext uri="{FF2B5EF4-FFF2-40B4-BE49-F238E27FC236}">
                <a16:creationId xmlns:a16="http://schemas.microsoft.com/office/drawing/2014/main" id="{DF869A83-2FC8-4F9B-805B-17EC6EDF7BED}"/>
              </a:ext>
            </a:extLst>
          </p:cNvPr>
          <p:cNvCxnSpPr/>
          <p:nvPr/>
        </p:nvCxnSpPr>
        <p:spPr>
          <a:xfrm>
            <a:off x="8394484" y="1755838"/>
            <a:ext cx="0" cy="287973"/>
          </a:xfrm>
          <a:prstGeom prst="straightConnector1">
            <a:avLst/>
          </a:prstGeom>
          <a:noFill/>
          <a:ln w="9525" cap="flat" cmpd="sng" algn="ctr">
            <a:solidFill>
              <a:srgbClr val="4F81BD">
                <a:shade val="95000"/>
                <a:satMod val="105000"/>
              </a:srgbClr>
            </a:solidFill>
            <a:prstDash val="solid"/>
            <a:tailEnd type="triangle"/>
          </a:ln>
          <a:effectLst/>
        </p:spPr>
      </p:cxnSp>
      <p:grpSp>
        <p:nvGrpSpPr>
          <p:cNvPr id="118" name="组合 117">
            <a:extLst>
              <a:ext uri="{FF2B5EF4-FFF2-40B4-BE49-F238E27FC236}">
                <a16:creationId xmlns:a16="http://schemas.microsoft.com/office/drawing/2014/main" id="{E63670A8-0215-45BE-9CEC-676CC376FA64}"/>
              </a:ext>
            </a:extLst>
          </p:cNvPr>
          <p:cNvGrpSpPr/>
          <p:nvPr/>
        </p:nvGrpSpPr>
        <p:grpSpPr>
          <a:xfrm>
            <a:off x="7726212" y="1745091"/>
            <a:ext cx="504056" cy="461665"/>
            <a:chOff x="2735740" y="2212331"/>
            <a:chExt cx="504056" cy="461665"/>
          </a:xfrm>
        </p:grpSpPr>
        <p:grpSp>
          <p:nvGrpSpPr>
            <p:cNvPr id="119" name="组合 118">
              <a:extLst>
                <a:ext uri="{FF2B5EF4-FFF2-40B4-BE49-F238E27FC236}">
                  <a16:creationId xmlns:a16="http://schemas.microsoft.com/office/drawing/2014/main" id="{2A7DF607-A3C5-49AF-9F5D-B7E968AED0D8}"/>
                </a:ext>
              </a:extLst>
            </p:cNvPr>
            <p:cNvGrpSpPr/>
            <p:nvPr/>
          </p:nvGrpSpPr>
          <p:grpSpPr>
            <a:xfrm>
              <a:off x="2735740" y="2212331"/>
              <a:ext cx="504056" cy="461665"/>
              <a:chOff x="2735740" y="2212331"/>
              <a:chExt cx="504056" cy="461665"/>
            </a:xfrm>
          </p:grpSpPr>
          <p:sp>
            <p:nvSpPr>
              <p:cNvPr id="121" name="矩形 120">
                <a:extLst>
                  <a:ext uri="{FF2B5EF4-FFF2-40B4-BE49-F238E27FC236}">
                    <a16:creationId xmlns:a16="http://schemas.microsoft.com/office/drawing/2014/main" id="{8E59E801-155C-4E26-9219-F7D8EB9212ED}"/>
                  </a:ext>
                </a:extLst>
              </p:cNvPr>
              <p:cNvSpPr/>
              <p:nvPr/>
            </p:nvSpPr>
            <p:spPr>
              <a:xfrm>
                <a:off x="2735740" y="2212331"/>
                <a:ext cx="504056" cy="461665"/>
              </a:xfrm>
              <a:prstGeom prst="rect">
                <a:avLst/>
              </a:prstGeom>
              <a:noFill/>
              <a:ln w="254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cxnSp>
            <p:nvCxnSpPr>
              <p:cNvPr id="122" name="直接箭头连接符 121">
                <a:extLst>
                  <a:ext uri="{FF2B5EF4-FFF2-40B4-BE49-F238E27FC236}">
                    <a16:creationId xmlns:a16="http://schemas.microsoft.com/office/drawing/2014/main" id="{61A442CC-1E8E-4722-8AA4-9AA337D050C7}"/>
                  </a:ext>
                </a:extLst>
              </p:cNvPr>
              <p:cNvCxnSpPr/>
              <p:nvPr/>
            </p:nvCxnSpPr>
            <p:spPr>
              <a:xfrm>
                <a:off x="2857227" y="2212331"/>
                <a:ext cx="0" cy="287973"/>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23" name="直接连接符 122">
                <a:extLst>
                  <a:ext uri="{FF2B5EF4-FFF2-40B4-BE49-F238E27FC236}">
                    <a16:creationId xmlns:a16="http://schemas.microsoft.com/office/drawing/2014/main" id="{56FEB1C8-357D-4835-B197-E758A6FE661B}"/>
                  </a:ext>
                </a:extLst>
              </p:cNvPr>
              <p:cNvCxnSpPr/>
              <p:nvPr/>
            </p:nvCxnSpPr>
            <p:spPr>
              <a:xfrm flipV="1">
                <a:off x="3001243" y="2223078"/>
                <a:ext cx="0" cy="234900"/>
              </a:xfrm>
              <a:prstGeom prst="line">
                <a:avLst/>
              </a:prstGeom>
              <a:noFill/>
              <a:ln w="9525" cap="flat" cmpd="sng" algn="ctr">
                <a:solidFill>
                  <a:srgbClr val="4F81BD">
                    <a:shade val="95000"/>
                    <a:satMod val="105000"/>
                  </a:srgbClr>
                </a:solidFill>
                <a:prstDash val="solid"/>
              </a:ln>
              <a:effectLst/>
            </p:spPr>
          </p:cxnSp>
        </p:grpSp>
        <p:cxnSp>
          <p:nvCxnSpPr>
            <p:cNvPr id="120" name="直接箭头连接符 119">
              <a:extLst>
                <a:ext uri="{FF2B5EF4-FFF2-40B4-BE49-F238E27FC236}">
                  <a16:creationId xmlns:a16="http://schemas.microsoft.com/office/drawing/2014/main" id="{4CA9774E-FDE9-4CF8-9C9E-E41B057155D0}"/>
                </a:ext>
              </a:extLst>
            </p:cNvPr>
            <p:cNvCxnSpPr/>
            <p:nvPr/>
          </p:nvCxnSpPr>
          <p:spPr>
            <a:xfrm>
              <a:off x="3001243" y="2457978"/>
              <a:ext cx="144016" cy="0"/>
            </a:xfrm>
            <a:prstGeom prst="straightConnector1">
              <a:avLst/>
            </a:prstGeom>
            <a:noFill/>
            <a:ln w="9525" cap="flat" cmpd="sng" algn="ctr">
              <a:solidFill>
                <a:srgbClr val="4F81BD">
                  <a:shade val="95000"/>
                  <a:satMod val="105000"/>
                </a:srgbClr>
              </a:solidFill>
              <a:prstDash val="solid"/>
              <a:tailEnd type="triangle"/>
            </a:ln>
            <a:effectLst/>
          </p:spPr>
        </p:cxnSp>
      </p:grpSp>
      <p:grpSp>
        <p:nvGrpSpPr>
          <p:cNvPr id="124" name="组合 123">
            <a:extLst>
              <a:ext uri="{FF2B5EF4-FFF2-40B4-BE49-F238E27FC236}">
                <a16:creationId xmlns:a16="http://schemas.microsoft.com/office/drawing/2014/main" id="{732C1708-183E-4AA9-AE0A-01E0103BCA8F}"/>
              </a:ext>
            </a:extLst>
          </p:cNvPr>
          <p:cNvGrpSpPr/>
          <p:nvPr/>
        </p:nvGrpSpPr>
        <p:grpSpPr>
          <a:xfrm>
            <a:off x="7229870" y="1748486"/>
            <a:ext cx="504056" cy="461665"/>
            <a:chOff x="8194288" y="1878288"/>
            <a:chExt cx="504056" cy="461665"/>
          </a:xfrm>
        </p:grpSpPr>
        <p:sp>
          <p:nvSpPr>
            <p:cNvPr id="125" name="矩形 124">
              <a:extLst>
                <a:ext uri="{FF2B5EF4-FFF2-40B4-BE49-F238E27FC236}">
                  <a16:creationId xmlns:a16="http://schemas.microsoft.com/office/drawing/2014/main" id="{E777EAF0-B0DB-4923-81E6-805F8898CC14}"/>
                </a:ext>
              </a:extLst>
            </p:cNvPr>
            <p:cNvSpPr/>
            <p:nvPr/>
          </p:nvSpPr>
          <p:spPr>
            <a:xfrm>
              <a:off x="8194288" y="1878288"/>
              <a:ext cx="504056" cy="461665"/>
            </a:xfrm>
            <a:prstGeom prst="rect">
              <a:avLst/>
            </a:prstGeom>
            <a:noFill/>
            <a:ln w="254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cxnSp>
          <p:nvCxnSpPr>
            <p:cNvPr id="126" name="直接箭头连接符 125">
              <a:extLst>
                <a:ext uri="{FF2B5EF4-FFF2-40B4-BE49-F238E27FC236}">
                  <a16:creationId xmlns:a16="http://schemas.microsoft.com/office/drawing/2014/main" id="{82CEB647-68C9-42C3-9C33-E41056D009E1}"/>
                </a:ext>
              </a:extLst>
            </p:cNvPr>
            <p:cNvCxnSpPr/>
            <p:nvPr/>
          </p:nvCxnSpPr>
          <p:spPr>
            <a:xfrm>
              <a:off x="8195598" y="2166261"/>
              <a:ext cx="342628"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27" name="直接连接符 126">
              <a:extLst>
                <a:ext uri="{FF2B5EF4-FFF2-40B4-BE49-F238E27FC236}">
                  <a16:creationId xmlns:a16="http://schemas.microsoft.com/office/drawing/2014/main" id="{0C39C8E7-734C-4D45-92E2-945A2A22663A}"/>
                </a:ext>
              </a:extLst>
            </p:cNvPr>
            <p:cNvCxnSpPr/>
            <p:nvPr/>
          </p:nvCxnSpPr>
          <p:spPr>
            <a:xfrm>
              <a:off x="8194288" y="2049395"/>
              <a:ext cx="266679" cy="0"/>
            </a:xfrm>
            <a:prstGeom prst="line">
              <a:avLst/>
            </a:prstGeom>
            <a:noFill/>
            <a:ln w="9525" cap="flat" cmpd="sng" algn="ctr">
              <a:solidFill>
                <a:srgbClr val="4F81BD">
                  <a:shade val="95000"/>
                  <a:satMod val="105000"/>
                </a:srgbClr>
              </a:solidFill>
              <a:prstDash val="solid"/>
            </a:ln>
            <a:effectLst/>
          </p:spPr>
        </p:cxnSp>
        <p:cxnSp>
          <p:nvCxnSpPr>
            <p:cNvPr id="128" name="直接箭头连接符 127">
              <a:extLst>
                <a:ext uri="{FF2B5EF4-FFF2-40B4-BE49-F238E27FC236}">
                  <a16:creationId xmlns:a16="http://schemas.microsoft.com/office/drawing/2014/main" id="{8C1F5813-91BF-416A-BE99-A88AA8AC7659}"/>
                </a:ext>
              </a:extLst>
            </p:cNvPr>
            <p:cNvCxnSpPr/>
            <p:nvPr/>
          </p:nvCxnSpPr>
          <p:spPr>
            <a:xfrm flipV="1">
              <a:off x="8458196" y="1905379"/>
              <a:ext cx="0" cy="144016"/>
            </a:xfrm>
            <a:prstGeom prst="straightConnector1">
              <a:avLst/>
            </a:prstGeom>
            <a:noFill/>
            <a:ln w="9525" cap="flat" cmpd="sng" algn="ctr">
              <a:solidFill>
                <a:srgbClr val="4F81BD">
                  <a:shade val="95000"/>
                  <a:satMod val="105000"/>
                </a:srgbClr>
              </a:solidFill>
              <a:prstDash val="solid"/>
              <a:tailEnd type="triangle"/>
            </a:ln>
            <a:effectLst/>
          </p:spPr>
        </p:cxnSp>
      </p:grpSp>
      <p:grpSp>
        <p:nvGrpSpPr>
          <p:cNvPr id="129" name="组合 128">
            <a:extLst>
              <a:ext uri="{FF2B5EF4-FFF2-40B4-BE49-F238E27FC236}">
                <a16:creationId xmlns:a16="http://schemas.microsoft.com/office/drawing/2014/main" id="{FD82BFB9-3FAD-41BA-9477-A19E4C40BA80}"/>
              </a:ext>
            </a:extLst>
          </p:cNvPr>
          <p:cNvGrpSpPr/>
          <p:nvPr/>
        </p:nvGrpSpPr>
        <p:grpSpPr>
          <a:xfrm>
            <a:off x="6725814" y="1748485"/>
            <a:ext cx="504056" cy="461665"/>
            <a:chOff x="8691948" y="1878287"/>
            <a:chExt cx="504056" cy="461665"/>
          </a:xfrm>
        </p:grpSpPr>
        <p:sp>
          <p:nvSpPr>
            <p:cNvPr id="130" name="矩形 129">
              <a:extLst>
                <a:ext uri="{FF2B5EF4-FFF2-40B4-BE49-F238E27FC236}">
                  <a16:creationId xmlns:a16="http://schemas.microsoft.com/office/drawing/2014/main" id="{72DAA9A8-713E-4B48-869D-65C2A7F04BDC}"/>
                </a:ext>
              </a:extLst>
            </p:cNvPr>
            <p:cNvSpPr/>
            <p:nvPr/>
          </p:nvSpPr>
          <p:spPr>
            <a:xfrm>
              <a:off x="8691948" y="1878287"/>
              <a:ext cx="504056" cy="461665"/>
            </a:xfrm>
            <a:prstGeom prst="rect">
              <a:avLst/>
            </a:prstGeom>
            <a:noFill/>
            <a:ln w="254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cxnSp>
          <p:nvCxnSpPr>
            <p:cNvPr id="131" name="直接箭头连接符 130">
              <a:extLst>
                <a:ext uri="{FF2B5EF4-FFF2-40B4-BE49-F238E27FC236}">
                  <a16:creationId xmlns:a16="http://schemas.microsoft.com/office/drawing/2014/main" id="{76AE2253-981F-49AD-A4BE-AE91DCA6CC07}"/>
                </a:ext>
              </a:extLst>
            </p:cNvPr>
            <p:cNvCxnSpPr/>
            <p:nvPr/>
          </p:nvCxnSpPr>
          <p:spPr>
            <a:xfrm flipH="1">
              <a:off x="8881674" y="2017226"/>
              <a:ext cx="31433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132" name="直接连接符 131">
              <a:extLst>
                <a:ext uri="{FF2B5EF4-FFF2-40B4-BE49-F238E27FC236}">
                  <a16:creationId xmlns:a16="http://schemas.microsoft.com/office/drawing/2014/main" id="{85C83222-7039-453A-95B4-DA4610412AA1}"/>
                </a:ext>
              </a:extLst>
            </p:cNvPr>
            <p:cNvCxnSpPr/>
            <p:nvPr/>
          </p:nvCxnSpPr>
          <p:spPr>
            <a:xfrm>
              <a:off x="8911415" y="2173275"/>
              <a:ext cx="284589" cy="0"/>
            </a:xfrm>
            <a:prstGeom prst="line">
              <a:avLst/>
            </a:prstGeom>
            <a:noFill/>
            <a:ln w="9525" cap="flat" cmpd="sng" algn="ctr">
              <a:solidFill>
                <a:srgbClr val="4F81BD">
                  <a:shade val="95000"/>
                  <a:satMod val="105000"/>
                </a:srgbClr>
              </a:solidFill>
              <a:prstDash val="solid"/>
            </a:ln>
            <a:effectLst/>
          </p:spPr>
        </p:cxnSp>
        <p:cxnSp>
          <p:nvCxnSpPr>
            <p:cNvPr id="133" name="直接箭头连接符 132">
              <a:extLst>
                <a:ext uri="{FF2B5EF4-FFF2-40B4-BE49-F238E27FC236}">
                  <a16:creationId xmlns:a16="http://schemas.microsoft.com/office/drawing/2014/main" id="{6118DBC0-26FC-4F8C-80BD-3EE94118A53D}"/>
                </a:ext>
              </a:extLst>
            </p:cNvPr>
            <p:cNvCxnSpPr/>
            <p:nvPr/>
          </p:nvCxnSpPr>
          <p:spPr>
            <a:xfrm>
              <a:off x="8913022" y="2173275"/>
              <a:ext cx="0" cy="143606"/>
            </a:xfrm>
            <a:prstGeom prst="straightConnector1">
              <a:avLst/>
            </a:prstGeom>
            <a:noFill/>
            <a:ln w="9525" cap="flat" cmpd="sng" algn="ctr">
              <a:solidFill>
                <a:srgbClr val="4F81BD">
                  <a:shade val="95000"/>
                  <a:satMod val="105000"/>
                </a:srgbClr>
              </a:solidFill>
              <a:prstDash val="solid"/>
              <a:tailEnd type="triangle"/>
            </a:ln>
            <a:effectLst/>
          </p:spPr>
        </p:cxnSp>
      </p:grpSp>
      <p:sp>
        <p:nvSpPr>
          <p:cNvPr id="134" name="矩形标注 157">
            <a:extLst>
              <a:ext uri="{FF2B5EF4-FFF2-40B4-BE49-F238E27FC236}">
                <a16:creationId xmlns:a16="http://schemas.microsoft.com/office/drawing/2014/main" id="{26394F28-1A52-4FDB-B1C1-BA3C82C25D7A}"/>
              </a:ext>
            </a:extLst>
          </p:cNvPr>
          <p:cNvSpPr/>
          <p:nvPr/>
        </p:nvSpPr>
        <p:spPr>
          <a:xfrm>
            <a:off x="9373030" y="1723164"/>
            <a:ext cx="1679766" cy="414233"/>
          </a:xfrm>
          <a:prstGeom prst="wedgeRectCallout">
            <a:avLst>
              <a:gd name="adj1" fmla="val -1037"/>
              <a:gd name="adj2" fmla="val 31421"/>
            </a:avLst>
          </a:prstGeom>
          <a:solidFill>
            <a:srgbClr val="F79646"/>
          </a:solidFill>
          <a:ln w="25400" cap="flat" cmpd="sng" algn="ctr">
            <a:solidFill>
              <a:srgbClr val="F79646">
                <a:shade val="50000"/>
              </a:srgbClr>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The sequence of these two phases were switched.</a:t>
            </a:r>
          </a:p>
        </p:txBody>
      </p:sp>
      <p:sp>
        <p:nvSpPr>
          <p:cNvPr id="135" name="矩形标注 160">
            <a:extLst>
              <a:ext uri="{FF2B5EF4-FFF2-40B4-BE49-F238E27FC236}">
                <a16:creationId xmlns:a16="http://schemas.microsoft.com/office/drawing/2014/main" id="{7615337C-FB57-45D7-8489-7C174F9ECADD}"/>
              </a:ext>
            </a:extLst>
          </p:cNvPr>
          <p:cNvSpPr/>
          <p:nvPr/>
        </p:nvSpPr>
        <p:spPr>
          <a:xfrm>
            <a:off x="3463669" y="1732678"/>
            <a:ext cx="2065206" cy="449981"/>
          </a:xfrm>
          <a:prstGeom prst="wedgeRectCallout">
            <a:avLst>
              <a:gd name="adj1" fmla="val 3345"/>
              <a:gd name="adj2" fmla="val 50405"/>
            </a:avLst>
          </a:prstGeom>
          <a:solidFill>
            <a:srgbClr val="F79646"/>
          </a:solidFill>
          <a:ln w="25400" cap="flat" cmpd="sng" algn="ctr">
            <a:solidFill>
              <a:srgbClr val="F79646">
                <a:shade val="50000"/>
              </a:srgbClr>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East-south phase followed by north-south phase</a:t>
            </a:r>
          </a:p>
        </p:txBody>
      </p:sp>
      <p:grpSp>
        <p:nvGrpSpPr>
          <p:cNvPr id="136" name="组合 135">
            <a:extLst>
              <a:ext uri="{FF2B5EF4-FFF2-40B4-BE49-F238E27FC236}">
                <a16:creationId xmlns:a16="http://schemas.microsoft.com/office/drawing/2014/main" id="{96E04BCF-72DF-4369-8DD4-9957238876D6}"/>
              </a:ext>
            </a:extLst>
          </p:cNvPr>
          <p:cNvGrpSpPr/>
          <p:nvPr/>
        </p:nvGrpSpPr>
        <p:grpSpPr>
          <a:xfrm>
            <a:off x="6588575" y="2390668"/>
            <a:ext cx="4577177" cy="2401495"/>
            <a:chOff x="6560970" y="2160011"/>
            <a:chExt cx="5084419" cy="2725288"/>
          </a:xfrm>
        </p:grpSpPr>
        <p:pic>
          <p:nvPicPr>
            <p:cNvPr id="137" name="图片 136">
              <a:extLst>
                <a:ext uri="{FF2B5EF4-FFF2-40B4-BE49-F238E27FC236}">
                  <a16:creationId xmlns:a16="http://schemas.microsoft.com/office/drawing/2014/main" id="{E65AB0E0-74BC-41AD-9E27-CC59BB9D14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0970" y="2263282"/>
              <a:ext cx="2254701" cy="2622017"/>
            </a:xfrm>
            <a:prstGeom prst="rect">
              <a:avLst/>
            </a:prstGeom>
          </p:spPr>
        </p:pic>
        <p:pic>
          <p:nvPicPr>
            <p:cNvPr id="138" name="图片 137">
              <a:extLst>
                <a:ext uri="{FF2B5EF4-FFF2-40B4-BE49-F238E27FC236}">
                  <a16:creationId xmlns:a16="http://schemas.microsoft.com/office/drawing/2014/main" id="{BF9C3B89-5011-4C64-BDE9-0E9AA7BEE3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79933" y="2160011"/>
              <a:ext cx="2365456" cy="2696805"/>
            </a:xfrm>
            <a:prstGeom prst="rect">
              <a:avLst/>
            </a:prstGeom>
          </p:spPr>
        </p:pic>
        <p:sp>
          <p:nvSpPr>
            <p:cNvPr id="139" name="圆角矩形 168">
              <a:extLst>
                <a:ext uri="{FF2B5EF4-FFF2-40B4-BE49-F238E27FC236}">
                  <a16:creationId xmlns:a16="http://schemas.microsoft.com/office/drawing/2014/main" id="{1CF563ED-CED5-4E15-90AD-F83F634E98C8}"/>
                </a:ext>
              </a:extLst>
            </p:cNvPr>
            <p:cNvSpPr/>
            <p:nvPr/>
          </p:nvSpPr>
          <p:spPr>
            <a:xfrm>
              <a:off x="9578299" y="4365177"/>
              <a:ext cx="1820678" cy="478217"/>
            </a:xfrm>
            <a:prstGeom prst="roundRect">
              <a:avLst/>
            </a:prstGeom>
            <a:solidFill>
              <a:sysClr val="window" lastClr="FFFFFF"/>
            </a:solidFill>
            <a:ln w="25400" cap="flat" cmpd="sng" algn="ctr">
              <a:no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Phase sequence optimization eliminates intersection congestion.</a:t>
              </a:r>
            </a:p>
          </p:txBody>
        </p:sp>
      </p:grpSp>
      <p:sp>
        <p:nvSpPr>
          <p:cNvPr id="140" name="椭圆 139">
            <a:extLst>
              <a:ext uri="{FF2B5EF4-FFF2-40B4-BE49-F238E27FC236}">
                <a16:creationId xmlns:a16="http://schemas.microsoft.com/office/drawing/2014/main" id="{6C73EB45-02EC-445F-8FA1-C6C0602BC021}"/>
              </a:ext>
            </a:extLst>
          </p:cNvPr>
          <p:cNvSpPr/>
          <p:nvPr/>
        </p:nvSpPr>
        <p:spPr>
          <a:xfrm>
            <a:off x="1438082" y="2021898"/>
            <a:ext cx="336797" cy="155530"/>
          </a:xfrm>
          <a:prstGeom prst="ellipse">
            <a:avLst/>
          </a:prstGeom>
          <a:noFill/>
          <a:ln w="6350" cap="flat" cmpd="sng" algn="ctr">
            <a:solidFill>
              <a:srgbClr val="FF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sp>
        <p:nvSpPr>
          <p:cNvPr id="141" name="椭圆 140">
            <a:extLst>
              <a:ext uri="{FF2B5EF4-FFF2-40B4-BE49-F238E27FC236}">
                <a16:creationId xmlns:a16="http://schemas.microsoft.com/office/drawing/2014/main" id="{E4A0E8D3-6F4F-42C6-B6EE-15410F4DBA12}"/>
              </a:ext>
            </a:extLst>
          </p:cNvPr>
          <p:cNvSpPr/>
          <p:nvPr/>
        </p:nvSpPr>
        <p:spPr>
          <a:xfrm>
            <a:off x="1884988" y="1717797"/>
            <a:ext cx="149338" cy="330081"/>
          </a:xfrm>
          <a:prstGeom prst="ellipse">
            <a:avLst/>
          </a:prstGeom>
          <a:noFill/>
          <a:ln w="6350" cap="flat" cmpd="sng" algn="ctr">
            <a:solidFill>
              <a:srgbClr val="FF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grpSp>
        <p:nvGrpSpPr>
          <p:cNvPr id="142" name="组合 141">
            <a:extLst>
              <a:ext uri="{FF2B5EF4-FFF2-40B4-BE49-F238E27FC236}">
                <a16:creationId xmlns:a16="http://schemas.microsoft.com/office/drawing/2014/main" id="{79A9F9A4-8E14-44B0-BF25-EDC4C9C4A8D3}"/>
              </a:ext>
            </a:extLst>
          </p:cNvPr>
          <p:cNvGrpSpPr/>
          <p:nvPr/>
        </p:nvGrpSpPr>
        <p:grpSpPr>
          <a:xfrm>
            <a:off x="996554" y="2481018"/>
            <a:ext cx="2130362" cy="2296108"/>
            <a:chOff x="996554" y="2235859"/>
            <a:chExt cx="2130362" cy="2296108"/>
          </a:xfrm>
        </p:grpSpPr>
        <p:pic>
          <p:nvPicPr>
            <p:cNvPr id="143" name="图片 142">
              <a:extLst>
                <a:ext uri="{FF2B5EF4-FFF2-40B4-BE49-F238E27FC236}">
                  <a16:creationId xmlns:a16="http://schemas.microsoft.com/office/drawing/2014/main" id="{C5474BF9-609F-4B42-90BB-CC7089F32D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554" y="2235859"/>
              <a:ext cx="2130362" cy="2296108"/>
            </a:xfrm>
            <a:prstGeom prst="rect">
              <a:avLst/>
            </a:prstGeom>
          </p:spPr>
        </p:pic>
        <p:sp>
          <p:nvSpPr>
            <p:cNvPr id="144" name="圆角矩形 162">
              <a:extLst>
                <a:ext uri="{FF2B5EF4-FFF2-40B4-BE49-F238E27FC236}">
                  <a16:creationId xmlns:a16="http://schemas.microsoft.com/office/drawing/2014/main" id="{D308D432-E643-439E-9669-2983B5813C79}"/>
                </a:ext>
              </a:extLst>
            </p:cNvPr>
            <p:cNvSpPr/>
            <p:nvPr/>
          </p:nvSpPr>
          <p:spPr>
            <a:xfrm>
              <a:off x="1036285" y="4194638"/>
              <a:ext cx="2003700" cy="300039"/>
            </a:xfrm>
            <a:prstGeom prst="roundRect">
              <a:avLst/>
            </a:prstGeom>
            <a:solidFill>
              <a:sysClr val="window" lastClr="FFFFFF"/>
            </a:solidFill>
            <a:ln w="25400" cap="flat" cmpd="sng" algn="ctr">
              <a:no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Vehicles were not cleared when the east-south phase ended.</a:t>
              </a:r>
            </a:p>
          </p:txBody>
        </p:sp>
        <p:cxnSp>
          <p:nvCxnSpPr>
            <p:cNvPr id="145" name="直接箭头连接符 144">
              <a:extLst>
                <a:ext uri="{FF2B5EF4-FFF2-40B4-BE49-F238E27FC236}">
                  <a16:creationId xmlns:a16="http://schemas.microsoft.com/office/drawing/2014/main" id="{75D47447-551F-461F-AC33-063E60EA5B2C}"/>
                </a:ext>
              </a:extLst>
            </p:cNvPr>
            <p:cNvCxnSpPr/>
            <p:nvPr/>
          </p:nvCxnSpPr>
          <p:spPr>
            <a:xfrm flipH="1" flipV="1">
              <a:off x="1852187" y="3380116"/>
              <a:ext cx="189291" cy="303468"/>
            </a:xfrm>
            <a:prstGeom prst="straightConnector1">
              <a:avLst/>
            </a:prstGeom>
            <a:noFill/>
            <a:ln w="38100" cap="flat" cmpd="sng" algn="ctr">
              <a:solidFill>
                <a:srgbClr val="F79646"/>
              </a:solidFill>
              <a:prstDash val="solid"/>
              <a:tailEnd type="triangle"/>
            </a:ln>
            <a:effectLst>
              <a:outerShdw blurRad="40000" dist="23000" dir="5400000" rotWithShape="0">
                <a:srgbClr val="000000">
                  <a:alpha val="35000"/>
                </a:srgbClr>
              </a:outerShdw>
            </a:effectLst>
          </p:spPr>
        </p:cxnSp>
        <p:cxnSp>
          <p:nvCxnSpPr>
            <p:cNvPr id="146" name="直接连接符 145">
              <a:extLst>
                <a:ext uri="{FF2B5EF4-FFF2-40B4-BE49-F238E27FC236}">
                  <a16:creationId xmlns:a16="http://schemas.microsoft.com/office/drawing/2014/main" id="{D18EFF08-06ED-4B92-B752-691790A357EC}"/>
                </a:ext>
              </a:extLst>
            </p:cNvPr>
            <p:cNvCxnSpPr/>
            <p:nvPr/>
          </p:nvCxnSpPr>
          <p:spPr>
            <a:xfrm flipV="1">
              <a:off x="1626676" y="3691776"/>
              <a:ext cx="407828" cy="205649"/>
            </a:xfrm>
            <a:prstGeom prst="line">
              <a:avLst/>
            </a:prstGeom>
            <a:noFill/>
            <a:ln w="38100" cap="flat" cmpd="sng" algn="ctr">
              <a:solidFill>
                <a:srgbClr val="F79646"/>
              </a:solidFill>
              <a:prstDash val="solid"/>
            </a:ln>
            <a:effectLst>
              <a:outerShdw blurRad="40000" dist="23000" dir="5400000" rotWithShape="0">
                <a:srgbClr val="000000">
                  <a:alpha val="35000"/>
                </a:srgbClr>
              </a:outerShdw>
            </a:effectLst>
          </p:spPr>
        </p:cxnSp>
        <p:sp>
          <p:nvSpPr>
            <p:cNvPr id="147" name="矩形 146">
              <a:extLst>
                <a:ext uri="{FF2B5EF4-FFF2-40B4-BE49-F238E27FC236}">
                  <a16:creationId xmlns:a16="http://schemas.microsoft.com/office/drawing/2014/main" id="{11AB1E2F-88B5-4189-88AB-FF2074FE1063}"/>
                </a:ext>
              </a:extLst>
            </p:cNvPr>
            <p:cNvSpPr/>
            <p:nvPr/>
          </p:nvSpPr>
          <p:spPr>
            <a:xfrm>
              <a:off x="1467866" y="3127874"/>
              <a:ext cx="317619" cy="276018"/>
            </a:xfrm>
            <a:prstGeom prst="rect">
              <a:avLst/>
            </a:prstGeom>
          </p:spPr>
          <p:txBody>
            <a:bodyPr wrap="none">
              <a:noAutofit/>
            </a:bodyPr>
            <a:lstStyle/>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South</a:t>
              </a:r>
              <a:endParaRPr kumimoji="0" lang="en-US" altLang="zh-CN" sz="1600" b="0" i="0" u="none" strike="noStrike" kern="0" cap="none" spc="0" normalizeH="0" baseline="0" noProof="0" dirty="0">
                <a:ln>
                  <a:noFill/>
                </a:ln>
                <a:solidFill>
                  <a:prstClr val="black"/>
                </a:solidFill>
                <a:effectLst/>
                <a:uLnTx/>
                <a:uFillTx/>
                <a:latin typeface="Arial" panose="020B0604020202020204" pitchFamily="34" charset="0"/>
                <a:ea typeface="微软雅黑"/>
                <a:cs typeface="+mn-cs"/>
              </a:endParaRPr>
            </a:p>
          </p:txBody>
        </p:sp>
        <p:sp>
          <p:nvSpPr>
            <p:cNvPr id="148" name="矩形 147">
              <a:extLst>
                <a:ext uri="{FF2B5EF4-FFF2-40B4-BE49-F238E27FC236}">
                  <a16:creationId xmlns:a16="http://schemas.microsoft.com/office/drawing/2014/main" id="{09136687-6653-4F95-BE69-D07717CCA3C0}"/>
                </a:ext>
              </a:extLst>
            </p:cNvPr>
            <p:cNvSpPr/>
            <p:nvPr/>
          </p:nvSpPr>
          <p:spPr>
            <a:xfrm>
              <a:off x="1392977" y="3812659"/>
              <a:ext cx="317619" cy="276018"/>
            </a:xfrm>
            <a:prstGeom prst="rect">
              <a:avLst/>
            </a:prstGeom>
          </p:spPr>
          <p:txBody>
            <a:bodyPr wrap="none">
              <a:noAutofit/>
            </a:bodyPr>
            <a:lstStyle/>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East</a:t>
              </a:r>
              <a:endParaRPr kumimoji="0" lang="en-US" altLang="zh-CN" sz="1600" b="0" i="0" u="none" strike="noStrike" kern="0" cap="none" spc="0" normalizeH="0" baseline="0" noProof="0" dirty="0">
                <a:ln>
                  <a:noFill/>
                </a:ln>
                <a:solidFill>
                  <a:prstClr val="black"/>
                </a:solidFill>
                <a:effectLst/>
                <a:uLnTx/>
                <a:uFillTx/>
                <a:latin typeface="Arial" panose="020B0604020202020204" pitchFamily="34" charset="0"/>
                <a:ea typeface="微软雅黑"/>
                <a:cs typeface="+mn-cs"/>
              </a:endParaRPr>
            </a:p>
          </p:txBody>
        </p:sp>
      </p:grpSp>
      <p:grpSp>
        <p:nvGrpSpPr>
          <p:cNvPr id="149" name="组合 148">
            <a:extLst>
              <a:ext uri="{FF2B5EF4-FFF2-40B4-BE49-F238E27FC236}">
                <a16:creationId xmlns:a16="http://schemas.microsoft.com/office/drawing/2014/main" id="{990E86F2-427C-4249-9625-28C6F6DE4E4C}"/>
              </a:ext>
            </a:extLst>
          </p:cNvPr>
          <p:cNvGrpSpPr/>
          <p:nvPr/>
        </p:nvGrpSpPr>
        <p:grpSpPr>
          <a:xfrm>
            <a:off x="3416218" y="2462676"/>
            <a:ext cx="2033297" cy="2319551"/>
            <a:chOff x="3186315" y="2217517"/>
            <a:chExt cx="2033297" cy="2319551"/>
          </a:xfrm>
        </p:grpSpPr>
        <p:pic>
          <p:nvPicPr>
            <p:cNvPr id="150" name="图片 149">
              <a:extLst>
                <a:ext uri="{FF2B5EF4-FFF2-40B4-BE49-F238E27FC236}">
                  <a16:creationId xmlns:a16="http://schemas.microsoft.com/office/drawing/2014/main" id="{56CAE65F-076B-4F57-AEF1-014D6B9EC6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6315" y="2217517"/>
              <a:ext cx="2033297" cy="2319551"/>
            </a:xfrm>
            <a:prstGeom prst="rect">
              <a:avLst/>
            </a:prstGeom>
          </p:spPr>
        </p:pic>
        <p:sp>
          <p:nvSpPr>
            <p:cNvPr id="151" name="圆角矩形 164">
              <a:extLst>
                <a:ext uri="{FF2B5EF4-FFF2-40B4-BE49-F238E27FC236}">
                  <a16:creationId xmlns:a16="http://schemas.microsoft.com/office/drawing/2014/main" id="{1959A822-3EB1-4F5A-BDE5-48C4C25BF226}"/>
                </a:ext>
              </a:extLst>
            </p:cNvPr>
            <p:cNvSpPr/>
            <p:nvPr/>
          </p:nvSpPr>
          <p:spPr>
            <a:xfrm>
              <a:off x="3228027" y="4220913"/>
              <a:ext cx="1771757" cy="296915"/>
            </a:xfrm>
            <a:prstGeom prst="roundRect">
              <a:avLst/>
            </a:prstGeom>
            <a:solidFill>
              <a:sysClr val="window" lastClr="FFFFFF"/>
            </a:solidFill>
            <a:ln w="25400" cap="flat" cmpd="sng" algn="ctr">
              <a:no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The road was blocked when the north-south phase began.</a:t>
              </a:r>
            </a:p>
          </p:txBody>
        </p:sp>
        <p:cxnSp>
          <p:nvCxnSpPr>
            <p:cNvPr id="152" name="直接箭头连接符 151">
              <a:extLst>
                <a:ext uri="{FF2B5EF4-FFF2-40B4-BE49-F238E27FC236}">
                  <a16:creationId xmlns:a16="http://schemas.microsoft.com/office/drawing/2014/main" id="{FCED9F7C-3721-4F76-A904-2D014D499106}"/>
                </a:ext>
              </a:extLst>
            </p:cNvPr>
            <p:cNvCxnSpPr/>
            <p:nvPr/>
          </p:nvCxnSpPr>
          <p:spPr>
            <a:xfrm flipH="1" flipV="1">
              <a:off x="3446077" y="3514023"/>
              <a:ext cx="157529" cy="303469"/>
            </a:xfrm>
            <a:prstGeom prst="straightConnector1">
              <a:avLst/>
            </a:prstGeom>
            <a:noFill/>
            <a:ln w="38100" cap="flat" cmpd="sng" algn="ctr">
              <a:solidFill>
                <a:srgbClr val="F79646"/>
              </a:solidFill>
              <a:prstDash val="solid"/>
              <a:tailEnd type="triangle"/>
            </a:ln>
            <a:effectLst>
              <a:outerShdw blurRad="40000" dist="23000" dir="5400000" rotWithShape="0">
                <a:srgbClr val="000000">
                  <a:alpha val="35000"/>
                </a:srgbClr>
              </a:outerShdw>
            </a:effectLst>
          </p:spPr>
        </p:cxnSp>
        <p:sp>
          <p:nvSpPr>
            <p:cNvPr id="153" name="矩形 152">
              <a:extLst>
                <a:ext uri="{FF2B5EF4-FFF2-40B4-BE49-F238E27FC236}">
                  <a16:creationId xmlns:a16="http://schemas.microsoft.com/office/drawing/2014/main" id="{5E9D5AC5-B9AE-402F-9282-A4655466146C}"/>
                </a:ext>
              </a:extLst>
            </p:cNvPr>
            <p:cNvSpPr/>
            <p:nvPr/>
          </p:nvSpPr>
          <p:spPr>
            <a:xfrm>
              <a:off x="3290569" y="3278716"/>
              <a:ext cx="317619" cy="276018"/>
            </a:xfrm>
            <a:prstGeom prst="rect">
              <a:avLst/>
            </a:prstGeom>
          </p:spPr>
          <p:txBody>
            <a:bodyPr wrap="none">
              <a:noAutofit/>
            </a:bodyPr>
            <a:lstStyle/>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South</a:t>
              </a:r>
              <a:endParaRPr kumimoji="0" lang="en-US" altLang="zh-CN" sz="1600" b="0" i="0" u="none" strike="noStrike" kern="0" cap="none" spc="0" normalizeH="0" baseline="0" noProof="0" dirty="0">
                <a:ln>
                  <a:noFill/>
                </a:ln>
                <a:solidFill>
                  <a:prstClr val="black"/>
                </a:solidFill>
                <a:effectLst/>
                <a:uLnTx/>
                <a:uFillTx/>
                <a:latin typeface="Arial" panose="020B0604020202020204" pitchFamily="34" charset="0"/>
                <a:ea typeface="微软雅黑"/>
                <a:cs typeface="+mn-cs"/>
              </a:endParaRPr>
            </a:p>
          </p:txBody>
        </p:sp>
        <p:sp>
          <p:nvSpPr>
            <p:cNvPr id="154" name="矩形 153">
              <a:extLst>
                <a:ext uri="{FF2B5EF4-FFF2-40B4-BE49-F238E27FC236}">
                  <a16:creationId xmlns:a16="http://schemas.microsoft.com/office/drawing/2014/main" id="{6F05CABC-A7A2-4B74-9DC0-DA3CF6B15A1E}"/>
                </a:ext>
              </a:extLst>
            </p:cNvPr>
            <p:cNvSpPr/>
            <p:nvPr/>
          </p:nvSpPr>
          <p:spPr>
            <a:xfrm>
              <a:off x="3517457" y="3808926"/>
              <a:ext cx="317619" cy="276018"/>
            </a:xfrm>
            <a:prstGeom prst="rect">
              <a:avLst/>
            </a:prstGeom>
          </p:spPr>
          <p:txBody>
            <a:bodyPr wrap="none">
              <a:noAutofit/>
            </a:bodyPr>
            <a:lstStyle/>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North</a:t>
              </a:r>
              <a:endParaRPr kumimoji="0" lang="en-US" altLang="zh-CN" sz="1600" b="0" i="0" u="none" strike="noStrike" kern="0" cap="none" spc="0" normalizeH="0" baseline="0" noProof="0" dirty="0">
                <a:ln>
                  <a:noFill/>
                </a:ln>
                <a:solidFill>
                  <a:prstClr val="black"/>
                </a:solidFill>
                <a:effectLst/>
                <a:uLnTx/>
                <a:uFillTx/>
                <a:latin typeface="Arial" panose="020B0604020202020204" pitchFamily="34" charset="0"/>
                <a:ea typeface="微软雅黑"/>
                <a:cs typeface="+mn-cs"/>
              </a:endParaRPr>
            </a:p>
          </p:txBody>
        </p:sp>
        <p:sp>
          <p:nvSpPr>
            <p:cNvPr id="155" name="椭圆 154">
              <a:extLst>
                <a:ext uri="{FF2B5EF4-FFF2-40B4-BE49-F238E27FC236}">
                  <a16:creationId xmlns:a16="http://schemas.microsoft.com/office/drawing/2014/main" id="{9E72B5B5-A73F-4BF4-8572-203B4A5D2379}"/>
                </a:ext>
              </a:extLst>
            </p:cNvPr>
            <p:cNvSpPr/>
            <p:nvPr/>
          </p:nvSpPr>
          <p:spPr>
            <a:xfrm>
              <a:off x="3358585" y="3086214"/>
              <a:ext cx="649035" cy="269111"/>
            </a:xfrm>
            <a:prstGeom prst="ellipse">
              <a:avLst/>
            </a:prstGeom>
            <a:noFill/>
            <a:ln w="28575" cap="flat" cmpd="sng" algn="ctr">
              <a:solidFill>
                <a:srgbClr val="FF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grpSp>
      <p:sp>
        <p:nvSpPr>
          <p:cNvPr id="156" name="右箭头 26">
            <a:extLst>
              <a:ext uri="{FF2B5EF4-FFF2-40B4-BE49-F238E27FC236}">
                <a16:creationId xmlns:a16="http://schemas.microsoft.com/office/drawing/2014/main" id="{8DAE02C9-2C39-46D6-82C4-674FC3AD7ED3}"/>
              </a:ext>
            </a:extLst>
          </p:cNvPr>
          <p:cNvSpPr/>
          <p:nvPr/>
        </p:nvSpPr>
        <p:spPr>
          <a:xfrm>
            <a:off x="5845282" y="3856955"/>
            <a:ext cx="317548" cy="348065"/>
          </a:xfrm>
          <a:prstGeom prst="rightArrow">
            <a:avLst/>
          </a:prstGeom>
          <a:noFill/>
          <a:ln w="25400" cap="flat" cmpd="sng" algn="ctr">
            <a:solidFill>
              <a:srgbClr val="4F81BD">
                <a:shade val="50000"/>
              </a:srgbClr>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sp>
        <p:nvSpPr>
          <p:cNvPr id="157" name="矩形 156">
            <a:extLst>
              <a:ext uri="{FF2B5EF4-FFF2-40B4-BE49-F238E27FC236}">
                <a16:creationId xmlns:a16="http://schemas.microsoft.com/office/drawing/2014/main" id="{9DBA9F8C-E191-4510-B1FA-D24861610586}"/>
              </a:ext>
            </a:extLst>
          </p:cNvPr>
          <p:cNvSpPr/>
          <p:nvPr/>
        </p:nvSpPr>
        <p:spPr>
          <a:xfrm>
            <a:off x="637421" y="1631146"/>
            <a:ext cx="5100126" cy="4691035"/>
          </a:xfrm>
          <a:prstGeom prst="rect">
            <a:avLst/>
          </a:prstGeom>
          <a:noFill/>
          <a:ln w="12700" cap="flat" cmpd="sng" algn="ctr">
            <a:solidFill>
              <a:srgbClr val="4F81BD">
                <a:shade val="50000"/>
              </a:srgbClr>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sp>
        <p:nvSpPr>
          <p:cNvPr id="158" name="矩形 157">
            <a:extLst>
              <a:ext uri="{FF2B5EF4-FFF2-40B4-BE49-F238E27FC236}">
                <a16:creationId xmlns:a16="http://schemas.microsoft.com/office/drawing/2014/main" id="{E1F2E827-720F-4466-8FE8-12859D5C584C}"/>
              </a:ext>
            </a:extLst>
          </p:cNvPr>
          <p:cNvSpPr/>
          <p:nvPr/>
        </p:nvSpPr>
        <p:spPr>
          <a:xfrm>
            <a:off x="6227742" y="1625441"/>
            <a:ext cx="5100126" cy="4691035"/>
          </a:xfrm>
          <a:prstGeom prst="rect">
            <a:avLst/>
          </a:prstGeom>
          <a:noFill/>
          <a:ln w="12700" cap="flat" cmpd="sng" algn="ctr">
            <a:solidFill>
              <a:srgbClr val="4F81BD">
                <a:shade val="50000"/>
              </a:srgbClr>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cxnSp>
        <p:nvCxnSpPr>
          <p:cNvPr id="159" name="曲线连接符 21">
            <a:extLst>
              <a:ext uri="{FF2B5EF4-FFF2-40B4-BE49-F238E27FC236}">
                <a16:creationId xmlns:a16="http://schemas.microsoft.com/office/drawing/2014/main" id="{482E1D17-3AD8-434B-8B07-9465C28EEE0F}"/>
              </a:ext>
            </a:extLst>
          </p:cNvPr>
          <p:cNvCxnSpPr>
            <a:stCxn id="130" idx="2"/>
            <a:endCxn id="125" idx="2"/>
          </p:cNvCxnSpPr>
          <p:nvPr/>
        </p:nvCxnSpPr>
        <p:spPr>
          <a:xfrm rot="16200000" flipH="1">
            <a:off x="7229870" y="1958122"/>
            <a:ext cx="1" cy="504056"/>
          </a:xfrm>
          <a:prstGeom prst="curvedConnector3">
            <a:avLst>
              <a:gd name="adj1" fmla="val 22860100000"/>
            </a:avLst>
          </a:prstGeom>
          <a:noFill/>
          <a:ln w="9525" cap="flat" cmpd="sng" algn="ctr">
            <a:solidFill>
              <a:srgbClr val="FF0000"/>
            </a:solidFill>
            <a:prstDash val="solid"/>
            <a:headEnd type="triangle"/>
            <a:tailEnd type="triangle"/>
          </a:ln>
          <a:effectLst/>
        </p:spPr>
      </p:cxnSp>
    </p:spTree>
    <p:extLst>
      <p:ext uri="{BB962C8B-B14F-4D97-AF65-F5344CB8AC3E}">
        <p14:creationId xmlns:p14="http://schemas.microsoft.com/office/powerpoint/2010/main" val="4161718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C076A3E0-E94D-4CF3-B974-95E75470EDA6}"/>
              </a:ext>
            </a:extLst>
          </p:cNvPr>
          <p:cNvSpPr>
            <a:spLocks noGrp="1"/>
          </p:cNvSpPr>
          <p:nvPr>
            <p:ph type="subTitle" idx="1"/>
          </p:nvPr>
        </p:nvSpPr>
        <p:spPr>
          <a:xfrm>
            <a:off x="373063" y="348947"/>
            <a:ext cx="9885362" cy="441937"/>
          </a:xfrm>
        </p:spPr>
        <p:txBody>
          <a:bodyPr vert="horz" wrap="square" lIns="0" tIns="0" rIns="0" bIns="0" anchor="ctr" anchorCtr="0">
            <a:noAutofit/>
          </a:bodyPr>
          <a:lstStyle/>
          <a:p>
            <a:pPr fontAlgn="ctr">
              <a:lnSpc>
                <a:spcPct val="100000"/>
              </a:lnSpc>
            </a:pPr>
            <a:r>
              <a:rPr lang="en-US" sz="2600" dirty="0">
                <a:latin typeface="Arial" panose="020B0604020202020204" pitchFamily="34" charset="0"/>
              </a:rPr>
              <a:t>Smart Traffic Event Detection: 35 Events per Day, </a:t>
            </a:r>
            <a:r>
              <a:rPr lang="en-US" altLang="zh-CN" sz="2600" dirty="0">
                <a:latin typeface="Arial" panose="020B0604020202020204" pitchFamily="34" charset="0"/>
              </a:rPr>
              <a:t>90% </a:t>
            </a:r>
            <a:r>
              <a:rPr lang="en-US" sz="2600" dirty="0">
                <a:latin typeface="Arial" panose="020B0604020202020204" pitchFamily="34" charset="0"/>
              </a:rPr>
              <a:t>Accuracy</a:t>
            </a:r>
            <a:endParaRPr lang="en-US" altLang="zh-CN" sz="2600" dirty="0">
              <a:latin typeface="Arial" panose="020B0604020202020204" pitchFamily="34" charset="0"/>
            </a:endParaRPr>
          </a:p>
        </p:txBody>
      </p:sp>
      <p:sp>
        <p:nvSpPr>
          <p:cNvPr id="36" name="矩形 35">
            <a:extLst>
              <a:ext uri="{FF2B5EF4-FFF2-40B4-BE49-F238E27FC236}">
                <a16:creationId xmlns:a16="http://schemas.microsoft.com/office/drawing/2014/main" id="{27E58CF1-337B-4AA2-B238-8918B3A7200D}"/>
              </a:ext>
            </a:extLst>
          </p:cNvPr>
          <p:cNvSpPr/>
          <p:nvPr/>
        </p:nvSpPr>
        <p:spPr bwMode="auto">
          <a:xfrm>
            <a:off x="5158096" y="3792627"/>
            <a:ext cx="4355655" cy="2205240"/>
          </a:xfrm>
          <a:prstGeom prst="rect">
            <a:avLst/>
          </a:prstGeom>
          <a:solidFill>
            <a:srgbClr val="EEECE1">
              <a:lumMod val="20000"/>
              <a:lumOff val="80000"/>
            </a:srgbClr>
          </a:solidFill>
          <a:ln>
            <a:solidFill>
              <a:sysClr val="windowText" lastClr="000000"/>
            </a:solidFill>
          </a:ln>
          <a:effectLst/>
        </p:spPr>
        <p:txBody>
          <a:bodyPr vert="horz" wrap="square" lIns="91428" tIns="45714" rIns="91428" bIns="45714" numCol="1" rtlCol="0" anchor="t" anchorCtr="0" compatLnSpc="1">
            <a:prstTxWarp prst="textNoShape">
              <a:avLst/>
            </a:prstTxWarp>
            <a:noAutofit/>
          </a:bodyPr>
          <a:lstStyle/>
          <a:p>
            <a:pPr marL="0" marR="0" lvl="0" indent="0" algn="l" defTabSz="914309" rtl="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宋体" charset="-122"/>
              <a:cs typeface="+mn-cs"/>
            </a:endParaRPr>
          </a:p>
        </p:txBody>
      </p:sp>
      <p:sp>
        <p:nvSpPr>
          <p:cNvPr id="37" name="矩形 36">
            <a:extLst>
              <a:ext uri="{FF2B5EF4-FFF2-40B4-BE49-F238E27FC236}">
                <a16:creationId xmlns:a16="http://schemas.microsoft.com/office/drawing/2014/main" id="{B9BC599D-F9BF-48FF-B9CA-15E55A85CB46}"/>
              </a:ext>
            </a:extLst>
          </p:cNvPr>
          <p:cNvSpPr/>
          <p:nvPr/>
        </p:nvSpPr>
        <p:spPr bwMode="auto">
          <a:xfrm>
            <a:off x="636874" y="3810515"/>
            <a:ext cx="4355655" cy="2205240"/>
          </a:xfrm>
          <a:prstGeom prst="rect">
            <a:avLst/>
          </a:prstGeom>
          <a:solidFill>
            <a:srgbClr val="EEECE1">
              <a:lumMod val="20000"/>
              <a:lumOff val="80000"/>
            </a:srgbClr>
          </a:solidFill>
          <a:ln>
            <a:solidFill>
              <a:sysClr val="windowText" lastClr="000000"/>
            </a:solidFill>
          </a:ln>
          <a:effectLst/>
        </p:spPr>
        <p:txBody>
          <a:bodyPr vert="horz" wrap="square" lIns="91428" tIns="45714" rIns="91428" bIns="45714" numCol="1" rtlCol="0" anchor="t" anchorCtr="0" compatLnSpc="1">
            <a:prstTxWarp prst="textNoShape">
              <a:avLst/>
            </a:prstTxWarp>
            <a:noAutofit/>
          </a:bodyPr>
          <a:lstStyle/>
          <a:p>
            <a:pPr marL="0" marR="0" lvl="0" indent="0" algn="l" defTabSz="914309" rtl="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宋体" charset="-122"/>
              <a:cs typeface="+mn-cs"/>
            </a:endParaRPr>
          </a:p>
        </p:txBody>
      </p:sp>
      <p:sp>
        <p:nvSpPr>
          <p:cNvPr id="38" name="矩形 37">
            <a:extLst>
              <a:ext uri="{FF2B5EF4-FFF2-40B4-BE49-F238E27FC236}">
                <a16:creationId xmlns:a16="http://schemas.microsoft.com/office/drawing/2014/main" id="{45F06C77-E110-419C-B7D6-2DAFF3A73C30}"/>
              </a:ext>
            </a:extLst>
          </p:cNvPr>
          <p:cNvSpPr/>
          <p:nvPr/>
        </p:nvSpPr>
        <p:spPr bwMode="auto">
          <a:xfrm>
            <a:off x="5163421" y="1582971"/>
            <a:ext cx="4355655" cy="2110659"/>
          </a:xfrm>
          <a:prstGeom prst="rect">
            <a:avLst/>
          </a:prstGeom>
          <a:solidFill>
            <a:srgbClr val="EEECE1">
              <a:lumMod val="20000"/>
              <a:lumOff val="80000"/>
            </a:srgbClr>
          </a:solidFill>
          <a:ln>
            <a:solidFill>
              <a:sysClr val="windowText" lastClr="000000"/>
            </a:solidFill>
          </a:ln>
          <a:effectLst/>
        </p:spPr>
        <p:txBody>
          <a:bodyPr vert="horz" wrap="square" lIns="91428" tIns="45714" rIns="91428" bIns="45714" numCol="1" rtlCol="0" anchor="t" anchorCtr="0" compatLnSpc="1">
            <a:prstTxWarp prst="textNoShape">
              <a:avLst/>
            </a:prstTxWarp>
            <a:noAutofit/>
          </a:bodyPr>
          <a:lstStyle/>
          <a:p>
            <a:pPr marL="0" marR="0" lvl="0" indent="0" algn="l" defTabSz="914309" rtl="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宋体" charset="-122"/>
              <a:cs typeface="+mn-cs"/>
            </a:endParaRPr>
          </a:p>
        </p:txBody>
      </p:sp>
      <p:sp>
        <p:nvSpPr>
          <p:cNvPr id="39" name="矩形 38">
            <a:extLst>
              <a:ext uri="{FF2B5EF4-FFF2-40B4-BE49-F238E27FC236}">
                <a16:creationId xmlns:a16="http://schemas.microsoft.com/office/drawing/2014/main" id="{FAAB38B2-0BA2-4650-B374-792AFE82346E}"/>
              </a:ext>
            </a:extLst>
          </p:cNvPr>
          <p:cNvSpPr/>
          <p:nvPr/>
        </p:nvSpPr>
        <p:spPr bwMode="auto">
          <a:xfrm>
            <a:off x="667520" y="1582972"/>
            <a:ext cx="4355655" cy="2110659"/>
          </a:xfrm>
          <a:prstGeom prst="rect">
            <a:avLst/>
          </a:prstGeom>
          <a:solidFill>
            <a:srgbClr val="EEECE1">
              <a:lumMod val="20000"/>
              <a:lumOff val="80000"/>
            </a:srgbClr>
          </a:solidFill>
          <a:ln>
            <a:solidFill>
              <a:sysClr val="windowText" lastClr="000000"/>
            </a:solidFill>
          </a:ln>
          <a:effectLst/>
        </p:spPr>
        <p:txBody>
          <a:bodyPr vert="horz" wrap="square" lIns="91428" tIns="45714" rIns="91428" bIns="45714" numCol="1" rtlCol="0" anchor="t" anchorCtr="0" compatLnSpc="1">
            <a:prstTxWarp prst="textNoShape">
              <a:avLst/>
            </a:prstTxWarp>
            <a:noAutofit/>
          </a:bodyPr>
          <a:lstStyle/>
          <a:p>
            <a:pPr marL="0" marR="0" lvl="0" indent="0" algn="l" defTabSz="914309" rtl="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宋体" charset="-122"/>
              <a:cs typeface="+mn-cs"/>
            </a:endParaRPr>
          </a:p>
        </p:txBody>
      </p:sp>
      <p:sp>
        <p:nvSpPr>
          <p:cNvPr id="40" name="文本框 39">
            <a:extLst>
              <a:ext uri="{FF2B5EF4-FFF2-40B4-BE49-F238E27FC236}">
                <a16:creationId xmlns:a16="http://schemas.microsoft.com/office/drawing/2014/main" id="{E1754221-C39A-49B2-8C9B-79693C293CC2}"/>
              </a:ext>
            </a:extLst>
          </p:cNvPr>
          <p:cNvSpPr txBox="1"/>
          <p:nvPr/>
        </p:nvSpPr>
        <p:spPr>
          <a:xfrm>
            <a:off x="781681" y="1581343"/>
            <a:ext cx="4135500" cy="338554"/>
          </a:xfrm>
          <a:prstGeom prst="rect">
            <a:avLst/>
          </a:prstGeom>
          <a:noFill/>
        </p:spPr>
        <p:txBody>
          <a:bodyPr wrap="square" rtlCol="0" anchor="ctr">
            <a:noAutofit/>
          </a:bodyPr>
          <a:lstStyle/>
          <a:p>
            <a:pPr marL="0" marR="0" lvl="0" indent="0" algn="ctr" defTabSz="1219444" rtl="0" eaLnBrk="1" fontAlgn="ctr"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Real-time</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faulty </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signal </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detection</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1" name="文本框 40">
            <a:extLst>
              <a:ext uri="{FF2B5EF4-FFF2-40B4-BE49-F238E27FC236}">
                <a16:creationId xmlns:a16="http://schemas.microsoft.com/office/drawing/2014/main" id="{33CD3BD7-D429-480D-9AC3-68F19D67A7B1}"/>
              </a:ext>
            </a:extLst>
          </p:cNvPr>
          <p:cNvSpPr txBox="1"/>
          <p:nvPr/>
        </p:nvSpPr>
        <p:spPr>
          <a:xfrm>
            <a:off x="1174386" y="3786522"/>
            <a:ext cx="3302265" cy="338554"/>
          </a:xfrm>
          <a:prstGeom prst="rect">
            <a:avLst/>
          </a:prstGeom>
          <a:noFill/>
        </p:spPr>
        <p:txBody>
          <a:bodyPr wrap="square" rtlCol="0">
            <a:noAutofit/>
          </a:bodyPr>
          <a:lstStyle>
            <a:defPPr>
              <a:defRPr lang="zh-CN"/>
            </a:defPPr>
            <a:lvl1pPr algn="ctr">
              <a:defRPr sz="1600"/>
            </a:lvl1pPr>
          </a:lstStyle>
          <a:p>
            <a:pPr marL="0" marR="0" lvl="0" indent="0" algn="ctr" defTabSz="1219444"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Real-time detection of queue overflow at intersections and major congestion points</a:t>
            </a:r>
          </a:p>
        </p:txBody>
      </p:sp>
      <p:sp>
        <p:nvSpPr>
          <p:cNvPr id="42" name="文本框 41">
            <a:extLst>
              <a:ext uri="{FF2B5EF4-FFF2-40B4-BE49-F238E27FC236}">
                <a16:creationId xmlns:a16="http://schemas.microsoft.com/office/drawing/2014/main" id="{7C29E450-28FD-45E5-B134-9F375E87A165}"/>
              </a:ext>
            </a:extLst>
          </p:cNvPr>
          <p:cNvSpPr txBox="1"/>
          <p:nvPr/>
        </p:nvSpPr>
        <p:spPr>
          <a:xfrm>
            <a:off x="5286926" y="1581343"/>
            <a:ext cx="4200741" cy="338554"/>
          </a:xfrm>
          <a:prstGeom prst="rect">
            <a:avLst/>
          </a:prstGeom>
          <a:noFill/>
        </p:spPr>
        <p:txBody>
          <a:bodyPr wrap="square" rtlCol="0" anchor="ctr">
            <a:noAutofit/>
          </a:bodyPr>
          <a:lstStyle>
            <a:defPPr>
              <a:defRPr lang="zh-CN"/>
            </a:defPPr>
            <a:lvl1pPr algn="ctr">
              <a:defRPr sz="1600"/>
            </a:lvl1pPr>
          </a:lstStyle>
          <a:p>
            <a:pPr marL="0" marR="0" lvl="0" indent="0" algn="ctr" defTabSz="1219444"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Real-time detection of abnormal parking</a:t>
            </a:r>
          </a:p>
        </p:txBody>
      </p:sp>
      <p:sp>
        <p:nvSpPr>
          <p:cNvPr id="43" name="文本框 42">
            <a:extLst>
              <a:ext uri="{FF2B5EF4-FFF2-40B4-BE49-F238E27FC236}">
                <a16:creationId xmlns:a16="http://schemas.microsoft.com/office/drawing/2014/main" id="{4D527556-3BB1-475E-8535-D51A74B8C728}"/>
              </a:ext>
            </a:extLst>
          </p:cNvPr>
          <p:cNvSpPr txBox="1"/>
          <p:nvPr/>
        </p:nvSpPr>
        <p:spPr>
          <a:xfrm>
            <a:off x="5257879" y="3786522"/>
            <a:ext cx="4200741" cy="338554"/>
          </a:xfrm>
          <a:prstGeom prst="rect">
            <a:avLst/>
          </a:prstGeom>
          <a:noFill/>
        </p:spPr>
        <p:txBody>
          <a:bodyPr wrap="square" rtlCol="0">
            <a:noAutofit/>
          </a:bodyPr>
          <a:lstStyle>
            <a:defPPr>
              <a:defRPr lang="zh-CN"/>
            </a:defPPr>
            <a:lvl1pPr algn="ctr">
              <a:defRPr sz="1600"/>
            </a:lvl1pPr>
          </a:lstStyle>
          <a:p>
            <a:pPr marL="0" marR="0" lvl="0" indent="0" algn="ctr" defTabSz="1219444"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Real-time detection of unnecessary green lights, improving road efficiency</a:t>
            </a:r>
          </a:p>
        </p:txBody>
      </p:sp>
      <p:sp>
        <p:nvSpPr>
          <p:cNvPr id="44" name="文本框 43">
            <a:extLst>
              <a:ext uri="{FF2B5EF4-FFF2-40B4-BE49-F238E27FC236}">
                <a16:creationId xmlns:a16="http://schemas.microsoft.com/office/drawing/2014/main" id="{ABADAAD5-9A33-4FE3-9931-F75158033A9B}"/>
              </a:ext>
            </a:extLst>
          </p:cNvPr>
          <p:cNvSpPr txBox="1"/>
          <p:nvPr/>
        </p:nvSpPr>
        <p:spPr>
          <a:xfrm>
            <a:off x="654275" y="940430"/>
            <a:ext cx="9567753" cy="369332"/>
          </a:xfrm>
          <a:prstGeom prst="rect">
            <a:avLst/>
          </a:prstGeom>
          <a:noFill/>
        </p:spPr>
        <p:txBody>
          <a:bodyPr wrap="square" rtlCol="0">
            <a:noAutofit/>
          </a:bodyPr>
          <a:lstStyle/>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TrafficGo monitors events by analyzing collected videos in real time and generates warnings once problems are detected.</a:t>
            </a:r>
          </a:p>
        </p:txBody>
      </p:sp>
      <p:sp>
        <p:nvSpPr>
          <p:cNvPr id="45" name="矩形 44">
            <a:extLst>
              <a:ext uri="{FF2B5EF4-FFF2-40B4-BE49-F238E27FC236}">
                <a16:creationId xmlns:a16="http://schemas.microsoft.com/office/drawing/2014/main" id="{B7547FB1-A6D2-45E8-B5B3-6E7F630A5D01}"/>
              </a:ext>
            </a:extLst>
          </p:cNvPr>
          <p:cNvSpPr/>
          <p:nvPr/>
        </p:nvSpPr>
        <p:spPr>
          <a:xfrm>
            <a:off x="9888419" y="1582972"/>
            <a:ext cx="720080" cy="4414894"/>
          </a:xfrm>
          <a:prstGeom prst="rect">
            <a:avLst/>
          </a:prstGeom>
          <a:noFill/>
          <a:ln w="127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sp>
        <p:nvSpPr>
          <p:cNvPr id="46" name="矩形 45">
            <a:extLst>
              <a:ext uri="{FF2B5EF4-FFF2-40B4-BE49-F238E27FC236}">
                <a16:creationId xmlns:a16="http://schemas.microsoft.com/office/drawing/2014/main" id="{3A09F9E5-3697-42AF-B803-6C2881EAA112}"/>
              </a:ext>
            </a:extLst>
          </p:cNvPr>
          <p:cNvSpPr/>
          <p:nvPr/>
        </p:nvSpPr>
        <p:spPr>
          <a:xfrm>
            <a:off x="10016520" y="1958030"/>
            <a:ext cx="463879" cy="977540"/>
          </a:xfrm>
          <a:prstGeom prst="rect">
            <a:avLst/>
          </a:prstGeom>
          <a:solidFill>
            <a:srgbClr val="FF0000"/>
          </a:solidFill>
          <a:ln w="25400" cap="flat" cmpd="sng" algn="ctr">
            <a:noFill/>
            <a:prstDash val="solid"/>
          </a:ln>
          <a:effectLst/>
        </p:spPr>
        <p:txBody>
          <a:bodyPr vert="vert270"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Event logs</a:t>
            </a:r>
          </a:p>
        </p:txBody>
      </p:sp>
      <p:sp>
        <p:nvSpPr>
          <p:cNvPr id="47" name="矩形 46">
            <a:extLst>
              <a:ext uri="{FF2B5EF4-FFF2-40B4-BE49-F238E27FC236}">
                <a16:creationId xmlns:a16="http://schemas.microsoft.com/office/drawing/2014/main" id="{880EC45F-102D-471C-A15A-D256685A7704}"/>
              </a:ext>
            </a:extLst>
          </p:cNvPr>
          <p:cNvSpPr/>
          <p:nvPr/>
        </p:nvSpPr>
        <p:spPr>
          <a:xfrm>
            <a:off x="10016520" y="3120236"/>
            <a:ext cx="463879" cy="979238"/>
          </a:xfrm>
          <a:prstGeom prst="rect">
            <a:avLst/>
          </a:prstGeom>
          <a:solidFill>
            <a:srgbClr val="FF0000"/>
          </a:solidFill>
          <a:ln w="25400" cap="flat" cmpd="sng" algn="ctr">
            <a:noFill/>
            <a:prstDash val="solid"/>
          </a:ln>
          <a:effectLst/>
        </p:spPr>
        <p:txBody>
          <a:bodyPr vert="vert270"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Video snapshots</a:t>
            </a:r>
          </a:p>
        </p:txBody>
      </p:sp>
      <p:sp>
        <p:nvSpPr>
          <p:cNvPr id="48" name="矩形 47">
            <a:extLst>
              <a:ext uri="{FF2B5EF4-FFF2-40B4-BE49-F238E27FC236}">
                <a16:creationId xmlns:a16="http://schemas.microsoft.com/office/drawing/2014/main" id="{78FE8650-E362-4FA4-9A31-DB0D0635B960}"/>
              </a:ext>
            </a:extLst>
          </p:cNvPr>
          <p:cNvSpPr/>
          <p:nvPr/>
        </p:nvSpPr>
        <p:spPr>
          <a:xfrm>
            <a:off x="10046868" y="4284140"/>
            <a:ext cx="426433" cy="1165791"/>
          </a:xfrm>
          <a:prstGeom prst="rect">
            <a:avLst/>
          </a:prstGeom>
          <a:solidFill>
            <a:srgbClr val="FF0000"/>
          </a:solidFill>
          <a:ln w="25400" cap="flat" cmpd="sng" algn="ctr">
            <a:noFill/>
            <a:prstDash val="solid"/>
          </a:ln>
          <a:effectLst/>
        </p:spPr>
        <p:txBody>
          <a:bodyPr vert="vert270"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SMS alerts</a:t>
            </a:r>
          </a:p>
        </p:txBody>
      </p:sp>
      <p:sp>
        <p:nvSpPr>
          <p:cNvPr id="49" name="矩形 48">
            <a:extLst>
              <a:ext uri="{FF2B5EF4-FFF2-40B4-BE49-F238E27FC236}">
                <a16:creationId xmlns:a16="http://schemas.microsoft.com/office/drawing/2014/main" id="{5997059C-AE56-4C3A-800D-90DCBEAB49ED}"/>
              </a:ext>
            </a:extLst>
          </p:cNvPr>
          <p:cNvSpPr/>
          <p:nvPr/>
        </p:nvSpPr>
        <p:spPr>
          <a:xfrm>
            <a:off x="10994131" y="1582971"/>
            <a:ext cx="720080" cy="4432784"/>
          </a:xfrm>
          <a:prstGeom prst="rect">
            <a:avLst/>
          </a:prstGeom>
          <a:noFill/>
          <a:ln w="12700" cap="flat" cmpd="sng" algn="ctr">
            <a:solidFill>
              <a:sysClr val="windowText" lastClr="000000"/>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sp>
        <p:nvSpPr>
          <p:cNvPr id="50" name="矩形 49">
            <a:extLst>
              <a:ext uri="{FF2B5EF4-FFF2-40B4-BE49-F238E27FC236}">
                <a16:creationId xmlns:a16="http://schemas.microsoft.com/office/drawing/2014/main" id="{9AD52F1D-AC51-478E-A464-4ADCECE8397F}"/>
              </a:ext>
            </a:extLst>
          </p:cNvPr>
          <p:cNvSpPr/>
          <p:nvPr/>
        </p:nvSpPr>
        <p:spPr>
          <a:xfrm>
            <a:off x="11196681" y="2475048"/>
            <a:ext cx="341978" cy="1158771"/>
          </a:xfrm>
          <a:prstGeom prst="rect">
            <a:avLst/>
          </a:prstGeom>
          <a:solidFill>
            <a:srgbClr val="FF0000"/>
          </a:solidFill>
          <a:ln w="25400" cap="flat" cmpd="sng" algn="ctr">
            <a:noFill/>
            <a:prstDash val="solid"/>
          </a:ln>
          <a:effectLst/>
        </p:spPr>
        <p:txBody>
          <a:bodyPr vert="vert270"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Timing plan</a:t>
            </a:r>
          </a:p>
        </p:txBody>
      </p:sp>
      <p:sp>
        <p:nvSpPr>
          <p:cNvPr id="51" name="矩形 50">
            <a:extLst>
              <a:ext uri="{FF2B5EF4-FFF2-40B4-BE49-F238E27FC236}">
                <a16:creationId xmlns:a16="http://schemas.microsoft.com/office/drawing/2014/main" id="{5F6FEE6C-682F-436E-AFBD-EEDAEB3D3504}"/>
              </a:ext>
            </a:extLst>
          </p:cNvPr>
          <p:cNvSpPr/>
          <p:nvPr/>
        </p:nvSpPr>
        <p:spPr>
          <a:xfrm>
            <a:off x="11196684" y="3887207"/>
            <a:ext cx="341975" cy="1179392"/>
          </a:xfrm>
          <a:prstGeom prst="rect">
            <a:avLst/>
          </a:prstGeom>
          <a:solidFill>
            <a:srgbClr val="FF0000"/>
          </a:solidFill>
          <a:ln w="25400" cap="flat" cmpd="sng" algn="ctr">
            <a:noFill/>
            <a:prstDash val="solid"/>
          </a:ln>
          <a:effectLst/>
        </p:spPr>
        <p:txBody>
          <a:bodyPr vert="vert270"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O&amp;M solution</a:t>
            </a:r>
          </a:p>
        </p:txBody>
      </p:sp>
      <p:pic>
        <p:nvPicPr>
          <p:cNvPr id="52" name="图片 51">
            <a:extLst>
              <a:ext uri="{FF2B5EF4-FFF2-40B4-BE49-F238E27FC236}">
                <a16:creationId xmlns:a16="http://schemas.microsoft.com/office/drawing/2014/main" id="{579FD8B8-C5A0-421A-8E87-949E0D835515}"/>
              </a:ext>
            </a:extLst>
          </p:cNvPr>
          <p:cNvPicPr>
            <a:picLocks noChangeAspect="1"/>
          </p:cNvPicPr>
          <p:nvPr/>
        </p:nvPicPr>
        <p:blipFill>
          <a:blip r:embed="rId2"/>
          <a:stretch>
            <a:fillRect/>
          </a:stretch>
        </p:blipFill>
        <p:spPr>
          <a:xfrm>
            <a:off x="2177433" y="1968736"/>
            <a:ext cx="1405580" cy="1714588"/>
          </a:xfrm>
          <a:prstGeom prst="rect">
            <a:avLst/>
          </a:prstGeom>
        </p:spPr>
      </p:pic>
      <p:pic>
        <p:nvPicPr>
          <p:cNvPr id="53" name="图片 52">
            <a:extLst>
              <a:ext uri="{FF2B5EF4-FFF2-40B4-BE49-F238E27FC236}">
                <a16:creationId xmlns:a16="http://schemas.microsoft.com/office/drawing/2014/main" id="{B264C831-EF05-463C-86EE-1B9116E69101}"/>
              </a:ext>
            </a:extLst>
          </p:cNvPr>
          <p:cNvPicPr>
            <a:picLocks noChangeAspect="1"/>
          </p:cNvPicPr>
          <p:nvPr/>
        </p:nvPicPr>
        <p:blipFill>
          <a:blip r:embed="rId3"/>
          <a:stretch>
            <a:fillRect/>
          </a:stretch>
        </p:blipFill>
        <p:spPr>
          <a:xfrm>
            <a:off x="3617594" y="1968736"/>
            <a:ext cx="1413747" cy="1724895"/>
          </a:xfrm>
          <a:prstGeom prst="rect">
            <a:avLst/>
          </a:prstGeom>
        </p:spPr>
      </p:pic>
      <p:sp>
        <p:nvSpPr>
          <p:cNvPr id="54" name="矩形 53">
            <a:extLst>
              <a:ext uri="{FF2B5EF4-FFF2-40B4-BE49-F238E27FC236}">
                <a16:creationId xmlns:a16="http://schemas.microsoft.com/office/drawing/2014/main" id="{C0218F16-0FA4-4ADE-A51F-7B6B47CCAFE7}"/>
              </a:ext>
            </a:extLst>
          </p:cNvPr>
          <p:cNvSpPr/>
          <p:nvPr/>
        </p:nvSpPr>
        <p:spPr>
          <a:xfrm>
            <a:off x="654276" y="3365627"/>
            <a:ext cx="1451859" cy="307813"/>
          </a:xfrm>
          <a:prstGeom prst="rect">
            <a:avLst/>
          </a:prstGeom>
          <a:solidFill>
            <a:srgbClr val="FF0000"/>
          </a:solidFill>
          <a:ln w="25400" cap="flat" cmpd="sng" algn="ctr">
            <a:no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Improper traffic light timing</a:t>
            </a:r>
          </a:p>
        </p:txBody>
      </p:sp>
      <p:sp>
        <p:nvSpPr>
          <p:cNvPr id="55" name="矩形 54">
            <a:extLst>
              <a:ext uri="{FF2B5EF4-FFF2-40B4-BE49-F238E27FC236}">
                <a16:creationId xmlns:a16="http://schemas.microsoft.com/office/drawing/2014/main" id="{CC73EA7F-4A16-40C6-9714-204BA33947F2}"/>
              </a:ext>
            </a:extLst>
          </p:cNvPr>
          <p:cNvSpPr/>
          <p:nvPr/>
        </p:nvSpPr>
        <p:spPr>
          <a:xfrm>
            <a:off x="2177433" y="3371568"/>
            <a:ext cx="1440161" cy="307813"/>
          </a:xfrm>
          <a:prstGeom prst="rect">
            <a:avLst/>
          </a:prstGeom>
          <a:solidFill>
            <a:srgbClr val="FF0000"/>
          </a:solidFill>
          <a:ln w="25400" cap="flat" cmpd="sng" algn="ctr">
            <a:no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Zero traffic lights</a:t>
            </a:r>
          </a:p>
        </p:txBody>
      </p:sp>
      <p:sp>
        <p:nvSpPr>
          <p:cNvPr id="56" name="矩形 55">
            <a:extLst>
              <a:ext uri="{FF2B5EF4-FFF2-40B4-BE49-F238E27FC236}">
                <a16:creationId xmlns:a16="http://schemas.microsoft.com/office/drawing/2014/main" id="{B717C1F7-2AD8-450D-80FF-9DF1656C91B3}"/>
              </a:ext>
            </a:extLst>
          </p:cNvPr>
          <p:cNvSpPr/>
          <p:nvPr/>
        </p:nvSpPr>
        <p:spPr>
          <a:xfrm>
            <a:off x="3652917" y="3371568"/>
            <a:ext cx="1370258" cy="307813"/>
          </a:xfrm>
          <a:prstGeom prst="rect">
            <a:avLst/>
          </a:prstGeom>
          <a:solidFill>
            <a:srgbClr val="FF0000"/>
          </a:solidFill>
          <a:ln w="25400" cap="flat" cmpd="sng" algn="ctr">
            <a:no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Trees blocking traffic lights</a:t>
            </a:r>
          </a:p>
        </p:txBody>
      </p:sp>
      <p:pic>
        <p:nvPicPr>
          <p:cNvPr id="57" name="图片 56">
            <a:extLst>
              <a:ext uri="{FF2B5EF4-FFF2-40B4-BE49-F238E27FC236}">
                <a16:creationId xmlns:a16="http://schemas.microsoft.com/office/drawing/2014/main" id="{F18678CB-FFFC-4B1E-9772-80569904B63C}"/>
              </a:ext>
            </a:extLst>
          </p:cNvPr>
          <p:cNvPicPr>
            <a:picLocks noChangeAspect="1"/>
          </p:cNvPicPr>
          <p:nvPr/>
        </p:nvPicPr>
        <p:blipFill>
          <a:blip r:embed="rId4"/>
          <a:stretch>
            <a:fillRect/>
          </a:stretch>
        </p:blipFill>
        <p:spPr>
          <a:xfrm>
            <a:off x="714626" y="4243649"/>
            <a:ext cx="2902968" cy="1652868"/>
          </a:xfrm>
          <a:prstGeom prst="rect">
            <a:avLst/>
          </a:prstGeom>
        </p:spPr>
      </p:pic>
      <p:sp>
        <p:nvSpPr>
          <p:cNvPr id="58" name="矩形 57">
            <a:extLst>
              <a:ext uri="{FF2B5EF4-FFF2-40B4-BE49-F238E27FC236}">
                <a16:creationId xmlns:a16="http://schemas.microsoft.com/office/drawing/2014/main" id="{C6075890-B544-4B45-8242-FAEC92F32173}"/>
              </a:ext>
            </a:extLst>
          </p:cNvPr>
          <p:cNvSpPr/>
          <p:nvPr/>
        </p:nvSpPr>
        <p:spPr>
          <a:xfrm>
            <a:off x="3679081" y="4230254"/>
            <a:ext cx="1238099" cy="1666263"/>
          </a:xfrm>
          <a:prstGeom prst="rect">
            <a:avLst/>
          </a:prstGeom>
          <a:solidFill>
            <a:srgbClr val="C6D9F1"/>
          </a:solidFill>
          <a:ln w="25400" cap="flat" cmpd="sng" algn="ctr">
            <a:noFill/>
            <a:prstDash val="solid"/>
          </a:ln>
          <a:effectLst/>
        </p:spPr>
        <p:txBody>
          <a:bodyPr lIns="35560" tIns="35560" rIns="35560" bIns="35560" rtlCol="0" anchor="ctr">
            <a:noAutofit/>
          </a:bodyPr>
          <a:lstStyle/>
          <a:p>
            <a:pPr marL="0" marR="0" lvl="0" indent="0" algn="l" defTabSz="91389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Automatic identification of traffic running status</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intersections and prompt intervention to eliminate large-scale congestion</a:t>
            </a:r>
          </a:p>
        </p:txBody>
      </p:sp>
      <p:pic>
        <p:nvPicPr>
          <p:cNvPr id="59" name="Picture 2">
            <a:extLst>
              <a:ext uri="{FF2B5EF4-FFF2-40B4-BE49-F238E27FC236}">
                <a16:creationId xmlns:a16="http://schemas.microsoft.com/office/drawing/2014/main" id="{17289935-111E-4A7A-ACCD-467E0C75A57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271012" y="2007165"/>
            <a:ext cx="3025925" cy="1510557"/>
          </a:xfrm>
          <a:prstGeom prst="rect">
            <a:avLst/>
          </a:prstGeom>
          <a:noFill/>
          <a:extLst>
            <a:ext uri="{909E8E84-426E-40DD-AFC4-6F175D3DCCD1}">
              <a14:hiddenFill xmlns:a14="http://schemas.microsoft.com/office/drawing/2010/main">
                <a:solidFill>
                  <a:srgbClr val="FFFFFF"/>
                </a:solidFill>
              </a14:hiddenFill>
            </a:ext>
          </a:extLst>
        </p:spPr>
      </p:pic>
      <p:sp>
        <p:nvSpPr>
          <p:cNvPr id="60" name="圆角矩形 27">
            <a:extLst>
              <a:ext uri="{FF2B5EF4-FFF2-40B4-BE49-F238E27FC236}">
                <a16:creationId xmlns:a16="http://schemas.microsoft.com/office/drawing/2014/main" id="{995A6FD2-1F4F-4157-B3F6-FA2FB1BCAA66}"/>
              </a:ext>
            </a:extLst>
          </p:cNvPr>
          <p:cNvSpPr/>
          <p:nvPr/>
        </p:nvSpPr>
        <p:spPr>
          <a:xfrm>
            <a:off x="5959276" y="2067732"/>
            <a:ext cx="936104" cy="325160"/>
          </a:xfrm>
          <a:prstGeom prst="roundRect">
            <a:avLst/>
          </a:prstGeom>
          <a:solidFill>
            <a:srgbClr val="4F81BD">
              <a:alpha val="46000"/>
            </a:srgbClr>
          </a:solidFill>
          <a:ln w="25400" cap="flat" cmpd="sng" algn="ctr">
            <a:no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AI-powered remote detection</a:t>
            </a:r>
          </a:p>
        </p:txBody>
      </p:sp>
      <p:sp>
        <p:nvSpPr>
          <p:cNvPr id="61" name="圆角矩形 28">
            <a:extLst>
              <a:ext uri="{FF2B5EF4-FFF2-40B4-BE49-F238E27FC236}">
                <a16:creationId xmlns:a16="http://schemas.microsoft.com/office/drawing/2014/main" id="{90EA5544-F904-4C69-967B-175E902AB040}"/>
              </a:ext>
            </a:extLst>
          </p:cNvPr>
          <p:cNvSpPr/>
          <p:nvPr/>
        </p:nvSpPr>
        <p:spPr>
          <a:xfrm>
            <a:off x="1823593" y="5299765"/>
            <a:ext cx="1140987" cy="231310"/>
          </a:xfrm>
          <a:prstGeom prst="roundRect">
            <a:avLst/>
          </a:prstGeom>
          <a:solidFill>
            <a:srgbClr val="4F81BD">
              <a:alpha val="46000"/>
            </a:srgbClr>
          </a:solidFill>
          <a:ln w="25400" cap="flat" cmpd="sng" algn="ctr">
            <a:no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AI-powered remote detection</a:t>
            </a:r>
          </a:p>
        </p:txBody>
      </p:sp>
      <p:sp>
        <p:nvSpPr>
          <p:cNvPr id="62" name="矩形 61">
            <a:extLst>
              <a:ext uri="{FF2B5EF4-FFF2-40B4-BE49-F238E27FC236}">
                <a16:creationId xmlns:a16="http://schemas.microsoft.com/office/drawing/2014/main" id="{811FF97B-1EE1-490A-90F4-65109055AF14}"/>
              </a:ext>
            </a:extLst>
          </p:cNvPr>
          <p:cNvSpPr/>
          <p:nvPr/>
        </p:nvSpPr>
        <p:spPr>
          <a:xfrm>
            <a:off x="8355408" y="1960021"/>
            <a:ext cx="1103212" cy="1596130"/>
          </a:xfrm>
          <a:prstGeom prst="rect">
            <a:avLst/>
          </a:prstGeom>
          <a:solidFill>
            <a:srgbClr val="C6D9F1"/>
          </a:solidFill>
          <a:ln w="25400" cap="flat" cmpd="sng" algn="ctr">
            <a:noFill/>
            <a:prstDash val="solid"/>
          </a:ln>
          <a:effectLst/>
        </p:spPr>
        <p:txBody>
          <a:bodyPr lIns="35560" tIns="35560" rIns="35560" bIns="35560" rtlCol="0" anchor="ctr">
            <a:noAutofit/>
          </a:bodyPr>
          <a:lstStyle/>
          <a:p>
            <a:pPr marL="0" marR="0" lvl="0" indent="0" algn="l" defTabSz="91389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Quick identification of abnormal parking with </a:t>
            </a: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vehicle detection and object tracking techniques</a:t>
            </a:r>
          </a:p>
        </p:txBody>
      </p:sp>
      <p:sp>
        <p:nvSpPr>
          <p:cNvPr id="63" name="矩形 62">
            <a:extLst>
              <a:ext uri="{FF2B5EF4-FFF2-40B4-BE49-F238E27FC236}">
                <a16:creationId xmlns:a16="http://schemas.microsoft.com/office/drawing/2014/main" id="{CDF00A06-4B9E-47E5-96B1-BB7D635A2EDB}"/>
              </a:ext>
            </a:extLst>
          </p:cNvPr>
          <p:cNvSpPr/>
          <p:nvPr/>
        </p:nvSpPr>
        <p:spPr>
          <a:xfrm>
            <a:off x="8355408" y="4295564"/>
            <a:ext cx="1103212" cy="1600953"/>
          </a:xfrm>
          <a:prstGeom prst="rect">
            <a:avLst/>
          </a:prstGeom>
          <a:solidFill>
            <a:srgbClr val="C6D9F1"/>
          </a:solidFill>
          <a:ln w="25400" cap="flat" cmpd="sng" algn="ctr">
            <a:noFill/>
            <a:prstDash val="solid"/>
          </a:ln>
          <a:effectLst/>
        </p:spPr>
        <p:txBody>
          <a:bodyPr lIns="35560" tIns="35560" rIns="35560" bIns="35560" rtlCol="0" anchor="ctr">
            <a:noAutofit/>
          </a:bodyPr>
          <a:lstStyle/>
          <a:p>
            <a:pPr marL="0" marR="0" lvl="0" indent="0" algn="l" defTabSz="91389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Quick identification of unnecessary green lights by </a:t>
            </a: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comparing  signal light status and traffic flows</a:t>
            </a:r>
          </a:p>
        </p:txBody>
      </p:sp>
      <p:sp>
        <p:nvSpPr>
          <p:cNvPr id="64" name="等腰三角形 63">
            <a:extLst>
              <a:ext uri="{FF2B5EF4-FFF2-40B4-BE49-F238E27FC236}">
                <a16:creationId xmlns:a16="http://schemas.microsoft.com/office/drawing/2014/main" id="{F7C34F3B-DF46-4862-B9FB-CC55B36F2D78}"/>
              </a:ext>
            </a:extLst>
          </p:cNvPr>
          <p:cNvSpPr/>
          <p:nvPr/>
        </p:nvSpPr>
        <p:spPr>
          <a:xfrm rot="5400000">
            <a:off x="9267122" y="3779529"/>
            <a:ext cx="824096" cy="157566"/>
          </a:xfrm>
          <a:prstGeom prst="triangle">
            <a:avLst>
              <a:gd name="adj" fmla="val 51612"/>
            </a:avLst>
          </a:prstGeom>
          <a:solidFill>
            <a:srgbClr val="1F497D">
              <a:lumMod val="40000"/>
              <a:lumOff val="6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ctr" defTabSz="1219444" rtl="0" eaLnBrk="1" fontAlgn="ctr" latinLnBrk="0" hangingPunct="1">
              <a:lnSpc>
                <a:spcPct val="90000"/>
              </a:lnSpc>
              <a:spcBef>
                <a:spcPts val="0"/>
              </a:spcBef>
              <a:spcAft>
                <a:spcPts val="1000"/>
              </a:spcAft>
              <a:buClrTx/>
              <a:buSzTx/>
              <a:buFontTx/>
              <a:buNone/>
              <a:tabLst/>
              <a:defRPr/>
            </a:pPr>
            <a:endPar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a:cs typeface="+mn-ea"/>
              <a:sym typeface="+mn-lt"/>
            </a:endParaRPr>
          </a:p>
        </p:txBody>
      </p:sp>
      <p:sp>
        <p:nvSpPr>
          <p:cNvPr id="65" name="等腰三角形 64">
            <a:extLst>
              <a:ext uri="{FF2B5EF4-FFF2-40B4-BE49-F238E27FC236}">
                <a16:creationId xmlns:a16="http://schemas.microsoft.com/office/drawing/2014/main" id="{8590B646-7476-4009-9CC7-DF2560503352}"/>
              </a:ext>
            </a:extLst>
          </p:cNvPr>
          <p:cNvSpPr/>
          <p:nvPr/>
        </p:nvSpPr>
        <p:spPr>
          <a:xfrm rot="5400000">
            <a:off x="10371867" y="3779530"/>
            <a:ext cx="824096" cy="157566"/>
          </a:xfrm>
          <a:prstGeom prst="triangle">
            <a:avLst>
              <a:gd name="adj" fmla="val 51612"/>
            </a:avLst>
          </a:prstGeom>
          <a:solidFill>
            <a:srgbClr val="1F497D">
              <a:lumMod val="40000"/>
              <a:lumOff val="6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ctr" defTabSz="1219444" rtl="0" eaLnBrk="1" fontAlgn="ctr" latinLnBrk="0" hangingPunct="1">
              <a:lnSpc>
                <a:spcPct val="90000"/>
              </a:lnSpc>
              <a:spcBef>
                <a:spcPts val="0"/>
              </a:spcBef>
              <a:spcAft>
                <a:spcPts val="1000"/>
              </a:spcAft>
              <a:buClrTx/>
              <a:buSzTx/>
              <a:buFontTx/>
              <a:buNone/>
              <a:tabLst/>
              <a:defRPr/>
            </a:pPr>
            <a:endParaRPr kumimoji="0" lang="en-US" altLang="zh-CN" sz="1000" b="0" i="0" u="none" strike="noStrike" kern="0" cap="none" spc="0" normalizeH="0" baseline="0" noProof="0" dirty="0">
              <a:ln>
                <a:noFill/>
              </a:ln>
              <a:solidFill>
                <a:prstClr val="white"/>
              </a:solidFill>
              <a:effectLst/>
              <a:uLnTx/>
              <a:uFillTx/>
              <a:latin typeface="Arial" panose="020B0604020202020204" pitchFamily="34" charset="0"/>
              <a:ea typeface="微软雅黑"/>
              <a:cs typeface="+mn-ea"/>
              <a:sym typeface="+mn-lt"/>
            </a:endParaRPr>
          </a:p>
        </p:txBody>
      </p:sp>
      <p:pic>
        <p:nvPicPr>
          <p:cNvPr id="66" name="图片 65">
            <a:extLst>
              <a:ext uri="{FF2B5EF4-FFF2-40B4-BE49-F238E27FC236}">
                <a16:creationId xmlns:a16="http://schemas.microsoft.com/office/drawing/2014/main" id="{6B07B44D-B317-4256-BBCC-8F834F5EB0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8505" y="4320413"/>
            <a:ext cx="2961535" cy="1506799"/>
          </a:xfrm>
          <a:prstGeom prst="rect">
            <a:avLst/>
          </a:prstGeom>
        </p:spPr>
      </p:pic>
      <p:pic>
        <p:nvPicPr>
          <p:cNvPr id="67" name="图片 66">
            <a:extLst>
              <a:ext uri="{FF2B5EF4-FFF2-40B4-BE49-F238E27FC236}">
                <a16:creationId xmlns:a16="http://schemas.microsoft.com/office/drawing/2014/main" id="{9BD6B201-F386-41E8-80E5-42CAE35DE067}"/>
              </a:ext>
            </a:extLst>
          </p:cNvPr>
          <p:cNvPicPr>
            <a:picLocks/>
          </p:cNvPicPr>
          <p:nvPr/>
        </p:nvPicPr>
        <p:blipFill rotWithShape="1">
          <a:blip r:embed="rId7"/>
          <a:srcRect l="63" r="-835"/>
          <a:stretch/>
        </p:blipFill>
        <p:spPr>
          <a:xfrm>
            <a:off x="665265" y="1960021"/>
            <a:ext cx="1440870" cy="1411548"/>
          </a:xfrm>
          <a:prstGeom prst="rect">
            <a:avLst/>
          </a:prstGeom>
        </p:spPr>
      </p:pic>
    </p:spTree>
    <p:extLst>
      <p:ext uri="{BB962C8B-B14F-4D97-AF65-F5344CB8AC3E}">
        <p14:creationId xmlns:p14="http://schemas.microsoft.com/office/powerpoint/2010/main" val="4144518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C885173B-D3EB-42C0-A611-AE9052111CF3}"/>
              </a:ext>
            </a:extLst>
          </p:cNvPr>
          <p:cNvSpPr>
            <a:spLocks noGrp="1"/>
          </p:cNvSpPr>
          <p:nvPr>
            <p:ph type="subTitle" idx="1"/>
          </p:nvPr>
        </p:nvSpPr>
        <p:spPr>
          <a:xfrm>
            <a:off x="373063" y="357336"/>
            <a:ext cx="11749029" cy="441937"/>
          </a:xfrm>
        </p:spPr>
        <p:txBody>
          <a:bodyPr vert="horz" wrap="square" lIns="0" tIns="0" rIns="0" bIns="0" anchor="ctr" anchorCtr="0">
            <a:noAutofit/>
          </a:bodyPr>
          <a:lstStyle/>
          <a:p>
            <a:pPr fontAlgn="ctr">
              <a:lnSpc>
                <a:spcPct val="100000"/>
              </a:lnSpc>
            </a:pPr>
            <a:r>
              <a:rPr lang="en-US" sz="2600" dirty="0">
                <a:latin typeface="Arial" panose="020B0604020202020204" pitchFamily="34" charset="0"/>
              </a:rPr>
              <a:t>Smart Traffic Event Detection: Prompt Detection Helps Reduce Road Risks</a:t>
            </a:r>
          </a:p>
        </p:txBody>
      </p:sp>
      <p:sp>
        <p:nvSpPr>
          <p:cNvPr id="23" name="矩形 22">
            <a:extLst>
              <a:ext uri="{FF2B5EF4-FFF2-40B4-BE49-F238E27FC236}">
                <a16:creationId xmlns:a16="http://schemas.microsoft.com/office/drawing/2014/main" id="{CA3ADF32-33FA-4FE2-863A-69118152C25F}"/>
              </a:ext>
            </a:extLst>
          </p:cNvPr>
          <p:cNvSpPr/>
          <p:nvPr/>
        </p:nvSpPr>
        <p:spPr bwMode="auto">
          <a:xfrm>
            <a:off x="443898" y="3849175"/>
            <a:ext cx="11278456" cy="2962975"/>
          </a:xfrm>
          <a:prstGeom prst="rect">
            <a:avLst/>
          </a:prstGeom>
          <a:solidFill>
            <a:srgbClr val="EEECE1">
              <a:lumMod val="20000"/>
              <a:lumOff val="80000"/>
            </a:srgbClr>
          </a:solidFill>
          <a:ln>
            <a:solidFill>
              <a:sysClr val="windowText" lastClr="000000"/>
            </a:solidFill>
          </a:ln>
          <a:effectLst/>
        </p:spPr>
        <p:txBody>
          <a:bodyPr vert="horz" wrap="square" lIns="91428" tIns="45714" rIns="91428" bIns="45714" numCol="1" rtlCol="0" anchor="t" anchorCtr="0" compatLnSpc="1">
            <a:prstTxWarp prst="textNoShape">
              <a:avLst/>
            </a:prstTxWarp>
            <a:noAutofit/>
          </a:bodyPr>
          <a:lstStyle/>
          <a:p>
            <a:pPr marL="0" marR="0" lvl="0" indent="0" algn="l" defTabSz="914309" rtl="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宋体" charset="-122"/>
              <a:cs typeface="+mn-cs"/>
            </a:endParaRPr>
          </a:p>
        </p:txBody>
      </p:sp>
      <p:sp>
        <p:nvSpPr>
          <p:cNvPr id="24" name="矩形 23">
            <a:extLst>
              <a:ext uri="{FF2B5EF4-FFF2-40B4-BE49-F238E27FC236}">
                <a16:creationId xmlns:a16="http://schemas.microsoft.com/office/drawing/2014/main" id="{125F320D-5621-4F22-BEF7-3C477F36F4B8}"/>
              </a:ext>
            </a:extLst>
          </p:cNvPr>
          <p:cNvSpPr/>
          <p:nvPr/>
        </p:nvSpPr>
        <p:spPr bwMode="auto">
          <a:xfrm>
            <a:off x="435755" y="985160"/>
            <a:ext cx="11278456" cy="2804562"/>
          </a:xfrm>
          <a:prstGeom prst="rect">
            <a:avLst/>
          </a:prstGeom>
          <a:solidFill>
            <a:srgbClr val="EEECE1">
              <a:lumMod val="20000"/>
              <a:lumOff val="80000"/>
            </a:srgbClr>
          </a:solidFill>
          <a:ln>
            <a:solidFill>
              <a:sysClr val="windowText" lastClr="000000"/>
            </a:solidFill>
          </a:ln>
          <a:effectLst/>
        </p:spPr>
        <p:txBody>
          <a:bodyPr vert="horz" wrap="square" lIns="91428" tIns="45714" rIns="91428" bIns="45714" numCol="1" rtlCol="0" anchor="t" anchorCtr="0" compatLnSpc="1">
            <a:prstTxWarp prst="textNoShape">
              <a:avLst/>
            </a:prstTxWarp>
            <a:noAutofit/>
          </a:bodyPr>
          <a:lstStyle/>
          <a:p>
            <a:pPr marL="0" marR="0" lvl="0" indent="0" algn="l" defTabSz="914309" rtl="0" eaLnBrk="1" fontAlgn="ctr" latinLnBrk="0" hangingPunct="1">
              <a:lnSpc>
                <a:spcPct val="100000"/>
              </a:lnSpc>
              <a:spcBef>
                <a:spcPct val="0"/>
              </a:spcBef>
              <a:spcAft>
                <a:spcPct val="0"/>
              </a:spcAft>
              <a:buClr>
                <a:srgbClr val="CC9900"/>
              </a:buClr>
              <a:buSzTx/>
              <a:buFont typeface="Wingdings" pitchFamily="2" charset="2"/>
              <a:buChar char="n"/>
              <a:tabLst/>
              <a:defRPr/>
            </a:pPr>
            <a:endParaRPr kumimoji="0" lang="en-US" altLang="zh-CN" sz="1800" b="0" i="0" u="none" strike="noStrike" kern="0" cap="none" spc="0" normalizeH="0" baseline="0" noProof="0" dirty="0">
              <a:ln>
                <a:noFill/>
              </a:ln>
              <a:solidFill>
                <a:prstClr val="black"/>
              </a:solidFill>
              <a:effectLst/>
              <a:uLnTx/>
              <a:uFillTx/>
              <a:latin typeface="Arial" panose="020B0604020202020204" pitchFamily="34" charset="0"/>
              <a:ea typeface="宋体" charset="-122"/>
              <a:cs typeface="+mn-cs"/>
            </a:endParaRPr>
          </a:p>
        </p:txBody>
      </p:sp>
      <p:pic>
        <p:nvPicPr>
          <p:cNvPr id="25" name="图片 24">
            <a:extLst>
              <a:ext uri="{FF2B5EF4-FFF2-40B4-BE49-F238E27FC236}">
                <a16:creationId xmlns:a16="http://schemas.microsoft.com/office/drawing/2014/main" id="{CDB50C30-7CC0-49CF-964F-CA37D0D3E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858" y="1256755"/>
            <a:ext cx="3037406" cy="2272679"/>
          </a:xfrm>
          <a:prstGeom prst="rect">
            <a:avLst/>
          </a:prstGeom>
        </p:spPr>
      </p:pic>
      <p:pic>
        <p:nvPicPr>
          <p:cNvPr id="26" name="图片 25">
            <a:extLst>
              <a:ext uri="{FF2B5EF4-FFF2-40B4-BE49-F238E27FC236}">
                <a16:creationId xmlns:a16="http://schemas.microsoft.com/office/drawing/2014/main" id="{6956526B-112B-49A8-95BD-D4A105338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63" y="1260240"/>
            <a:ext cx="3037407" cy="2265708"/>
          </a:xfrm>
          <a:prstGeom prst="rect">
            <a:avLst/>
          </a:prstGeom>
        </p:spPr>
      </p:pic>
      <p:pic>
        <p:nvPicPr>
          <p:cNvPr id="27" name="图片 26">
            <a:extLst>
              <a:ext uri="{FF2B5EF4-FFF2-40B4-BE49-F238E27FC236}">
                <a16:creationId xmlns:a16="http://schemas.microsoft.com/office/drawing/2014/main" id="{27E51EC4-5629-4608-A155-D7E6F2504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2750" y="1257558"/>
            <a:ext cx="3037406" cy="2271073"/>
          </a:xfrm>
          <a:prstGeom prst="rect">
            <a:avLst/>
          </a:prstGeom>
        </p:spPr>
      </p:pic>
      <p:sp>
        <p:nvSpPr>
          <p:cNvPr id="28" name="文本框 27">
            <a:extLst>
              <a:ext uri="{FF2B5EF4-FFF2-40B4-BE49-F238E27FC236}">
                <a16:creationId xmlns:a16="http://schemas.microsoft.com/office/drawing/2014/main" id="{583380D3-0EFB-4272-A0EA-118EA037CBB0}"/>
              </a:ext>
            </a:extLst>
          </p:cNvPr>
          <p:cNvSpPr txBox="1"/>
          <p:nvPr/>
        </p:nvSpPr>
        <p:spPr>
          <a:xfrm>
            <a:off x="899418" y="3542528"/>
            <a:ext cx="2286203" cy="307777"/>
          </a:xfrm>
          <a:prstGeom prst="rect">
            <a:avLst/>
          </a:prstGeom>
          <a:noFill/>
        </p:spPr>
        <p:txBody>
          <a:bodyPr wrap="none" rtlCol="0">
            <a:noAutofit/>
          </a:bodyPr>
          <a:lstStyle/>
          <a:p>
            <a:pPr marL="0" marR="0" lvl="0" indent="0" algn="ctr" defTabSz="1219444"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An abnormal parking event occurred at 02:14.</a:t>
            </a:r>
          </a:p>
        </p:txBody>
      </p:sp>
      <p:sp>
        <p:nvSpPr>
          <p:cNvPr id="29" name="文本框 28">
            <a:extLst>
              <a:ext uri="{FF2B5EF4-FFF2-40B4-BE49-F238E27FC236}">
                <a16:creationId xmlns:a16="http://schemas.microsoft.com/office/drawing/2014/main" id="{3A67C908-B450-4834-9F9C-F0C03C1BAA86}"/>
              </a:ext>
            </a:extLst>
          </p:cNvPr>
          <p:cNvSpPr txBox="1"/>
          <p:nvPr/>
        </p:nvSpPr>
        <p:spPr>
          <a:xfrm>
            <a:off x="5051112" y="3542526"/>
            <a:ext cx="1588897" cy="307777"/>
          </a:xfrm>
          <a:prstGeom prst="rect">
            <a:avLst/>
          </a:prstGeom>
          <a:noFill/>
        </p:spPr>
        <p:txBody>
          <a:bodyPr wrap="none" rtlCol="0">
            <a:noAutofit/>
          </a:bodyPr>
          <a:lstStyle/>
          <a:p>
            <a:pPr marL="0" marR="0" lvl="0" indent="0" algn="ctr" defTabSz="1219444"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The traffic police arrived after 02:56.</a:t>
            </a:r>
          </a:p>
        </p:txBody>
      </p:sp>
      <p:sp>
        <p:nvSpPr>
          <p:cNvPr id="30" name="文本框 29">
            <a:extLst>
              <a:ext uri="{FF2B5EF4-FFF2-40B4-BE49-F238E27FC236}">
                <a16:creationId xmlns:a16="http://schemas.microsoft.com/office/drawing/2014/main" id="{58349F87-1CE3-48CC-A233-2FAE5F9F6D29}"/>
              </a:ext>
            </a:extLst>
          </p:cNvPr>
          <p:cNvSpPr txBox="1"/>
          <p:nvPr/>
        </p:nvSpPr>
        <p:spPr>
          <a:xfrm>
            <a:off x="8707471" y="3542528"/>
            <a:ext cx="2127505" cy="307777"/>
          </a:xfrm>
          <a:prstGeom prst="rect">
            <a:avLst/>
          </a:prstGeom>
          <a:noFill/>
        </p:spPr>
        <p:txBody>
          <a:bodyPr wrap="none" rtlCol="0">
            <a:noAutofit/>
          </a:bodyPr>
          <a:lstStyle/>
          <a:p>
            <a:pPr marL="0" marR="0" lvl="0" indent="0" algn="ctr" defTabSz="1219444"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The tow truck arrived at 03:20.</a:t>
            </a:r>
          </a:p>
        </p:txBody>
      </p:sp>
      <p:sp>
        <p:nvSpPr>
          <p:cNvPr id="31" name="矩形 30">
            <a:extLst>
              <a:ext uri="{FF2B5EF4-FFF2-40B4-BE49-F238E27FC236}">
                <a16:creationId xmlns:a16="http://schemas.microsoft.com/office/drawing/2014/main" id="{8B1C086A-86A8-44FB-96D1-84BF8F4BCEEA}"/>
              </a:ext>
            </a:extLst>
          </p:cNvPr>
          <p:cNvSpPr/>
          <p:nvPr/>
        </p:nvSpPr>
        <p:spPr>
          <a:xfrm>
            <a:off x="408955" y="974047"/>
            <a:ext cx="10960744" cy="338554"/>
          </a:xfrm>
          <a:prstGeom prst="rect">
            <a:avLst/>
          </a:prstGeom>
        </p:spPr>
        <p:txBody>
          <a:bodyPr wrap="square">
            <a:noAutofit/>
          </a:bodyPr>
          <a:lstStyle/>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Case 1:</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 vehicle stopped in one lane for more than one hour at the east entrance of Longping Road, Chongzhi Avenue on May 26, 2020.</a:t>
            </a:r>
          </a:p>
        </p:txBody>
      </p:sp>
      <p:sp>
        <p:nvSpPr>
          <p:cNvPr id="32" name="燕尾形 16">
            <a:extLst>
              <a:ext uri="{FF2B5EF4-FFF2-40B4-BE49-F238E27FC236}">
                <a16:creationId xmlns:a16="http://schemas.microsoft.com/office/drawing/2014/main" id="{EBD0F5ED-BE6D-4726-954C-EED4751B589B}"/>
              </a:ext>
            </a:extLst>
          </p:cNvPr>
          <p:cNvSpPr/>
          <p:nvPr/>
        </p:nvSpPr>
        <p:spPr>
          <a:xfrm>
            <a:off x="3793331" y="1949258"/>
            <a:ext cx="288032" cy="864096"/>
          </a:xfrm>
          <a:prstGeom prst="chevron">
            <a:avLst/>
          </a:prstGeom>
          <a:solidFill>
            <a:srgbClr val="4F81BD"/>
          </a:solidFill>
          <a:ln w="25400" cap="flat" cmpd="sng" algn="ctr">
            <a:solidFill>
              <a:srgbClr val="4F81BD">
                <a:shade val="50000"/>
              </a:srgbClr>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sp>
        <p:nvSpPr>
          <p:cNvPr id="33" name="燕尾形 17">
            <a:extLst>
              <a:ext uri="{FF2B5EF4-FFF2-40B4-BE49-F238E27FC236}">
                <a16:creationId xmlns:a16="http://schemas.microsoft.com/office/drawing/2014/main" id="{169D5D73-0C24-4A34-826A-37C27489CA9B}"/>
              </a:ext>
            </a:extLst>
          </p:cNvPr>
          <p:cNvSpPr/>
          <p:nvPr/>
        </p:nvSpPr>
        <p:spPr>
          <a:xfrm>
            <a:off x="7648586" y="1949258"/>
            <a:ext cx="288032" cy="864096"/>
          </a:xfrm>
          <a:prstGeom prst="chevron">
            <a:avLst/>
          </a:prstGeom>
          <a:solidFill>
            <a:srgbClr val="4F81BD"/>
          </a:solidFill>
          <a:ln w="25400" cap="flat" cmpd="sng" algn="ctr">
            <a:solidFill>
              <a:srgbClr val="4F81BD">
                <a:shade val="50000"/>
              </a:srgbClr>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sp>
        <p:nvSpPr>
          <p:cNvPr id="34" name="文本框 33">
            <a:extLst>
              <a:ext uri="{FF2B5EF4-FFF2-40B4-BE49-F238E27FC236}">
                <a16:creationId xmlns:a16="http://schemas.microsoft.com/office/drawing/2014/main" id="{8AF01F9C-66AE-4E26-9A04-2A3BA5031D06}"/>
              </a:ext>
            </a:extLst>
          </p:cNvPr>
          <p:cNvSpPr txBox="1"/>
          <p:nvPr/>
        </p:nvSpPr>
        <p:spPr>
          <a:xfrm>
            <a:off x="1057027" y="6509128"/>
            <a:ext cx="1768433" cy="307777"/>
          </a:xfrm>
          <a:prstGeom prst="rect">
            <a:avLst/>
          </a:prstGeom>
          <a:noFill/>
        </p:spPr>
        <p:txBody>
          <a:bodyPr wrap="none" rtlCol="0">
            <a:noAutofit/>
          </a:bodyPr>
          <a:lstStyle/>
          <a:p>
            <a:pPr marL="0" marR="0" lvl="0" indent="0" algn="ctr" defTabSz="1219444"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The vehicle broke down at 23:45.</a:t>
            </a:r>
          </a:p>
        </p:txBody>
      </p:sp>
      <p:sp>
        <p:nvSpPr>
          <p:cNvPr id="35" name="文本框 34">
            <a:extLst>
              <a:ext uri="{FF2B5EF4-FFF2-40B4-BE49-F238E27FC236}">
                <a16:creationId xmlns:a16="http://schemas.microsoft.com/office/drawing/2014/main" id="{9E9801DA-E351-4992-8C4C-A5CF322FAB9A}"/>
              </a:ext>
            </a:extLst>
          </p:cNvPr>
          <p:cNvSpPr txBox="1"/>
          <p:nvPr/>
        </p:nvSpPr>
        <p:spPr>
          <a:xfrm>
            <a:off x="4441262" y="6436999"/>
            <a:ext cx="2986355" cy="307777"/>
          </a:xfrm>
          <a:prstGeom prst="rect">
            <a:avLst/>
          </a:prstGeom>
          <a:noFill/>
        </p:spPr>
        <p:txBody>
          <a:bodyPr wrap="square" rtlCol="0">
            <a:noAutofit/>
          </a:bodyPr>
          <a:lstStyle/>
          <a:p>
            <a:pPr marL="0" marR="0" lvl="0" indent="0" algn="ctr" defTabSz="1219444"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The driver tried to repair the engine but failed and called the tow truck at 23:58.</a:t>
            </a:r>
          </a:p>
        </p:txBody>
      </p:sp>
      <p:sp>
        <p:nvSpPr>
          <p:cNvPr id="36" name="矩形 35">
            <a:extLst>
              <a:ext uri="{FF2B5EF4-FFF2-40B4-BE49-F238E27FC236}">
                <a16:creationId xmlns:a16="http://schemas.microsoft.com/office/drawing/2014/main" id="{3D3C3FA5-6060-4C19-9D34-A26E3D6F7EA7}"/>
              </a:ext>
            </a:extLst>
          </p:cNvPr>
          <p:cNvSpPr/>
          <p:nvPr/>
        </p:nvSpPr>
        <p:spPr>
          <a:xfrm>
            <a:off x="435754" y="3841597"/>
            <a:ext cx="11037560" cy="338554"/>
          </a:xfrm>
          <a:prstGeom prst="rect">
            <a:avLst/>
          </a:prstGeom>
        </p:spPr>
        <p:txBody>
          <a:bodyPr wrap="square">
            <a:noAutofit/>
          </a:bodyPr>
          <a:lstStyle/>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Case 2:</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On June 3, 2020, </a:t>
            </a: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 bus occupied one lane for one hour</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the north entrance of Zhang Heng Road, Wuhe Avenue.</a:t>
            </a:r>
          </a:p>
        </p:txBody>
      </p:sp>
      <p:sp>
        <p:nvSpPr>
          <p:cNvPr id="37" name="燕尾形 25">
            <a:extLst>
              <a:ext uri="{FF2B5EF4-FFF2-40B4-BE49-F238E27FC236}">
                <a16:creationId xmlns:a16="http://schemas.microsoft.com/office/drawing/2014/main" id="{DB142E31-9185-4B70-9D04-96EBD71F8091}"/>
              </a:ext>
            </a:extLst>
          </p:cNvPr>
          <p:cNvSpPr/>
          <p:nvPr/>
        </p:nvSpPr>
        <p:spPr>
          <a:xfrm>
            <a:off x="3820130" y="4939674"/>
            <a:ext cx="288032" cy="864096"/>
          </a:xfrm>
          <a:prstGeom prst="chevron">
            <a:avLst/>
          </a:prstGeom>
          <a:solidFill>
            <a:srgbClr val="4F81BD"/>
          </a:solidFill>
          <a:ln w="25400" cap="flat" cmpd="sng" algn="ctr">
            <a:solidFill>
              <a:srgbClr val="4F81BD">
                <a:shade val="50000"/>
              </a:srgbClr>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sp>
        <p:nvSpPr>
          <p:cNvPr id="38" name="燕尾形 26">
            <a:extLst>
              <a:ext uri="{FF2B5EF4-FFF2-40B4-BE49-F238E27FC236}">
                <a16:creationId xmlns:a16="http://schemas.microsoft.com/office/drawing/2014/main" id="{746A4EB4-C093-409D-9B6A-F3310071AFE3}"/>
              </a:ext>
            </a:extLst>
          </p:cNvPr>
          <p:cNvSpPr/>
          <p:nvPr/>
        </p:nvSpPr>
        <p:spPr>
          <a:xfrm>
            <a:off x="7675385" y="4939674"/>
            <a:ext cx="288032" cy="864096"/>
          </a:xfrm>
          <a:prstGeom prst="chevron">
            <a:avLst/>
          </a:prstGeom>
          <a:solidFill>
            <a:srgbClr val="4F81BD"/>
          </a:solidFill>
          <a:ln w="25400" cap="flat" cmpd="sng" algn="ctr">
            <a:solidFill>
              <a:srgbClr val="4F81BD">
                <a:shade val="50000"/>
              </a:srgbClr>
            </a:solidFill>
            <a:prstDash val="solid"/>
          </a:ln>
          <a:effectLst/>
        </p:spPr>
        <p:txBody>
          <a:bodyPr lIns="0" tIns="0" rIns="0" bIns="0" rtlCol="0" anchor="ctr">
            <a:noAutofit/>
          </a:bodyPr>
          <a:lstStyle/>
          <a:p>
            <a:pPr marL="0" marR="0" lvl="0" indent="0" algn="ctr" defTabSz="913890" rtl="0" eaLnBrk="1" fontAlgn="ctr"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FFFFFF"/>
              </a:solidFill>
              <a:effectLst/>
              <a:uLnTx/>
              <a:uFillTx/>
              <a:latin typeface="Arial" panose="020B0604020202020204" pitchFamily="34" charset="0"/>
              <a:ea typeface="微软雅黑"/>
              <a:cs typeface="+mn-cs"/>
            </a:endParaRPr>
          </a:p>
        </p:txBody>
      </p:sp>
      <p:pic>
        <p:nvPicPr>
          <p:cNvPr id="39" name="图片 38">
            <a:extLst>
              <a:ext uri="{FF2B5EF4-FFF2-40B4-BE49-F238E27FC236}">
                <a16:creationId xmlns:a16="http://schemas.microsoft.com/office/drawing/2014/main" id="{6C4B3050-175B-492E-AA92-AB24234BB4B8}"/>
              </a:ext>
            </a:extLst>
          </p:cNvPr>
          <p:cNvPicPr>
            <a:picLocks noChangeAspect="1"/>
          </p:cNvPicPr>
          <p:nvPr/>
        </p:nvPicPr>
        <p:blipFill>
          <a:blip r:embed="rId5"/>
          <a:stretch>
            <a:fillRect/>
          </a:stretch>
        </p:blipFill>
        <p:spPr>
          <a:xfrm>
            <a:off x="522964" y="4180151"/>
            <a:ext cx="3100415" cy="2288698"/>
          </a:xfrm>
          <a:prstGeom prst="rect">
            <a:avLst/>
          </a:prstGeom>
        </p:spPr>
      </p:pic>
      <p:pic>
        <p:nvPicPr>
          <p:cNvPr id="40" name="图片 39">
            <a:extLst>
              <a:ext uri="{FF2B5EF4-FFF2-40B4-BE49-F238E27FC236}">
                <a16:creationId xmlns:a16="http://schemas.microsoft.com/office/drawing/2014/main" id="{82D13EDE-F21A-4FFF-91AF-C0287EC3D27C}"/>
              </a:ext>
            </a:extLst>
          </p:cNvPr>
          <p:cNvPicPr>
            <a:picLocks noChangeAspect="1"/>
          </p:cNvPicPr>
          <p:nvPr/>
        </p:nvPicPr>
        <p:blipFill>
          <a:blip r:embed="rId6"/>
          <a:stretch>
            <a:fillRect/>
          </a:stretch>
        </p:blipFill>
        <p:spPr>
          <a:xfrm>
            <a:off x="4353070" y="4196500"/>
            <a:ext cx="3172876" cy="2255999"/>
          </a:xfrm>
          <a:prstGeom prst="rect">
            <a:avLst/>
          </a:prstGeom>
        </p:spPr>
      </p:pic>
      <p:pic>
        <p:nvPicPr>
          <p:cNvPr id="41" name="图片 40">
            <a:extLst>
              <a:ext uri="{FF2B5EF4-FFF2-40B4-BE49-F238E27FC236}">
                <a16:creationId xmlns:a16="http://schemas.microsoft.com/office/drawing/2014/main" id="{8F70E11D-2652-4A9E-A82F-DA93FAA9A98A}"/>
              </a:ext>
            </a:extLst>
          </p:cNvPr>
          <p:cNvPicPr>
            <a:picLocks noChangeAspect="1"/>
          </p:cNvPicPr>
          <p:nvPr/>
        </p:nvPicPr>
        <p:blipFill>
          <a:blip r:embed="rId7"/>
          <a:stretch>
            <a:fillRect/>
          </a:stretch>
        </p:blipFill>
        <p:spPr>
          <a:xfrm>
            <a:off x="8172750" y="4226708"/>
            <a:ext cx="3196949" cy="2277666"/>
          </a:xfrm>
          <a:prstGeom prst="rect">
            <a:avLst/>
          </a:prstGeom>
        </p:spPr>
      </p:pic>
    </p:spTree>
    <p:extLst>
      <p:ext uri="{BB962C8B-B14F-4D97-AF65-F5344CB8AC3E}">
        <p14:creationId xmlns:p14="http://schemas.microsoft.com/office/powerpoint/2010/main" val="2851013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4E16D74D-5442-40FC-913F-B25929A0B4BF}"/>
              </a:ext>
            </a:extLst>
          </p:cNvPr>
          <p:cNvSpPr>
            <a:spLocks noGrp="1"/>
          </p:cNvSpPr>
          <p:nvPr>
            <p:ph type="subTitle" idx="1"/>
          </p:nvPr>
        </p:nvSpPr>
        <p:spPr>
          <a:xfrm>
            <a:off x="373063" y="348947"/>
            <a:ext cx="9885362" cy="441937"/>
          </a:xfrm>
        </p:spPr>
        <p:txBody>
          <a:bodyPr vert="horz" wrap="square" lIns="0" tIns="0" rIns="0" bIns="0" anchor="ctr" anchorCtr="0">
            <a:noAutofit/>
          </a:bodyPr>
          <a:lstStyle/>
          <a:p>
            <a:pPr fontAlgn="ctr">
              <a:lnSpc>
                <a:spcPct val="100000"/>
              </a:lnSpc>
            </a:pPr>
            <a:r>
              <a:rPr lang="en-US" sz="2600" dirty="0">
                <a:latin typeface="Arial" panose="020B0604020202020204" pitchFamily="34" charset="0"/>
              </a:rPr>
              <a:t>Smart Traffic Diagnosis: Shenzhen's Meilin Subdistrict Reduces Congestion by 12% Through Phase Splitting</a:t>
            </a:r>
            <a:endParaRPr lang="en-US" altLang="zh-CN" sz="2600" dirty="0">
              <a:latin typeface="Arial" panose="020B0604020202020204" pitchFamily="34" charset="0"/>
            </a:endParaRPr>
          </a:p>
        </p:txBody>
      </p:sp>
      <p:sp>
        <p:nvSpPr>
          <p:cNvPr id="20" name="文本框 2">
            <a:extLst>
              <a:ext uri="{FF2B5EF4-FFF2-40B4-BE49-F238E27FC236}">
                <a16:creationId xmlns:a16="http://schemas.microsoft.com/office/drawing/2014/main" id="{2B97CD21-2C7F-47FE-84CA-80920DD6B5AB}"/>
              </a:ext>
            </a:extLst>
          </p:cNvPr>
          <p:cNvSpPr txBox="1"/>
          <p:nvPr/>
        </p:nvSpPr>
        <p:spPr>
          <a:xfrm>
            <a:off x="268952" y="949755"/>
            <a:ext cx="10945216" cy="892552"/>
          </a:xfrm>
          <a:prstGeom prst="rect">
            <a:avLst/>
          </a:prstGeom>
          <a:noFill/>
        </p:spPr>
        <p:txBody>
          <a:bodyPr wrap="square" rtlCol="0">
            <a:noAutofit/>
          </a:bodyPr>
          <a:lstStyle/>
          <a:p>
            <a:pPr marL="0" marR="0" lvl="0" indent="0" algn="l" defTabSz="1219444"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City-wide traffic diagnosis, from manual observation to automatic detection from data</a:t>
            </a:r>
            <a:endParaRPr kumimoji="0" lang="en-US" altLang="zh-CN" sz="1800" b="1" i="0" u="none" strike="noStrike" kern="1200" cap="none" spc="0" normalizeH="0" baseline="0" noProof="0" dirty="0">
              <a:ln>
                <a:noFill/>
              </a:ln>
              <a:solidFill>
                <a:srgbClr val="0070C0"/>
              </a:solidFill>
              <a:effectLst/>
              <a:uLnTx/>
              <a:uFillTx/>
              <a:latin typeface="Arial" panose="020B0604020202020204" pitchFamily="34" charset="0"/>
              <a:ea typeface="微软雅黑"/>
              <a:cs typeface="+mn-cs"/>
            </a:endParaRPr>
          </a:p>
          <a:p>
            <a:pPr marL="285750" marR="0" lvl="0" indent="-285750" algn="l" defTabSz="1219444"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Covered 80 of 700 intersections with heavy traffic, spanning four districts of Shenzhen.</a:t>
            </a:r>
            <a:endPar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微软雅黑"/>
              <a:cs typeface="+mn-cs"/>
            </a:endParaRPr>
          </a:p>
          <a:p>
            <a:pPr marL="285750" marR="0" lvl="0" indent="-285750" algn="l" defTabSz="1219444"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Diagnosis results indicate that no exception occurred at most intersections. Two phase sequence problems in Meilin Road and one marking line problem in Bantian Road were discovered.</a:t>
            </a:r>
            <a:endParaRPr kumimoji="0" lang="en-US" altLang="zh-CN" sz="1400" b="0" i="0" u="none" strike="noStrike" kern="1200" cap="none" spc="0" normalizeH="0" baseline="0" noProof="0" dirty="0">
              <a:ln>
                <a:noFill/>
              </a:ln>
              <a:solidFill>
                <a:prstClr val="black"/>
              </a:solidFill>
              <a:effectLst/>
              <a:uLnTx/>
              <a:uFillTx/>
              <a:latin typeface="Arial" panose="020B0604020202020204" pitchFamily="34" charset="0"/>
              <a:ea typeface="微软雅黑"/>
              <a:cs typeface="+mn-cs"/>
            </a:endParaRPr>
          </a:p>
        </p:txBody>
      </p:sp>
      <p:sp>
        <p:nvSpPr>
          <p:cNvPr id="21" name="文本框 3">
            <a:extLst>
              <a:ext uri="{FF2B5EF4-FFF2-40B4-BE49-F238E27FC236}">
                <a16:creationId xmlns:a16="http://schemas.microsoft.com/office/drawing/2014/main" id="{DA692719-A357-413F-8598-82EB5175F9FF}"/>
              </a:ext>
            </a:extLst>
          </p:cNvPr>
          <p:cNvSpPr txBox="1"/>
          <p:nvPr/>
        </p:nvSpPr>
        <p:spPr>
          <a:xfrm>
            <a:off x="8832361" y="2424688"/>
            <a:ext cx="3110484" cy="1957518"/>
          </a:xfrm>
          <a:prstGeom prst="rect">
            <a:avLst/>
          </a:prstGeom>
          <a:noFill/>
          <a:ln>
            <a:solidFill>
              <a:sysClr val="windowText" lastClr="000000"/>
            </a:solidFill>
            <a:prstDash val="dash"/>
          </a:ln>
        </p:spPr>
        <p:txBody>
          <a:bodyPr wrap="square" rtlCol="0" anchor="ctr">
            <a:noAutofit/>
          </a:bodyPr>
          <a:lstStyle/>
          <a:p>
            <a:pPr marL="285750" marR="0" lvl="0" indent="-285750" algn="l" defTabSz="1219444"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Diagnosis object:</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west entrance of the Meilin Road-Zhongkang Road intersection</a:t>
            </a:r>
            <a:endParaRPr kumimoji="0" lang="en-US" altLang="zh-CN" sz="1050" b="0" i="0" u="none" strike="noStrike" kern="0" cap="none" spc="0" normalizeH="0" baseline="0" noProof="0" dirty="0">
              <a:ln>
                <a:noFill/>
              </a:ln>
              <a:solidFill>
                <a:prstClr val="black"/>
              </a:solidFill>
              <a:effectLst/>
              <a:uLnTx/>
              <a:uFillTx/>
              <a:latin typeface="Arial" panose="020B0604020202020204" pitchFamily="34" charset="0"/>
              <a:ea typeface="微软雅黑"/>
              <a:cs typeface="+mn-cs"/>
            </a:endParaRPr>
          </a:p>
          <a:p>
            <a:pPr marL="285750" marR="0" lvl="0" indent="-285750" algn="l" defTabSz="1219444"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Diagnosis result:</a:t>
            </a:r>
            <a:r>
              <a:rPr kumimoji="0" lang="en-US" sz="105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a:t>
            </a:r>
            <a:r>
              <a:rPr kumimoji="0" lang="en-US" sz="105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space allocation is not suitable</a:t>
            </a:r>
            <a:r>
              <a:rPr kumimoji="0" lang="en-US" sz="105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and ROW allocation does not match traffic flows.</a:t>
            </a:r>
            <a:endParaRPr kumimoji="0" lang="en-US" altLang="zh-CN" sz="1050" b="0" i="0" u="none" strike="noStrike" kern="0" cap="none" spc="0" normalizeH="0" baseline="0" noProof="0" dirty="0">
              <a:ln>
                <a:noFill/>
              </a:ln>
              <a:solidFill>
                <a:prstClr val="black"/>
              </a:solidFill>
              <a:effectLst/>
              <a:uLnTx/>
              <a:uFillTx/>
              <a:latin typeface="Arial" panose="020B0604020202020204" pitchFamily="34" charset="0"/>
              <a:ea typeface="微软雅黑"/>
              <a:cs typeface="+mn-cs"/>
            </a:endParaRPr>
          </a:p>
          <a:p>
            <a:pPr marL="285750" marR="0" lvl="0" indent="-285750" algn="l" defTabSz="1219444"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Cause:</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 left-turn traffic entering the Zhuo Yuehui business district is heavy. The left-turn lanes are crowded during peak hours.</a:t>
            </a:r>
          </a:p>
          <a:p>
            <a:pPr marL="285750" marR="0" lvl="0" indent="-285750" algn="l" defTabSz="1219444"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Suggestion:</a:t>
            </a: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Convert a straight lane into a straight-left turn hybrid lane.</a:t>
            </a:r>
            <a:endParaRPr kumimoji="0" lang="en-US" altLang="zh-CN" sz="1050" b="0" i="0" u="none" strike="noStrike" kern="0" cap="none" spc="0" normalizeH="0" baseline="0" noProof="0" dirty="0">
              <a:ln>
                <a:noFill/>
              </a:ln>
              <a:solidFill>
                <a:prstClr val="black"/>
              </a:solidFill>
              <a:effectLst/>
              <a:uLnTx/>
              <a:uFillTx/>
              <a:latin typeface="Arial" panose="020B0604020202020204" pitchFamily="34" charset="0"/>
              <a:ea typeface="微软雅黑"/>
              <a:cs typeface="+mn-cs"/>
            </a:endParaRPr>
          </a:p>
        </p:txBody>
      </p:sp>
      <p:pic>
        <p:nvPicPr>
          <p:cNvPr id="22" name="图片 5">
            <a:extLst>
              <a:ext uri="{FF2B5EF4-FFF2-40B4-BE49-F238E27FC236}">
                <a16:creationId xmlns:a16="http://schemas.microsoft.com/office/drawing/2014/main" id="{84EF6F99-5E86-4309-AC57-E8D8744AFD12}"/>
              </a:ext>
            </a:extLst>
          </p:cNvPr>
          <p:cNvPicPr>
            <a:picLocks noChangeAspect="1"/>
          </p:cNvPicPr>
          <p:nvPr/>
        </p:nvPicPr>
        <p:blipFill>
          <a:blip r:embed="rId2" cstate="print"/>
          <a:stretch>
            <a:fillRect/>
          </a:stretch>
        </p:blipFill>
        <p:spPr>
          <a:xfrm>
            <a:off x="6345427" y="4382206"/>
            <a:ext cx="2281150" cy="1710862"/>
          </a:xfrm>
          <a:prstGeom prst="rect">
            <a:avLst/>
          </a:prstGeom>
        </p:spPr>
      </p:pic>
      <p:pic>
        <p:nvPicPr>
          <p:cNvPr id="23" name="图片 6">
            <a:extLst>
              <a:ext uri="{FF2B5EF4-FFF2-40B4-BE49-F238E27FC236}">
                <a16:creationId xmlns:a16="http://schemas.microsoft.com/office/drawing/2014/main" id="{929F3B13-A1D2-4614-8066-7FEE20CA8925}"/>
              </a:ext>
            </a:extLst>
          </p:cNvPr>
          <p:cNvPicPr>
            <a:picLocks noChangeAspect="1"/>
          </p:cNvPicPr>
          <p:nvPr/>
        </p:nvPicPr>
        <p:blipFill>
          <a:blip r:embed="rId3" cstate="print"/>
          <a:stretch>
            <a:fillRect/>
          </a:stretch>
        </p:blipFill>
        <p:spPr>
          <a:xfrm>
            <a:off x="6323093" y="2529136"/>
            <a:ext cx="2281150" cy="1710862"/>
          </a:xfrm>
          <a:prstGeom prst="rect">
            <a:avLst/>
          </a:prstGeom>
        </p:spPr>
      </p:pic>
      <p:sp>
        <p:nvSpPr>
          <p:cNvPr id="24" name="文本框 8">
            <a:extLst>
              <a:ext uri="{FF2B5EF4-FFF2-40B4-BE49-F238E27FC236}">
                <a16:creationId xmlns:a16="http://schemas.microsoft.com/office/drawing/2014/main" id="{8D924A1F-D892-4554-AEF0-19AE7BB0DE5E}"/>
              </a:ext>
            </a:extLst>
          </p:cNvPr>
          <p:cNvSpPr txBox="1"/>
          <p:nvPr/>
        </p:nvSpPr>
        <p:spPr>
          <a:xfrm>
            <a:off x="6665120" y="3948129"/>
            <a:ext cx="1641765" cy="338554"/>
          </a:xfrm>
          <a:prstGeom prst="rect">
            <a:avLst/>
          </a:prstGeom>
          <a:noFill/>
        </p:spPr>
        <p:txBody>
          <a:bodyPr wrap="square" rtlCol="0">
            <a:noAutofit/>
          </a:bodyPr>
          <a:lstStyle/>
          <a:p>
            <a:pPr marL="0" marR="0" lvl="0" indent="0" algn="ctr" defTabSz="1219444" rtl="0" eaLnBrk="1" fontAlgn="ctr"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Before</a:t>
            </a:r>
            <a:endParaRPr kumimoji="0" lang="en-US" altLang="zh-CN" sz="1600" b="0" i="0" u="none" strike="noStrike" kern="1200" cap="none" spc="0" normalizeH="0" baseline="0" noProof="0" dirty="0">
              <a:ln>
                <a:noFill/>
              </a:ln>
              <a:solidFill>
                <a:srgbClr val="FF0000"/>
              </a:solidFill>
              <a:effectLst/>
              <a:uLnTx/>
              <a:uFillTx/>
              <a:latin typeface="Arial" panose="020B0604020202020204" pitchFamily="34" charset="0"/>
              <a:ea typeface="微软雅黑"/>
              <a:cs typeface="+mn-cs"/>
            </a:endParaRPr>
          </a:p>
        </p:txBody>
      </p:sp>
      <p:sp>
        <p:nvSpPr>
          <p:cNvPr id="25" name="文本框 9">
            <a:extLst>
              <a:ext uri="{FF2B5EF4-FFF2-40B4-BE49-F238E27FC236}">
                <a16:creationId xmlns:a16="http://schemas.microsoft.com/office/drawing/2014/main" id="{2B31383C-3C5D-43B0-8EBB-A7EA86EF530E}"/>
              </a:ext>
            </a:extLst>
          </p:cNvPr>
          <p:cNvSpPr txBox="1"/>
          <p:nvPr/>
        </p:nvSpPr>
        <p:spPr>
          <a:xfrm>
            <a:off x="6818568" y="5759717"/>
            <a:ext cx="1334868" cy="338554"/>
          </a:xfrm>
          <a:prstGeom prst="rect">
            <a:avLst/>
          </a:prstGeom>
          <a:noFill/>
        </p:spPr>
        <p:txBody>
          <a:bodyPr wrap="square" rtlCol="0">
            <a:noAutofit/>
          </a:bodyPr>
          <a:lstStyle/>
          <a:p>
            <a:pPr marL="0" marR="0" lvl="0" indent="0" algn="ctr" defTabSz="1219444" rtl="0" eaLnBrk="1" fontAlgn="ctr"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After</a:t>
            </a:r>
            <a:endParaRPr kumimoji="0" lang="en-US" altLang="zh-CN" sz="1600" b="0" i="0" u="none" strike="noStrike" kern="1200" cap="none" spc="0" normalizeH="0" baseline="0" noProof="0" dirty="0">
              <a:ln>
                <a:noFill/>
              </a:ln>
              <a:solidFill>
                <a:srgbClr val="FF0000"/>
              </a:solidFill>
              <a:effectLst/>
              <a:uLnTx/>
              <a:uFillTx/>
              <a:latin typeface="Arial" panose="020B0604020202020204" pitchFamily="34" charset="0"/>
              <a:ea typeface="微软雅黑"/>
              <a:cs typeface="+mn-cs"/>
            </a:endParaRPr>
          </a:p>
        </p:txBody>
      </p:sp>
      <p:graphicFrame>
        <p:nvGraphicFramePr>
          <p:cNvPr id="26" name="图表 11">
            <a:extLst>
              <a:ext uri="{FF2B5EF4-FFF2-40B4-BE49-F238E27FC236}">
                <a16:creationId xmlns:a16="http://schemas.microsoft.com/office/drawing/2014/main" id="{51927310-07EE-4DF3-B785-EDB5EA5F7E4A}"/>
              </a:ext>
            </a:extLst>
          </p:cNvPr>
          <p:cNvGraphicFramePr>
            <a:graphicFrameLocks/>
          </p:cNvGraphicFramePr>
          <p:nvPr/>
        </p:nvGraphicFramePr>
        <p:xfrm>
          <a:off x="8877028" y="4500631"/>
          <a:ext cx="3086959" cy="1597639"/>
        </p:xfrm>
        <a:graphic>
          <a:graphicData uri="http://schemas.openxmlformats.org/drawingml/2006/chart">
            <c:chart xmlns:c="http://schemas.openxmlformats.org/drawingml/2006/chart" xmlns:r="http://schemas.openxmlformats.org/officeDocument/2006/relationships" r:id="rId4"/>
          </a:graphicData>
        </a:graphic>
      </p:graphicFrame>
      <p:sp>
        <p:nvSpPr>
          <p:cNvPr id="27" name="文本框 14">
            <a:extLst>
              <a:ext uri="{FF2B5EF4-FFF2-40B4-BE49-F238E27FC236}">
                <a16:creationId xmlns:a16="http://schemas.microsoft.com/office/drawing/2014/main" id="{50BEF3D3-A58A-4556-B9F3-A1D6E5C0868C}"/>
              </a:ext>
            </a:extLst>
          </p:cNvPr>
          <p:cNvSpPr txBox="1"/>
          <p:nvPr/>
        </p:nvSpPr>
        <p:spPr>
          <a:xfrm>
            <a:off x="6057137" y="2044870"/>
            <a:ext cx="6230103" cy="369332"/>
          </a:xfrm>
          <a:prstGeom prst="rect">
            <a:avLst/>
          </a:prstGeom>
          <a:noFill/>
        </p:spPr>
        <p:txBody>
          <a:bodyPr wrap="square" rtlCol="0">
            <a:noAutofit/>
          </a:bodyPr>
          <a:lstStyle/>
          <a:p>
            <a:pPr marL="0" marR="0" lvl="0" indent="0" algn="ctr" defTabSz="1219444" rtl="0" eaLnBrk="1" fontAlgn="ctr"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Meilin Road-Zhongkang Road Traffic Diagnosis</a:t>
            </a: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a:cs typeface="+mn-cs"/>
            </a:endParaRPr>
          </a:p>
        </p:txBody>
      </p:sp>
      <p:sp>
        <p:nvSpPr>
          <p:cNvPr id="28" name="矩形 16">
            <a:extLst>
              <a:ext uri="{FF2B5EF4-FFF2-40B4-BE49-F238E27FC236}">
                <a16:creationId xmlns:a16="http://schemas.microsoft.com/office/drawing/2014/main" id="{32318AC4-CD39-4A9E-9ECD-9D94E26605DC}"/>
              </a:ext>
            </a:extLst>
          </p:cNvPr>
          <p:cNvSpPr/>
          <p:nvPr/>
        </p:nvSpPr>
        <p:spPr>
          <a:xfrm>
            <a:off x="6238991" y="1982045"/>
            <a:ext cx="5832707" cy="4246878"/>
          </a:xfrm>
          <a:prstGeom prst="rect">
            <a:avLst/>
          </a:prstGeom>
          <a:noFill/>
          <a:ln w="1905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sp>
        <p:nvSpPr>
          <p:cNvPr id="29" name="矩形 22">
            <a:extLst>
              <a:ext uri="{FF2B5EF4-FFF2-40B4-BE49-F238E27FC236}">
                <a16:creationId xmlns:a16="http://schemas.microsoft.com/office/drawing/2014/main" id="{6FFB1DEF-2CB8-4FBD-8B18-E8FF5A20415B}"/>
              </a:ext>
            </a:extLst>
          </p:cNvPr>
          <p:cNvSpPr/>
          <p:nvPr/>
        </p:nvSpPr>
        <p:spPr>
          <a:xfrm>
            <a:off x="264939" y="1976147"/>
            <a:ext cx="5742190" cy="4246878"/>
          </a:xfrm>
          <a:prstGeom prst="rect">
            <a:avLst/>
          </a:prstGeom>
          <a:noFill/>
          <a:ln w="1905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endParaRPr>
          </a:p>
        </p:txBody>
      </p:sp>
      <p:pic>
        <p:nvPicPr>
          <p:cNvPr id="30" name="图片 26">
            <a:extLst>
              <a:ext uri="{FF2B5EF4-FFF2-40B4-BE49-F238E27FC236}">
                <a16:creationId xmlns:a16="http://schemas.microsoft.com/office/drawing/2014/main" id="{8F2AE473-780E-4C8C-ADED-ABB807786599}"/>
              </a:ext>
            </a:extLst>
          </p:cNvPr>
          <p:cNvPicPr>
            <a:picLocks noChangeAspect="1"/>
          </p:cNvPicPr>
          <p:nvPr/>
        </p:nvPicPr>
        <p:blipFill>
          <a:blip r:embed="rId5"/>
          <a:stretch>
            <a:fillRect/>
          </a:stretch>
        </p:blipFill>
        <p:spPr>
          <a:xfrm>
            <a:off x="488132" y="2364886"/>
            <a:ext cx="2958368" cy="1505899"/>
          </a:xfrm>
          <a:prstGeom prst="rect">
            <a:avLst/>
          </a:prstGeom>
        </p:spPr>
      </p:pic>
      <p:pic>
        <p:nvPicPr>
          <p:cNvPr id="31" name="图片 27">
            <a:extLst>
              <a:ext uri="{FF2B5EF4-FFF2-40B4-BE49-F238E27FC236}">
                <a16:creationId xmlns:a16="http://schemas.microsoft.com/office/drawing/2014/main" id="{77C3B424-AF56-428A-B176-2DE3DC7B9005}"/>
              </a:ext>
            </a:extLst>
          </p:cNvPr>
          <p:cNvPicPr>
            <a:picLocks noChangeAspect="1"/>
          </p:cNvPicPr>
          <p:nvPr/>
        </p:nvPicPr>
        <p:blipFill>
          <a:blip r:embed="rId6"/>
          <a:stretch>
            <a:fillRect/>
          </a:stretch>
        </p:blipFill>
        <p:spPr>
          <a:xfrm>
            <a:off x="475480" y="4278453"/>
            <a:ext cx="2959812" cy="1633537"/>
          </a:xfrm>
          <a:prstGeom prst="rect">
            <a:avLst/>
          </a:prstGeom>
        </p:spPr>
      </p:pic>
      <p:sp>
        <p:nvSpPr>
          <p:cNvPr id="32" name="文本框 28">
            <a:extLst>
              <a:ext uri="{FF2B5EF4-FFF2-40B4-BE49-F238E27FC236}">
                <a16:creationId xmlns:a16="http://schemas.microsoft.com/office/drawing/2014/main" id="{345D49AF-1364-493E-B9FD-2E41009F3BC2}"/>
              </a:ext>
            </a:extLst>
          </p:cNvPr>
          <p:cNvSpPr txBox="1"/>
          <p:nvPr/>
        </p:nvSpPr>
        <p:spPr>
          <a:xfrm>
            <a:off x="3587985" y="2702386"/>
            <a:ext cx="2393054" cy="2908489"/>
          </a:xfrm>
          <a:prstGeom prst="rect">
            <a:avLst/>
          </a:prstGeom>
          <a:noFill/>
          <a:ln>
            <a:solidFill>
              <a:sysClr val="windowText" lastClr="000000"/>
            </a:solidFill>
            <a:prstDash val="dash"/>
          </a:ln>
        </p:spPr>
        <p:txBody>
          <a:bodyPr wrap="square" rtlCol="0" anchor="ctr">
            <a:noAutofit/>
          </a:bodyPr>
          <a:lstStyle/>
          <a:p>
            <a:pPr marL="285750" marR="0" lvl="0" indent="-285750" algn="l" defTabSz="1219444"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Diagnosis object:</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Meihua Road-Meicun Road and Meihua Road-Zhongkang Road</a:t>
            </a:r>
            <a:endParaRPr kumimoji="0" lang="en-US" altLang="zh-CN" sz="1100" b="0" i="0" u="none" strike="noStrike" kern="0" cap="none" spc="0" normalizeH="0" baseline="0" noProof="0" dirty="0">
              <a:ln>
                <a:noFill/>
              </a:ln>
              <a:solidFill>
                <a:prstClr val="black"/>
              </a:solidFill>
              <a:effectLst/>
              <a:uLnTx/>
              <a:uFillTx/>
              <a:latin typeface="Arial" panose="020B0604020202020204" pitchFamily="34" charset="0"/>
              <a:ea typeface="微软雅黑"/>
              <a:cs typeface="+mn-cs"/>
            </a:endParaRPr>
          </a:p>
          <a:p>
            <a:pPr marL="285750" marR="0" lvl="0" indent="-285750" algn="l" defTabSz="1219444"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Diagnosis result:</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a:t>
            </a:r>
            <a:r>
              <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Signal timing is not suitable</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and the lights staying green for a long time impacts efficiency.</a:t>
            </a:r>
          </a:p>
          <a:p>
            <a:pPr marL="285750" marR="0" lvl="0" indent="-285750" algn="l" defTabSz="1219444"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Cause:</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 road at the western entrance is narrow (two lanes) with heavy traffic and the green light lasts for 90 seconds during peak hours.</a:t>
            </a:r>
            <a:endParaRPr kumimoji="0" lang="en-US" altLang="zh-CN" sz="1100" b="0" i="0" u="none" strike="noStrike" kern="0" cap="none" spc="0" normalizeH="0" baseline="0" noProof="0" dirty="0">
              <a:ln>
                <a:noFill/>
              </a:ln>
              <a:solidFill>
                <a:prstClr val="black"/>
              </a:solidFill>
              <a:effectLst/>
              <a:uLnTx/>
              <a:uFillTx/>
              <a:latin typeface="Arial" panose="020B0604020202020204" pitchFamily="34" charset="0"/>
              <a:ea typeface="微软雅黑"/>
              <a:cs typeface="+mn-cs"/>
            </a:endParaRPr>
          </a:p>
          <a:p>
            <a:pPr marL="285750" marR="0" lvl="0" indent="-285750" algn="l" defTabSz="1219444"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Suggestion:</a:t>
            </a: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Split the long green light to keep traffic flowing.</a:t>
            </a:r>
            <a:endParaRPr kumimoji="0" lang="en-US" altLang="zh-CN" sz="1100" b="0" i="0" u="none" strike="noStrike" kern="0" cap="none" spc="0" normalizeH="0" baseline="0" noProof="0" dirty="0">
              <a:ln>
                <a:noFill/>
              </a:ln>
              <a:solidFill>
                <a:prstClr val="black"/>
              </a:solidFill>
              <a:effectLst/>
              <a:uLnTx/>
              <a:uFillTx/>
              <a:latin typeface="Arial" panose="020B0604020202020204" pitchFamily="34" charset="0"/>
              <a:ea typeface="微软雅黑"/>
              <a:cs typeface="+mn-cs"/>
            </a:endParaRPr>
          </a:p>
        </p:txBody>
      </p:sp>
      <p:sp>
        <p:nvSpPr>
          <p:cNvPr id="33" name="文本框 29">
            <a:extLst>
              <a:ext uri="{FF2B5EF4-FFF2-40B4-BE49-F238E27FC236}">
                <a16:creationId xmlns:a16="http://schemas.microsoft.com/office/drawing/2014/main" id="{8E907498-5A7D-41E9-9717-67071D64EF10}"/>
              </a:ext>
            </a:extLst>
          </p:cNvPr>
          <p:cNvSpPr txBox="1"/>
          <p:nvPr/>
        </p:nvSpPr>
        <p:spPr>
          <a:xfrm>
            <a:off x="1480970" y="3532231"/>
            <a:ext cx="1121348" cy="338554"/>
          </a:xfrm>
          <a:prstGeom prst="rect">
            <a:avLst/>
          </a:prstGeom>
          <a:noFill/>
        </p:spPr>
        <p:txBody>
          <a:bodyPr wrap="square" rtlCol="0">
            <a:noAutofit/>
          </a:bodyPr>
          <a:lstStyle/>
          <a:p>
            <a:pPr marL="0" marR="0" lvl="0" indent="0" algn="ctr" defTabSz="1219444" rtl="0" eaLnBrk="1" fontAlgn="ctr"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Before</a:t>
            </a:r>
            <a:endParaRPr kumimoji="0" lang="en-US" altLang="zh-CN" sz="1600" b="0" i="0" u="none" strike="noStrike" kern="1200" cap="none" spc="0" normalizeH="0" baseline="0" noProof="0" dirty="0">
              <a:ln>
                <a:noFill/>
              </a:ln>
              <a:solidFill>
                <a:srgbClr val="FF0000"/>
              </a:solidFill>
              <a:effectLst/>
              <a:uLnTx/>
              <a:uFillTx/>
              <a:latin typeface="Arial" panose="020B0604020202020204" pitchFamily="34" charset="0"/>
              <a:ea typeface="微软雅黑"/>
              <a:cs typeface="+mn-cs"/>
            </a:endParaRPr>
          </a:p>
        </p:txBody>
      </p:sp>
      <p:sp>
        <p:nvSpPr>
          <p:cNvPr id="34" name="文本框 30">
            <a:extLst>
              <a:ext uri="{FF2B5EF4-FFF2-40B4-BE49-F238E27FC236}">
                <a16:creationId xmlns:a16="http://schemas.microsoft.com/office/drawing/2014/main" id="{A60F4C53-E160-402E-A7E3-25109EA438E4}"/>
              </a:ext>
            </a:extLst>
          </p:cNvPr>
          <p:cNvSpPr txBox="1"/>
          <p:nvPr/>
        </p:nvSpPr>
        <p:spPr>
          <a:xfrm>
            <a:off x="1544418" y="5573436"/>
            <a:ext cx="911732" cy="338554"/>
          </a:xfrm>
          <a:prstGeom prst="rect">
            <a:avLst/>
          </a:prstGeom>
          <a:noFill/>
        </p:spPr>
        <p:txBody>
          <a:bodyPr wrap="square" rtlCol="0">
            <a:noAutofit/>
          </a:bodyPr>
          <a:lstStyle/>
          <a:p>
            <a:pPr marL="0" marR="0" lvl="0" indent="0" algn="ctr" defTabSz="1219444" rtl="0" eaLnBrk="1" fontAlgn="ctr"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After</a:t>
            </a:r>
            <a:endParaRPr kumimoji="0" lang="en-US" altLang="zh-CN" sz="1600" b="0" i="0" u="none" strike="noStrike" kern="1200" cap="none" spc="0" normalizeH="0" baseline="0" noProof="0" dirty="0">
              <a:ln>
                <a:noFill/>
              </a:ln>
              <a:solidFill>
                <a:srgbClr val="FF0000"/>
              </a:solidFill>
              <a:effectLst/>
              <a:uLnTx/>
              <a:uFillTx/>
              <a:latin typeface="Arial" panose="020B0604020202020204" pitchFamily="34" charset="0"/>
              <a:ea typeface="微软雅黑"/>
              <a:cs typeface="+mn-cs"/>
            </a:endParaRPr>
          </a:p>
        </p:txBody>
      </p:sp>
      <p:sp>
        <p:nvSpPr>
          <p:cNvPr id="35" name="文本框 31">
            <a:extLst>
              <a:ext uri="{FF2B5EF4-FFF2-40B4-BE49-F238E27FC236}">
                <a16:creationId xmlns:a16="http://schemas.microsoft.com/office/drawing/2014/main" id="{69228A5E-33C9-44F0-8F0B-F7F465D85E11}"/>
              </a:ext>
            </a:extLst>
          </p:cNvPr>
          <p:cNvSpPr txBox="1"/>
          <p:nvPr/>
        </p:nvSpPr>
        <p:spPr>
          <a:xfrm>
            <a:off x="118552" y="1995554"/>
            <a:ext cx="6230103" cy="369332"/>
          </a:xfrm>
          <a:prstGeom prst="rect">
            <a:avLst/>
          </a:prstGeom>
          <a:noFill/>
        </p:spPr>
        <p:txBody>
          <a:bodyPr wrap="square" rtlCol="0">
            <a:noAutofit/>
          </a:bodyPr>
          <a:lstStyle/>
          <a:p>
            <a:pPr marL="0" marR="0" lvl="0" indent="0" algn="ctr" defTabSz="1219444" rtl="0" eaLnBrk="1" fontAlgn="ctr"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Meihua Road-Meicun Road Traffic Diagnosis</a:t>
            </a: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a:cs typeface="+mn-cs"/>
            </a:endParaRPr>
          </a:p>
        </p:txBody>
      </p:sp>
    </p:spTree>
    <p:extLst>
      <p:ext uri="{BB962C8B-B14F-4D97-AF65-F5344CB8AC3E}">
        <p14:creationId xmlns:p14="http://schemas.microsoft.com/office/powerpoint/2010/main" val="3115012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BCD6712C-124C-499F-AB5D-ECABE868E616}"/>
              </a:ext>
            </a:extLst>
          </p:cNvPr>
          <p:cNvSpPr>
            <a:spLocks noGrp="1"/>
          </p:cNvSpPr>
          <p:nvPr>
            <p:ph type="subTitle" idx="1"/>
          </p:nvPr>
        </p:nvSpPr>
        <p:spPr>
          <a:xfrm>
            <a:off x="373062" y="348947"/>
            <a:ext cx="11387299" cy="441937"/>
          </a:xfrm>
        </p:spPr>
        <p:txBody>
          <a:bodyPr vert="horz" wrap="square" lIns="0" tIns="0" rIns="0" bIns="0" anchor="ctr" anchorCtr="0">
            <a:noAutofit/>
          </a:bodyPr>
          <a:lstStyle/>
          <a:p>
            <a:pPr fontAlgn="ctr">
              <a:lnSpc>
                <a:spcPct val="100000"/>
              </a:lnSpc>
            </a:pPr>
            <a:r>
              <a:rPr lang="en-US" sz="2600" dirty="0">
                <a:latin typeface="Arial" panose="020B0604020202020204" pitchFamily="34" charset="0"/>
              </a:rPr>
              <a:t>Smart Bus Scheduling: Shenzhen Bus Group Improves Operations Efficiency</a:t>
            </a:r>
            <a:endParaRPr lang="en-US" altLang="zh-CN" sz="2600" dirty="0">
              <a:latin typeface="Arial" panose="020B0604020202020204" pitchFamily="34" charset="0"/>
            </a:endParaRPr>
          </a:p>
        </p:txBody>
      </p:sp>
      <p:sp>
        <p:nvSpPr>
          <p:cNvPr id="206" name="矩形 205">
            <a:extLst>
              <a:ext uri="{FF2B5EF4-FFF2-40B4-BE49-F238E27FC236}">
                <a16:creationId xmlns:a16="http://schemas.microsoft.com/office/drawing/2014/main" id="{49BE9145-FAA5-4A17-A04B-BD1DDDA888B2}"/>
              </a:ext>
            </a:extLst>
          </p:cNvPr>
          <p:cNvSpPr/>
          <p:nvPr/>
        </p:nvSpPr>
        <p:spPr>
          <a:xfrm>
            <a:off x="3823862" y="1381875"/>
            <a:ext cx="8109354" cy="4660563"/>
          </a:xfrm>
          <a:prstGeom prst="rect">
            <a:avLst/>
          </a:prstGeom>
          <a:noFill/>
          <a:ln w="6350" cap="flat" cmpd="sng" algn="ctr">
            <a:solidFill>
              <a:srgbClr val="FFFFFF">
                <a:lumMod val="75000"/>
              </a:srgbClr>
            </a:solidFill>
            <a:prstDash val="sysDash"/>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07" name="矩形: 圆角 206">
            <a:extLst>
              <a:ext uri="{FF2B5EF4-FFF2-40B4-BE49-F238E27FC236}">
                <a16:creationId xmlns:a16="http://schemas.microsoft.com/office/drawing/2014/main" id="{6714C570-1F16-4D1B-8CDF-DF908670623A}"/>
              </a:ext>
            </a:extLst>
          </p:cNvPr>
          <p:cNvSpPr/>
          <p:nvPr/>
        </p:nvSpPr>
        <p:spPr>
          <a:xfrm>
            <a:off x="446821" y="1385270"/>
            <a:ext cx="2816329" cy="4660219"/>
          </a:xfrm>
          <a:prstGeom prst="roundRect">
            <a:avLst>
              <a:gd name="adj" fmla="val 0"/>
            </a:avLst>
          </a:prstGeom>
          <a:solidFill>
            <a:srgbClr val="FFFFFF">
              <a:lumMod val="95000"/>
              <a:alpha val="50000"/>
            </a:srgbClr>
          </a:solidFill>
          <a:ln w="6350" cap="flat" cmpd="sng" algn="ctr">
            <a:noFill/>
            <a:prstDash val="sysDash"/>
            <a:miter lim="800000"/>
          </a:ln>
          <a:effectLst/>
        </p:spPr>
        <p:txBody>
          <a:bodyPr lIns="48000" tIns="60962" rIns="48000" bIns="60962" rtlCol="0" anchor="t">
            <a:noAutofit/>
          </a:bodyPr>
          <a:lstStyle/>
          <a:p>
            <a:pPr marL="0" marR="0" lvl="0" indent="0" algn="ctr" defTabSz="3439730" rtl="0" eaLnBrk="1" fontAlgn="ctr" latinLnBrk="0" hangingPunct="1">
              <a:lnSpc>
                <a:spcPct val="100000"/>
              </a:lnSpc>
              <a:spcBef>
                <a:spcPts val="0"/>
              </a:spcBef>
              <a:spcAft>
                <a:spcPct val="0"/>
              </a:spcAft>
              <a:buClr>
                <a:srgbClr val="CC9900"/>
              </a:buClr>
              <a:buSzTx/>
              <a:buFontTx/>
              <a:buNone/>
              <a:tabLst/>
              <a:defRPr/>
            </a:pPr>
            <a:endParaRPr kumimoji="1" lang="en-US" altLang="zh-CN" sz="1600" b="1" i="0" u="none" strike="noStrike" kern="0" cap="none" spc="0" normalizeH="0" baseline="0" noProof="0" dirty="0">
              <a:ln>
                <a:noFill/>
              </a:ln>
              <a:solidFill>
                <a:srgbClr val="1D1D1A"/>
              </a:solidFill>
              <a:effectLst/>
              <a:uLnTx/>
              <a:uFillTx/>
              <a:latin typeface="Arial" panose="020B0604020202020204" pitchFamily="34" charset="0"/>
              <a:ea typeface="Microsoft YaHei"/>
              <a:cs typeface="+mn-ea"/>
              <a:sym typeface="Arial" panose="020B0604020202020204" pitchFamily="34" charset="0"/>
            </a:endParaRPr>
          </a:p>
        </p:txBody>
      </p:sp>
      <p:sp>
        <p:nvSpPr>
          <p:cNvPr id="208" name="任意多边形: 形状 215">
            <a:extLst>
              <a:ext uri="{FF2B5EF4-FFF2-40B4-BE49-F238E27FC236}">
                <a16:creationId xmlns:a16="http://schemas.microsoft.com/office/drawing/2014/main" id="{F2FDB2F8-1DCD-4403-92A5-009BFE4B063C}"/>
              </a:ext>
            </a:extLst>
          </p:cNvPr>
          <p:cNvSpPr/>
          <p:nvPr/>
        </p:nvSpPr>
        <p:spPr>
          <a:xfrm>
            <a:off x="3341236" y="3278910"/>
            <a:ext cx="431726" cy="1034574"/>
          </a:xfrm>
          <a:custGeom>
            <a:avLst/>
            <a:gdLst>
              <a:gd name="connsiteX0" fmla="*/ 0 w 1852554"/>
              <a:gd name="connsiteY0" fmla="*/ 0 h 1289147"/>
              <a:gd name="connsiteX1" fmla="*/ 1217270 w 1852554"/>
              <a:gd name="connsiteY1" fmla="*/ 314537 h 1289147"/>
              <a:gd name="connsiteX2" fmla="*/ 1344546 w 1852554"/>
              <a:gd name="connsiteY2" fmla="*/ 317321 h 1289147"/>
              <a:gd name="connsiteX3" fmla="*/ 1344546 w 1852554"/>
              <a:gd name="connsiteY3" fmla="*/ 131780 h 1289147"/>
              <a:gd name="connsiteX4" fmla="*/ 1852554 w 1852554"/>
              <a:gd name="connsiteY4" fmla="*/ 652226 h 1289147"/>
              <a:gd name="connsiteX5" fmla="*/ 1344546 w 1852554"/>
              <a:gd name="connsiteY5" fmla="*/ 1172672 h 1289147"/>
              <a:gd name="connsiteX6" fmla="*/ 1344546 w 1852554"/>
              <a:gd name="connsiteY6" fmla="*/ 971827 h 1289147"/>
              <a:gd name="connsiteX7" fmla="*/ 1217270 w 1852554"/>
              <a:gd name="connsiteY7" fmla="*/ 974610 h 1289147"/>
              <a:gd name="connsiteX8" fmla="*/ 0 w 1852554"/>
              <a:gd name="connsiteY8" fmla="*/ 1289147 h 1289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2554" h="1289147">
                <a:moveTo>
                  <a:pt x="0" y="0"/>
                </a:moveTo>
                <a:cubicBezTo>
                  <a:pt x="0" y="0"/>
                  <a:pt x="513808" y="281531"/>
                  <a:pt x="1217270" y="314537"/>
                </a:cubicBezTo>
                <a:lnTo>
                  <a:pt x="1344546" y="317321"/>
                </a:lnTo>
                <a:lnTo>
                  <a:pt x="1344546" y="131780"/>
                </a:lnTo>
                <a:lnTo>
                  <a:pt x="1852554" y="652226"/>
                </a:lnTo>
                <a:lnTo>
                  <a:pt x="1344546" y="1172672"/>
                </a:lnTo>
                <a:lnTo>
                  <a:pt x="1344546" y="971827"/>
                </a:lnTo>
                <a:lnTo>
                  <a:pt x="1217270" y="974610"/>
                </a:lnTo>
                <a:cubicBezTo>
                  <a:pt x="513808" y="1007616"/>
                  <a:pt x="0" y="1289147"/>
                  <a:pt x="0" y="1289147"/>
                </a:cubicBezTo>
                <a:close/>
              </a:path>
            </a:pathLst>
          </a:custGeom>
          <a:gradFill flip="none" rotWithShape="1">
            <a:gsLst>
              <a:gs pos="0">
                <a:srgbClr val="C00000">
                  <a:alpha val="0"/>
                </a:srgbClr>
              </a:gs>
              <a:gs pos="100000">
                <a:srgbClr val="C00000">
                  <a:alpha val="70000"/>
                </a:srgbClr>
              </a:gs>
            </a:gsLst>
            <a:lin ang="0" scaled="1"/>
            <a:tileRect/>
          </a:gradFill>
          <a:ln w="63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09" name="矩形 208">
            <a:extLst>
              <a:ext uri="{FF2B5EF4-FFF2-40B4-BE49-F238E27FC236}">
                <a16:creationId xmlns:a16="http://schemas.microsoft.com/office/drawing/2014/main" id="{EEA0E833-8205-4F33-8CE6-E20C97847F78}"/>
              </a:ext>
            </a:extLst>
          </p:cNvPr>
          <p:cNvSpPr/>
          <p:nvPr/>
        </p:nvSpPr>
        <p:spPr>
          <a:xfrm>
            <a:off x="554933" y="2314767"/>
            <a:ext cx="783687" cy="398411"/>
          </a:xfrm>
          <a:prstGeom prst="rect">
            <a:avLst/>
          </a:prstGeom>
          <a:solidFill>
            <a:srgbClr val="FFFFFF"/>
          </a:solidFill>
          <a:ln w="12700">
            <a:noFill/>
          </a:ln>
        </p:spPr>
        <p:txBody>
          <a:bodyPr wrap="square" lIns="0" tIns="0" rIns="0" bIns="0" anchor="ctr">
            <a:noAutofit/>
          </a:bodyPr>
          <a:lstStyle/>
          <a:p>
            <a:pPr marL="0" marR="0" lvl="0" indent="0" algn="ctr" defTabSz="1045210" rtl="0" eaLnBrk="1" fontAlgn="ctr" latinLnBrk="0" hangingPunct="1">
              <a:lnSpc>
                <a:spcPct val="100000"/>
              </a:lnSpc>
              <a:spcBef>
                <a:spcPts val="0"/>
              </a:spcBef>
              <a:spcAft>
                <a:spcPts val="0"/>
              </a:spcAft>
              <a:buClrTx/>
              <a:buSzPct val="60000"/>
              <a:buFontTx/>
              <a:buNone/>
              <a:tabLst/>
              <a:defRPr/>
            </a:pPr>
            <a:r>
              <a:rPr kumimoji="0" lang="en-US" sz="14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External factors</a:t>
            </a:r>
            <a:endParaRPr kumimoji="0" lang="en-US" altLang="zh-CN" sz="1400" b="1" i="0" u="none" strike="noStrike" kern="0" cap="none" spc="0" normalizeH="0" baseline="0" noProof="0" dirty="0">
              <a:ln>
                <a:noFill/>
              </a:ln>
              <a:solidFill>
                <a:srgbClr val="1D1D1A"/>
              </a:solidFill>
              <a:effectLst/>
              <a:uLnTx/>
              <a:uFillTx/>
              <a:latin typeface="Arial" panose="020B0604020202020204" pitchFamily="34" charset="0"/>
              <a:ea typeface="Microsoft YaHei"/>
              <a:cs typeface="Arial" panose="020B0604020202020204" pitchFamily="34" charset="0"/>
            </a:endParaRPr>
          </a:p>
        </p:txBody>
      </p:sp>
      <p:cxnSp>
        <p:nvCxnSpPr>
          <p:cNvPr id="210" name="直接连接符 209">
            <a:extLst>
              <a:ext uri="{FF2B5EF4-FFF2-40B4-BE49-F238E27FC236}">
                <a16:creationId xmlns:a16="http://schemas.microsoft.com/office/drawing/2014/main" id="{F17F6FF1-F82E-41A1-B471-20C7866FD559}"/>
              </a:ext>
            </a:extLst>
          </p:cNvPr>
          <p:cNvCxnSpPr/>
          <p:nvPr/>
        </p:nvCxnSpPr>
        <p:spPr>
          <a:xfrm>
            <a:off x="619432" y="2713178"/>
            <a:ext cx="654689" cy="0"/>
          </a:xfrm>
          <a:prstGeom prst="line">
            <a:avLst/>
          </a:prstGeom>
          <a:noFill/>
          <a:ln w="12700" cap="flat" cmpd="sng" algn="ctr">
            <a:solidFill>
              <a:srgbClr val="C7000A"/>
            </a:solidFill>
            <a:prstDash val="solid"/>
            <a:miter lim="800000"/>
          </a:ln>
          <a:effectLst/>
        </p:spPr>
      </p:cxnSp>
      <p:sp>
        <p:nvSpPr>
          <p:cNvPr id="211" name="矩形 210">
            <a:extLst>
              <a:ext uri="{FF2B5EF4-FFF2-40B4-BE49-F238E27FC236}">
                <a16:creationId xmlns:a16="http://schemas.microsoft.com/office/drawing/2014/main" id="{F310D46D-DA53-4D82-8651-A613209A7711}"/>
              </a:ext>
            </a:extLst>
          </p:cNvPr>
          <p:cNvSpPr/>
          <p:nvPr/>
        </p:nvSpPr>
        <p:spPr>
          <a:xfrm>
            <a:off x="561688" y="4138864"/>
            <a:ext cx="783687" cy="396470"/>
          </a:xfrm>
          <a:prstGeom prst="rect">
            <a:avLst/>
          </a:prstGeom>
          <a:solidFill>
            <a:srgbClr val="FFFFFF"/>
          </a:solidFill>
          <a:ln w="12700">
            <a:noFill/>
          </a:ln>
        </p:spPr>
        <p:txBody>
          <a:bodyPr wrap="square" lIns="0" tIns="0" rIns="0" bIns="0" anchor="ctr">
            <a:noAutofit/>
          </a:bodyPr>
          <a:lstStyle/>
          <a:p>
            <a:pPr marL="0" marR="0" lvl="0" indent="0" algn="ctr" defTabSz="1045210" rtl="0" eaLnBrk="1" fontAlgn="ctr" latinLnBrk="0" hangingPunct="1">
              <a:lnSpc>
                <a:spcPct val="100000"/>
              </a:lnSpc>
              <a:spcBef>
                <a:spcPts val="0"/>
              </a:spcBef>
              <a:spcAft>
                <a:spcPts val="0"/>
              </a:spcAft>
              <a:buClrTx/>
              <a:buSzPct val="60000"/>
              <a:buFontTx/>
              <a:buNone/>
              <a:tabLst/>
              <a:defRPr/>
            </a:pPr>
            <a:r>
              <a:rPr kumimoji="0" lang="en-US" sz="14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Internal factors</a:t>
            </a:r>
            <a:endParaRPr kumimoji="0" lang="en-US" altLang="zh-CN" sz="1400" b="1" i="0" u="none" strike="noStrike" kern="0" cap="none" spc="0" normalizeH="0" baseline="0" noProof="0" dirty="0">
              <a:ln>
                <a:noFill/>
              </a:ln>
              <a:solidFill>
                <a:srgbClr val="1D1D1A"/>
              </a:solidFill>
              <a:effectLst/>
              <a:uLnTx/>
              <a:uFillTx/>
              <a:latin typeface="Arial" panose="020B0604020202020204" pitchFamily="34" charset="0"/>
              <a:ea typeface="Microsoft YaHei"/>
              <a:cs typeface="Arial" panose="020B0604020202020204" pitchFamily="34" charset="0"/>
            </a:endParaRPr>
          </a:p>
        </p:txBody>
      </p:sp>
      <p:cxnSp>
        <p:nvCxnSpPr>
          <p:cNvPr id="212" name="直接连接符 211">
            <a:extLst>
              <a:ext uri="{FF2B5EF4-FFF2-40B4-BE49-F238E27FC236}">
                <a16:creationId xmlns:a16="http://schemas.microsoft.com/office/drawing/2014/main" id="{5CF58109-76B2-4755-87AF-FD5D9666F6FE}"/>
              </a:ext>
            </a:extLst>
          </p:cNvPr>
          <p:cNvCxnSpPr/>
          <p:nvPr/>
        </p:nvCxnSpPr>
        <p:spPr>
          <a:xfrm>
            <a:off x="626187" y="4535333"/>
            <a:ext cx="654689" cy="0"/>
          </a:xfrm>
          <a:prstGeom prst="line">
            <a:avLst/>
          </a:prstGeom>
          <a:noFill/>
          <a:ln w="12700" cap="flat" cmpd="sng" algn="ctr">
            <a:solidFill>
              <a:srgbClr val="C7000A"/>
            </a:solidFill>
            <a:prstDash val="solid"/>
            <a:miter lim="800000"/>
          </a:ln>
          <a:effectLst/>
        </p:spPr>
      </p:cxnSp>
      <p:cxnSp>
        <p:nvCxnSpPr>
          <p:cNvPr id="213" name="直接连接符 212">
            <a:extLst>
              <a:ext uri="{FF2B5EF4-FFF2-40B4-BE49-F238E27FC236}">
                <a16:creationId xmlns:a16="http://schemas.microsoft.com/office/drawing/2014/main" id="{5466B44C-B98B-4BC3-B78E-A8EB2AEA2BF1}"/>
              </a:ext>
            </a:extLst>
          </p:cNvPr>
          <p:cNvCxnSpPr/>
          <p:nvPr/>
        </p:nvCxnSpPr>
        <p:spPr>
          <a:xfrm>
            <a:off x="619432" y="3765038"/>
            <a:ext cx="2553401" cy="0"/>
          </a:xfrm>
          <a:prstGeom prst="line">
            <a:avLst/>
          </a:prstGeom>
          <a:noFill/>
          <a:ln w="6350" cap="flat" cmpd="sng" algn="ctr">
            <a:solidFill>
              <a:srgbClr val="FFFFFF">
                <a:lumMod val="75000"/>
              </a:srgbClr>
            </a:solidFill>
            <a:prstDash val="sysDash"/>
            <a:miter lim="800000"/>
          </a:ln>
          <a:effectLst/>
        </p:spPr>
      </p:cxnSp>
      <p:pic>
        <p:nvPicPr>
          <p:cNvPr id="214" name="Picture 7" descr="C:\Users\liyt\Desktop\timg (16).jpg">
            <a:extLst>
              <a:ext uri="{FF2B5EF4-FFF2-40B4-BE49-F238E27FC236}">
                <a16:creationId xmlns:a16="http://schemas.microsoft.com/office/drawing/2014/main" id="{C1489702-677C-439B-AC87-B59126765067}"/>
              </a:ext>
            </a:extLst>
          </p:cNvPr>
          <p:cNvPicPr>
            <a:picLocks noChangeAspect="1" noChangeArrowheads="1"/>
          </p:cNvPicPr>
          <p:nvPr/>
        </p:nvPicPr>
        <p:blipFill>
          <a:blip r:embed="rId2"/>
          <a:srcRect/>
          <a:stretch>
            <a:fillRect/>
          </a:stretch>
        </p:blipFill>
        <p:spPr bwMode="auto">
          <a:xfrm>
            <a:off x="1556132" y="2199765"/>
            <a:ext cx="1112201" cy="692084"/>
          </a:xfrm>
          <a:prstGeom prst="rect">
            <a:avLst/>
          </a:prstGeom>
          <a:noFill/>
          <a:ln w="9525">
            <a:solidFill>
              <a:srgbClr val="666666"/>
            </a:solidFill>
          </a:ln>
        </p:spPr>
      </p:pic>
      <p:sp>
        <p:nvSpPr>
          <p:cNvPr id="215" name="矩形 214">
            <a:extLst>
              <a:ext uri="{FF2B5EF4-FFF2-40B4-BE49-F238E27FC236}">
                <a16:creationId xmlns:a16="http://schemas.microsoft.com/office/drawing/2014/main" id="{E355B150-0954-4283-B1DF-D5D5775F6187}"/>
              </a:ext>
            </a:extLst>
          </p:cNvPr>
          <p:cNvSpPr/>
          <p:nvPr/>
        </p:nvSpPr>
        <p:spPr>
          <a:xfrm>
            <a:off x="1431843" y="2891849"/>
            <a:ext cx="1785557" cy="537152"/>
          </a:xfrm>
          <a:prstGeom prst="rect">
            <a:avLst/>
          </a:prstGeom>
        </p:spPr>
        <p:txBody>
          <a:bodyPr wrap="square">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Low punctuality rate, long time on road, and uncomfortable experience</a:t>
            </a:r>
          </a:p>
        </p:txBody>
      </p:sp>
      <p:sp>
        <p:nvSpPr>
          <p:cNvPr id="216" name="矩形 215">
            <a:extLst>
              <a:ext uri="{FF2B5EF4-FFF2-40B4-BE49-F238E27FC236}">
                <a16:creationId xmlns:a16="http://schemas.microsoft.com/office/drawing/2014/main" id="{72BBBE3C-301D-4EFD-8E82-6EC2EAA759B3}"/>
              </a:ext>
            </a:extLst>
          </p:cNvPr>
          <p:cNvSpPr/>
          <p:nvPr/>
        </p:nvSpPr>
        <p:spPr>
          <a:xfrm>
            <a:off x="1480140" y="4760832"/>
            <a:ext cx="1529835" cy="707886"/>
          </a:xfrm>
          <a:prstGeom prst="rect">
            <a:avLst/>
          </a:prstGeom>
        </p:spPr>
        <p:txBody>
          <a:bodyPr wrap="square">
            <a:noAutofit/>
          </a:bodyPr>
          <a:lstStyle/>
          <a:p>
            <a:pPr marL="0" marR="0" lvl="0" indent="0" algn="l" defTabSz="1625885" rtl="0" eaLnBrk="1" fontAlgn="ctr"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dirty="0">
              <a:ln>
                <a:noFill/>
              </a:ln>
              <a:solidFill>
                <a:srgbClr val="666666"/>
              </a:solidFill>
              <a:effectLst/>
              <a:uLnTx/>
              <a:uFillTx/>
              <a:latin typeface="Arial" panose="020B0604020202020204" pitchFamily="34" charset="0"/>
              <a:ea typeface="Microsoft YaHei"/>
              <a:cs typeface="+mn-cs"/>
            </a:endParaRPr>
          </a:p>
          <a:p>
            <a:pPr marL="0" marR="0" lvl="0" indent="0" algn="l" defTabSz="1625885"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Experience-based scheduling,</a:t>
            </a:r>
            <a:endParaRPr kumimoji="0" lang="en-US" altLang="zh-CN" sz="1000" b="0" i="0" u="none" strike="noStrike" kern="1200" cap="none" spc="0" normalizeH="0" baseline="0" noProof="0" dirty="0">
              <a:ln>
                <a:noFill/>
              </a:ln>
              <a:solidFill>
                <a:srgbClr val="666666"/>
              </a:solidFill>
              <a:effectLst/>
              <a:uLnTx/>
              <a:uFillTx/>
              <a:latin typeface="Arial" panose="020B0604020202020204" pitchFamily="34" charset="0"/>
              <a:ea typeface="Microsoft YaHei"/>
              <a:cs typeface="+mn-cs"/>
            </a:endParaRPr>
          </a:p>
          <a:p>
            <a:pPr marL="0" marR="0" lvl="0" indent="0" algn="l" defTabSz="1625885"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inaccurate bus scheduling,</a:t>
            </a:r>
            <a:endParaRPr kumimoji="0" lang="en-US" altLang="zh-CN" sz="1000" b="0" i="0" u="none" strike="noStrike" kern="1200" cap="none" spc="0" normalizeH="0" baseline="0" noProof="0" dirty="0">
              <a:ln>
                <a:noFill/>
              </a:ln>
              <a:solidFill>
                <a:srgbClr val="666666"/>
              </a:solidFill>
              <a:effectLst/>
              <a:uLnTx/>
              <a:uFillTx/>
              <a:latin typeface="Arial" panose="020B0604020202020204" pitchFamily="34" charset="0"/>
              <a:ea typeface="Microsoft YaHei"/>
              <a:cs typeface="+mn-cs"/>
            </a:endParaRPr>
          </a:p>
          <a:p>
            <a:pPr marL="0" marR="0" lvl="0" indent="0" algn="l" defTabSz="1625885"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and improper route planning</a:t>
            </a:r>
            <a:endParaRPr kumimoji="0" lang="en-US" altLang="zh-CN" sz="1000" b="0" i="0" u="none" strike="noStrike" kern="120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pic>
        <p:nvPicPr>
          <p:cNvPr id="217" name="Picture 2" descr="C:\Documents and Settings\Administrator\桌面\105lu.gif">
            <a:extLst>
              <a:ext uri="{FF2B5EF4-FFF2-40B4-BE49-F238E27FC236}">
                <a16:creationId xmlns:a16="http://schemas.microsoft.com/office/drawing/2014/main" id="{3E7B4B50-CC77-4297-A94B-1B4EB873B561}"/>
              </a:ext>
            </a:extLst>
          </p:cNvPr>
          <p:cNvPicPr>
            <a:picLocks noChangeAspect="1" noChangeArrowheads="1"/>
          </p:cNvPicPr>
          <p:nvPr/>
        </p:nvPicPr>
        <p:blipFill>
          <a:blip r:embed="rId3" cstate="print"/>
          <a:srcRect/>
          <a:stretch>
            <a:fillRect/>
          </a:stretch>
        </p:blipFill>
        <p:spPr bwMode="auto">
          <a:xfrm>
            <a:off x="1563450" y="4053898"/>
            <a:ext cx="1116137" cy="716104"/>
          </a:xfrm>
          <a:prstGeom prst="rect">
            <a:avLst/>
          </a:prstGeom>
          <a:solidFill>
            <a:srgbClr val="1D1D1A">
              <a:alpha val="86000"/>
            </a:srgbClr>
          </a:solidFill>
          <a:ln w="9525">
            <a:noFill/>
          </a:ln>
        </p:spPr>
      </p:pic>
      <p:grpSp>
        <p:nvGrpSpPr>
          <p:cNvPr id="219" name="组合 218">
            <a:extLst>
              <a:ext uri="{FF2B5EF4-FFF2-40B4-BE49-F238E27FC236}">
                <a16:creationId xmlns:a16="http://schemas.microsoft.com/office/drawing/2014/main" id="{B9ED33D0-A935-4E5A-B789-F14C1BD6ECBF}"/>
              </a:ext>
            </a:extLst>
          </p:cNvPr>
          <p:cNvGrpSpPr/>
          <p:nvPr/>
        </p:nvGrpSpPr>
        <p:grpSpPr>
          <a:xfrm>
            <a:off x="4884530" y="2056274"/>
            <a:ext cx="6527797" cy="485065"/>
            <a:chOff x="4504468" y="4110500"/>
            <a:chExt cx="7033460" cy="643317"/>
          </a:xfrm>
        </p:grpSpPr>
        <p:sp>
          <p:nvSpPr>
            <p:cNvPr id="220" name="矩形 219">
              <a:extLst>
                <a:ext uri="{FF2B5EF4-FFF2-40B4-BE49-F238E27FC236}">
                  <a16:creationId xmlns:a16="http://schemas.microsoft.com/office/drawing/2014/main" id="{5FF07C0D-260E-4C11-A795-48639A50A483}"/>
                </a:ext>
              </a:extLst>
            </p:cNvPr>
            <p:cNvSpPr/>
            <p:nvPr/>
          </p:nvSpPr>
          <p:spPr>
            <a:xfrm>
              <a:off x="4504468" y="4110500"/>
              <a:ext cx="7033460" cy="643317"/>
            </a:xfrm>
            <a:prstGeom prst="rect">
              <a:avLst/>
            </a:prstGeom>
            <a:solidFill>
              <a:srgbClr val="666666">
                <a:lumMod val="20000"/>
                <a:lumOff val="80000"/>
              </a:srgbClr>
            </a:solidFill>
            <a:ln w="12700" cap="flat" cmpd="sng" algn="ctr">
              <a:no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cxnSp>
          <p:nvCxnSpPr>
            <p:cNvPr id="221" name="直接连接符 220">
              <a:extLst>
                <a:ext uri="{FF2B5EF4-FFF2-40B4-BE49-F238E27FC236}">
                  <a16:creationId xmlns:a16="http://schemas.microsoft.com/office/drawing/2014/main" id="{6B43AB99-C526-452B-86EB-9E77E61B709C}"/>
                </a:ext>
              </a:extLst>
            </p:cNvPr>
            <p:cNvCxnSpPr/>
            <p:nvPr/>
          </p:nvCxnSpPr>
          <p:spPr>
            <a:xfrm>
              <a:off x="4504468" y="4157132"/>
              <a:ext cx="7033460" cy="0"/>
            </a:xfrm>
            <a:prstGeom prst="line">
              <a:avLst/>
            </a:prstGeom>
            <a:noFill/>
            <a:ln w="12700" cap="flat" cmpd="sng" algn="ctr">
              <a:solidFill>
                <a:srgbClr val="FFFFFF">
                  <a:lumMod val="95000"/>
                </a:srgbClr>
              </a:solidFill>
              <a:prstDash val="solid"/>
              <a:miter lim="800000"/>
            </a:ln>
            <a:effectLst/>
          </p:spPr>
        </p:cxnSp>
        <p:cxnSp>
          <p:nvCxnSpPr>
            <p:cNvPr id="222" name="直接连接符 221">
              <a:extLst>
                <a:ext uri="{FF2B5EF4-FFF2-40B4-BE49-F238E27FC236}">
                  <a16:creationId xmlns:a16="http://schemas.microsoft.com/office/drawing/2014/main" id="{3C65E118-9E6B-42F1-B2D2-23D23CC14BC5}"/>
                </a:ext>
              </a:extLst>
            </p:cNvPr>
            <p:cNvCxnSpPr/>
            <p:nvPr/>
          </p:nvCxnSpPr>
          <p:spPr>
            <a:xfrm>
              <a:off x="4504468" y="4703155"/>
              <a:ext cx="7033460" cy="0"/>
            </a:xfrm>
            <a:prstGeom prst="line">
              <a:avLst/>
            </a:prstGeom>
            <a:noFill/>
            <a:ln w="12700" cap="flat" cmpd="sng" algn="ctr">
              <a:solidFill>
                <a:srgbClr val="FFFFFF">
                  <a:lumMod val="95000"/>
                </a:srgbClr>
              </a:solidFill>
              <a:prstDash val="solid"/>
              <a:miter lim="800000"/>
            </a:ln>
            <a:effectLst/>
          </p:spPr>
        </p:cxnSp>
        <p:cxnSp>
          <p:nvCxnSpPr>
            <p:cNvPr id="223" name="直接连接符 222">
              <a:extLst>
                <a:ext uri="{FF2B5EF4-FFF2-40B4-BE49-F238E27FC236}">
                  <a16:creationId xmlns:a16="http://schemas.microsoft.com/office/drawing/2014/main" id="{F2941C6E-F790-4055-8D42-F573F6BB85DC}"/>
                </a:ext>
              </a:extLst>
            </p:cNvPr>
            <p:cNvCxnSpPr/>
            <p:nvPr/>
          </p:nvCxnSpPr>
          <p:spPr>
            <a:xfrm>
              <a:off x="4504468" y="4288287"/>
              <a:ext cx="7033460" cy="0"/>
            </a:xfrm>
            <a:prstGeom prst="line">
              <a:avLst/>
            </a:prstGeom>
            <a:noFill/>
            <a:ln w="6350" cap="flat" cmpd="sng" algn="ctr">
              <a:solidFill>
                <a:srgbClr val="FFFFFF">
                  <a:lumMod val="95000"/>
                </a:srgbClr>
              </a:solidFill>
              <a:prstDash val="dash"/>
              <a:miter lim="800000"/>
            </a:ln>
            <a:effectLst/>
          </p:spPr>
        </p:cxnSp>
        <p:cxnSp>
          <p:nvCxnSpPr>
            <p:cNvPr id="224" name="直接连接符 223">
              <a:extLst>
                <a:ext uri="{FF2B5EF4-FFF2-40B4-BE49-F238E27FC236}">
                  <a16:creationId xmlns:a16="http://schemas.microsoft.com/office/drawing/2014/main" id="{2BB02C15-DF6D-49AA-82FF-3D0D71C60F69}"/>
                </a:ext>
              </a:extLst>
            </p:cNvPr>
            <p:cNvCxnSpPr/>
            <p:nvPr/>
          </p:nvCxnSpPr>
          <p:spPr>
            <a:xfrm>
              <a:off x="4504468" y="4576154"/>
              <a:ext cx="7033460" cy="0"/>
            </a:xfrm>
            <a:prstGeom prst="line">
              <a:avLst/>
            </a:prstGeom>
            <a:noFill/>
            <a:ln w="6350" cap="flat" cmpd="sng" algn="ctr">
              <a:solidFill>
                <a:srgbClr val="FFFFFF">
                  <a:lumMod val="95000"/>
                </a:srgbClr>
              </a:solidFill>
              <a:prstDash val="dash"/>
              <a:miter lim="800000"/>
            </a:ln>
            <a:effectLst/>
          </p:spPr>
        </p:cxnSp>
        <p:grpSp>
          <p:nvGrpSpPr>
            <p:cNvPr id="225" name="组合 224">
              <a:extLst>
                <a:ext uri="{FF2B5EF4-FFF2-40B4-BE49-F238E27FC236}">
                  <a16:creationId xmlns:a16="http://schemas.microsoft.com/office/drawing/2014/main" id="{E872DBF4-CCCC-4F4D-A319-BF6F4D819919}"/>
                </a:ext>
              </a:extLst>
            </p:cNvPr>
            <p:cNvGrpSpPr/>
            <p:nvPr/>
          </p:nvGrpSpPr>
          <p:grpSpPr>
            <a:xfrm>
              <a:off x="4504468" y="4410991"/>
              <a:ext cx="7033460" cy="42335"/>
              <a:chOff x="4504468" y="4419380"/>
              <a:chExt cx="7033460" cy="42335"/>
            </a:xfrm>
          </p:grpSpPr>
          <p:cxnSp>
            <p:nvCxnSpPr>
              <p:cNvPr id="226" name="直接连接符 225">
                <a:extLst>
                  <a:ext uri="{FF2B5EF4-FFF2-40B4-BE49-F238E27FC236}">
                    <a16:creationId xmlns:a16="http://schemas.microsoft.com/office/drawing/2014/main" id="{901DCE29-1F65-4C7F-80A1-639CC20CC8D3}"/>
                  </a:ext>
                </a:extLst>
              </p:cNvPr>
              <p:cNvCxnSpPr/>
              <p:nvPr/>
            </p:nvCxnSpPr>
            <p:spPr>
              <a:xfrm>
                <a:off x="4504468" y="4419380"/>
                <a:ext cx="7033460" cy="0"/>
              </a:xfrm>
              <a:prstGeom prst="line">
                <a:avLst/>
              </a:prstGeom>
              <a:noFill/>
              <a:ln w="12700" cap="flat" cmpd="sng" algn="ctr">
                <a:solidFill>
                  <a:srgbClr val="F4A100">
                    <a:lumMod val="20000"/>
                    <a:lumOff val="80000"/>
                  </a:srgbClr>
                </a:solidFill>
                <a:prstDash val="solid"/>
                <a:miter lim="800000"/>
              </a:ln>
              <a:effectLst/>
            </p:spPr>
          </p:cxnSp>
          <p:cxnSp>
            <p:nvCxnSpPr>
              <p:cNvPr id="227" name="直接连接符 226">
                <a:extLst>
                  <a:ext uri="{FF2B5EF4-FFF2-40B4-BE49-F238E27FC236}">
                    <a16:creationId xmlns:a16="http://schemas.microsoft.com/office/drawing/2014/main" id="{E1DB3361-CDF1-46CA-8BD6-8A6224C4D2BC}"/>
                  </a:ext>
                </a:extLst>
              </p:cNvPr>
              <p:cNvCxnSpPr/>
              <p:nvPr/>
            </p:nvCxnSpPr>
            <p:spPr>
              <a:xfrm>
                <a:off x="4504468" y="4461715"/>
                <a:ext cx="7033460" cy="0"/>
              </a:xfrm>
              <a:prstGeom prst="line">
                <a:avLst/>
              </a:prstGeom>
              <a:noFill/>
              <a:ln w="12700" cap="flat" cmpd="sng" algn="ctr">
                <a:solidFill>
                  <a:srgbClr val="F4A100">
                    <a:lumMod val="20000"/>
                    <a:lumOff val="80000"/>
                  </a:srgbClr>
                </a:solidFill>
                <a:prstDash val="solid"/>
                <a:miter lim="800000"/>
              </a:ln>
              <a:effectLst/>
            </p:spPr>
          </p:cxnSp>
        </p:grpSp>
      </p:grpSp>
      <p:cxnSp>
        <p:nvCxnSpPr>
          <p:cNvPr id="228" name="直接连接符 227">
            <a:extLst>
              <a:ext uri="{FF2B5EF4-FFF2-40B4-BE49-F238E27FC236}">
                <a16:creationId xmlns:a16="http://schemas.microsoft.com/office/drawing/2014/main" id="{4AB45051-F509-46A9-9DFE-7068C8A57CF7}"/>
              </a:ext>
            </a:extLst>
          </p:cNvPr>
          <p:cNvCxnSpPr>
            <a:cxnSpLocks/>
          </p:cNvCxnSpPr>
          <p:nvPr/>
        </p:nvCxnSpPr>
        <p:spPr>
          <a:xfrm>
            <a:off x="4551801" y="3400080"/>
            <a:ext cx="6927417" cy="0"/>
          </a:xfrm>
          <a:prstGeom prst="line">
            <a:avLst/>
          </a:prstGeom>
          <a:noFill/>
          <a:ln w="3175" cap="flat" cmpd="sng" algn="ctr">
            <a:solidFill>
              <a:srgbClr val="FFFFFF">
                <a:lumMod val="75000"/>
              </a:srgbClr>
            </a:solidFill>
            <a:prstDash val="sysDash"/>
            <a:miter lim="800000"/>
          </a:ln>
          <a:effectLst/>
        </p:spPr>
      </p:cxnSp>
      <p:sp>
        <p:nvSpPr>
          <p:cNvPr id="229" name="Freeform 51">
            <a:extLst>
              <a:ext uri="{FF2B5EF4-FFF2-40B4-BE49-F238E27FC236}">
                <a16:creationId xmlns:a16="http://schemas.microsoft.com/office/drawing/2014/main" id="{8EAF3682-A590-44E2-AF66-02CDB54BF8A8}"/>
              </a:ext>
            </a:extLst>
          </p:cNvPr>
          <p:cNvSpPr>
            <a:spLocks noEditPoints="1"/>
          </p:cNvSpPr>
          <p:nvPr/>
        </p:nvSpPr>
        <p:spPr bwMode="auto">
          <a:xfrm>
            <a:off x="7956059" y="2003898"/>
            <a:ext cx="842758" cy="252076"/>
          </a:xfrm>
          <a:custGeom>
            <a:avLst/>
            <a:gdLst>
              <a:gd name="T0" fmla="*/ 349 w 362"/>
              <a:gd name="T1" fmla="*/ 4 h 119"/>
              <a:gd name="T2" fmla="*/ 361 w 362"/>
              <a:gd name="T3" fmla="*/ 55 h 119"/>
              <a:gd name="T4" fmla="*/ 338 w 362"/>
              <a:gd name="T5" fmla="*/ 29 h 119"/>
              <a:gd name="T6" fmla="*/ 286 w 362"/>
              <a:gd name="T7" fmla="*/ 107 h 119"/>
              <a:gd name="T8" fmla="*/ 280 w 362"/>
              <a:gd name="T9" fmla="*/ 87 h 119"/>
              <a:gd name="T10" fmla="*/ 244 w 362"/>
              <a:gd name="T11" fmla="*/ 102 h 119"/>
              <a:gd name="T12" fmla="*/ 115 w 362"/>
              <a:gd name="T13" fmla="*/ 102 h 119"/>
              <a:gd name="T14" fmla="*/ 109 w 362"/>
              <a:gd name="T15" fmla="*/ 87 h 119"/>
              <a:gd name="T16" fmla="*/ 73 w 362"/>
              <a:gd name="T17" fmla="*/ 99 h 119"/>
              <a:gd name="T18" fmla="*/ 72 w 362"/>
              <a:gd name="T19" fmla="*/ 106 h 119"/>
              <a:gd name="T20" fmla="*/ 66 w 362"/>
              <a:gd name="T21" fmla="*/ 100 h 119"/>
              <a:gd name="T22" fmla="*/ 30 w 362"/>
              <a:gd name="T23" fmla="*/ 86 h 119"/>
              <a:gd name="T24" fmla="*/ 24 w 362"/>
              <a:gd name="T25" fmla="*/ 102 h 119"/>
              <a:gd name="T26" fmla="*/ 45 w 362"/>
              <a:gd name="T27" fmla="*/ 84 h 119"/>
              <a:gd name="T28" fmla="*/ 33 w 362"/>
              <a:gd name="T29" fmla="*/ 114 h 119"/>
              <a:gd name="T30" fmla="*/ 63 w 362"/>
              <a:gd name="T31" fmla="*/ 102 h 119"/>
              <a:gd name="T32" fmla="*/ 51 w 362"/>
              <a:gd name="T33" fmla="*/ 96 h 119"/>
              <a:gd name="T34" fmla="*/ 39 w 362"/>
              <a:gd name="T35" fmla="*/ 107 h 119"/>
              <a:gd name="T36" fmla="*/ 53 w 362"/>
              <a:gd name="T37" fmla="*/ 102 h 119"/>
              <a:gd name="T38" fmla="*/ 253 w 362"/>
              <a:gd name="T39" fmla="*/ 89 h 119"/>
              <a:gd name="T40" fmla="*/ 265 w 362"/>
              <a:gd name="T41" fmla="*/ 119 h 119"/>
              <a:gd name="T42" fmla="*/ 277 w 362"/>
              <a:gd name="T43" fmla="*/ 89 h 119"/>
              <a:gd name="T44" fmla="*/ 259 w 362"/>
              <a:gd name="T45" fmla="*/ 96 h 119"/>
              <a:gd name="T46" fmla="*/ 265 w 362"/>
              <a:gd name="T47" fmla="*/ 110 h 119"/>
              <a:gd name="T48" fmla="*/ 271 w 362"/>
              <a:gd name="T49" fmla="*/ 96 h 119"/>
              <a:gd name="T50" fmla="*/ 81 w 362"/>
              <a:gd name="T51" fmla="*/ 114 h 119"/>
              <a:gd name="T52" fmla="*/ 106 w 362"/>
              <a:gd name="T53" fmla="*/ 114 h 119"/>
              <a:gd name="T54" fmla="*/ 94 w 362"/>
              <a:gd name="T55" fmla="*/ 84 h 119"/>
              <a:gd name="T56" fmla="*/ 85 w 362"/>
              <a:gd name="T57" fmla="*/ 102 h 119"/>
              <a:gd name="T58" fmla="*/ 99 w 362"/>
              <a:gd name="T59" fmla="*/ 107 h 119"/>
              <a:gd name="T60" fmla="*/ 312 w 362"/>
              <a:gd name="T61" fmla="*/ 98 h 119"/>
              <a:gd name="T62" fmla="*/ 16 w 362"/>
              <a:gd name="T63" fmla="*/ 72 h 119"/>
              <a:gd name="T64" fmla="*/ 94 w 362"/>
              <a:gd name="T65" fmla="*/ 72 h 119"/>
              <a:gd name="T66" fmla="*/ 44 w 362"/>
              <a:gd name="T67" fmla="*/ 72 h 119"/>
              <a:gd name="T68" fmla="*/ 241 w 362"/>
              <a:gd name="T69" fmla="*/ 72 h 119"/>
              <a:gd name="T70" fmla="*/ 191 w 362"/>
              <a:gd name="T71" fmla="*/ 72 h 119"/>
              <a:gd name="T72" fmla="*/ 164 w 362"/>
              <a:gd name="T73" fmla="*/ 98 h 119"/>
              <a:gd name="T74" fmla="*/ 171 w 362"/>
              <a:gd name="T75" fmla="*/ 72 h 119"/>
              <a:gd name="T76" fmla="*/ 184 w 362"/>
              <a:gd name="T77" fmla="*/ 98 h 119"/>
              <a:gd name="T78" fmla="*/ 187 w 362"/>
              <a:gd name="T79" fmla="*/ 101 h 119"/>
              <a:gd name="T80" fmla="*/ 166 w 362"/>
              <a:gd name="T81" fmla="*/ 28 h 119"/>
              <a:gd name="T82" fmla="*/ 144 w 362"/>
              <a:gd name="T83" fmla="*/ 29 h 119"/>
              <a:gd name="T84" fmla="*/ 165 w 362"/>
              <a:gd name="T85" fmla="*/ 101 h 119"/>
              <a:gd name="T86" fmla="*/ 160 w 362"/>
              <a:gd name="T87" fmla="*/ 72 h 119"/>
              <a:gd name="T88" fmla="*/ 328 w 362"/>
              <a:gd name="T89" fmla="*/ 72 h 119"/>
              <a:gd name="T90" fmla="*/ 332 w 362"/>
              <a:gd name="T91" fmla="*/ 30 h 119"/>
              <a:gd name="T92" fmla="*/ 334 w 362"/>
              <a:gd name="T93" fmla="*/ 100 h 119"/>
              <a:gd name="T94" fmla="*/ 313 w 362"/>
              <a:gd name="T95" fmla="*/ 28 h 119"/>
              <a:gd name="T96" fmla="*/ 291 w 362"/>
              <a:gd name="T97" fmla="*/ 100 h 119"/>
              <a:gd name="T98" fmla="*/ 314 w 362"/>
              <a:gd name="T99" fmla="*/ 101 h 119"/>
              <a:gd name="T100" fmla="*/ 307 w 362"/>
              <a:gd name="T101" fmla="*/ 3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2" h="119">
                <a:moveTo>
                  <a:pt x="7" y="0"/>
                </a:moveTo>
                <a:cubicBezTo>
                  <a:pt x="313" y="0"/>
                  <a:pt x="313" y="0"/>
                  <a:pt x="313" y="0"/>
                </a:cubicBezTo>
                <a:cubicBezTo>
                  <a:pt x="321" y="0"/>
                  <a:pt x="321" y="0"/>
                  <a:pt x="321" y="0"/>
                </a:cubicBezTo>
                <a:cubicBezTo>
                  <a:pt x="346" y="0"/>
                  <a:pt x="346" y="0"/>
                  <a:pt x="346" y="0"/>
                </a:cubicBezTo>
                <a:cubicBezTo>
                  <a:pt x="349" y="4"/>
                  <a:pt x="349" y="4"/>
                  <a:pt x="349" y="4"/>
                </a:cubicBezTo>
                <a:cubicBezTo>
                  <a:pt x="346" y="24"/>
                  <a:pt x="346" y="24"/>
                  <a:pt x="346" y="24"/>
                </a:cubicBezTo>
                <a:cubicBezTo>
                  <a:pt x="350" y="24"/>
                  <a:pt x="353" y="25"/>
                  <a:pt x="354" y="26"/>
                </a:cubicBezTo>
                <a:cubicBezTo>
                  <a:pt x="356" y="28"/>
                  <a:pt x="358" y="37"/>
                  <a:pt x="358" y="39"/>
                </a:cubicBezTo>
                <a:cubicBezTo>
                  <a:pt x="359" y="39"/>
                  <a:pt x="359" y="39"/>
                  <a:pt x="359" y="39"/>
                </a:cubicBezTo>
                <a:cubicBezTo>
                  <a:pt x="360" y="40"/>
                  <a:pt x="362" y="54"/>
                  <a:pt x="361" y="55"/>
                </a:cubicBezTo>
                <a:cubicBezTo>
                  <a:pt x="360" y="56"/>
                  <a:pt x="353" y="55"/>
                  <a:pt x="353" y="55"/>
                </a:cubicBezTo>
                <a:cubicBezTo>
                  <a:pt x="352" y="39"/>
                  <a:pt x="352" y="39"/>
                  <a:pt x="352" y="39"/>
                </a:cubicBezTo>
                <a:cubicBezTo>
                  <a:pt x="352" y="39"/>
                  <a:pt x="352" y="39"/>
                  <a:pt x="353" y="39"/>
                </a:cubicBezTo>
                <a:cubicBezTo>
                  <a:pt x="353" y="37"/>
                  <a:pt x="352" y="31"/>
                  <a:pt x="351" y="29"/>
                </a:cubicBezTo>
                <a:cubicBezTo>
                  <a:pt x="349" y="28"/>
                  <a:pt x="339" y="29"/>
                  <a:pt x="338" y="29"/>
                </a:cubicBezTo>
                <a:cubicBezTo>
                  <a:pt x="342" y="73"/>
                  <a:pt x="342" y="73"/>
                  <a:pt x="342" y="73"/>
                </a:cubicBezTo>
                <a:cubicBezTo>
                  <a:pt x="348" y="73"/>
                  <a:pt x="348" y="73"/>
                  <a:pt x="348" y="73"/>
                </a:cubicBezTo>
                <a:cubicBezTo>
                  <a:pt x="349" y="83"/>
                  <a:pt x="348" y="93"/>
                  <a:pt x="347" y="101"/>
                </a:cubicBezTo>
                <a:cubicBezTo>
                  <a:pt x="331" y="107"/>
                  <a:pt x="331" y="107"/>
                  <a:pt x="331" y="107"/>
                </a:cubicBezTo>
                <a:cubicBezTo>
                  <a:pt x="286" y="107"/>
                  <a:pt x="286" y="107"/>
                  <a:pt x="286" y="107"/>
                </a:cubicBezTo>
                <a:cubicBezTo>
                  <a:pt x="286" y="101"/>
                  <a:pt x="286" y="101"/>
                  <a:pt x="286" y="101"/>
                </a:cubicBezTo>
                <a:cubicBezTo>
                  <a:pt x="286" y="101"/>
                  <a:pt x="286" y="101"/>
                  <a:pt x="286" y="100"/>
                </a:cubicBezTo>
                <a:cubicBezTo>
                  <a:pt x="286" y="100"/>
                  <a:pt x="286" y="100"/>
                  <a:pt x="286" y="100"/>
                </a:cubicBezTo>
                <a:cubicBezTo>
                  <a:pt x="286" y="95"/>
                  <a:pt x="284" y="90"/>
                  <a:pt x="280" y="87"/>
                </a:cubicBezTo>
                <a:cubicBezTo>
                  <a:pt x="280" y="87"/>
                  <a:pt x="280" y="87"/>
                  <a:pt x="280" y="87"/>
                </a:cubicBezTo>
                <a:cubicBezTo>
                  <a:pt x="280" y="86"/>
                  <a:pt x="280" y="86"/>
                  <a:pt x="280" y="86"/>
                </a:cubicBezTo>
                <a:cubicBezTo>
                  <a:pt x="276" y="83"/>
                  <a:pt x="271" y="80"/>
                  <a:pt x="265" y="80"/>
                </a:cubicBezTo>
                <a:cubicBezTo>
                  <a:pt x="259" y="80"/>
                  <a:pt x="254" y="83"/>
                  <a:pt x="250" y="86"/>
                </a:cubicBezTo>
                <a:cubicBezTo>
                  <a:pt x="250" y="86"/>
                  <a:pt x="250" y="86"/>
                  <a:pt x="250" y="86"/>
                </a:cubicBezTo>
                <a:cubicBezTo>
                  <a:pt x="246" y="90"/>
                  <a:pt x="244" y="96"/>
                  <a:pt x="244" y="102"/>
                </a:cubicBezTo>
                <a:cubicBezTo>
                  <a:pt x="244" y="102"/>
                  <a:pt x="244" y="103"/>
                  <a:pt x="244" y="103"/>
                </a:cubicBezTo>
                <a:cubicBezTo>
                  <a:pt x="244" y="107"/>
                  <a:pt x="244" y="107"/>
                  <a:pt x="244" y="107"/>
                </a:cubicBezTo>
                <a:cubicBezTo>
                  <a:pt x="115" y="107"/>
                  <a:pt x="115" y="107"/>
                  <a:pt x="115" y="107"/>
                </a:cubicBezTo>
                <a:cubicBezTo>
                  <a:pt x="115" y="102"/>
                  <a:pt x="115" y="102"/>
                  <a:pt x="115" y="102"/>
                </a:cubicBezTo>
                <a:cubicBezTo>
                  <a:pt x="115" y="102"/>
                  <a:pt x="115" y="102"/>
                  <a:pt x="115" y="102"/>
                </a:cubicBezTo>
                <a:cubicBezTo>
                  <a:pt x="115" y="100"/>
                  <a:pt x="115" y="99"/>
                  <a:pt x="115" y="98"/>
                </a:cubicBezTo>
                <a:cubicBezTo>
                  <a:pt x="115" y="98"/>
                  <a:pt x="115" y="98"/>
                  <a:pt x="115" y="98"/>
                </a:cubicBezTo>
                <a:cubicBezTo>
                  <a:pt x="115" y="98"/>
                  <a:pt x="115" y="98"/>
                  <a:pt x="115" y="98"/>
                </a:cubicBezTo>
                <a:cubicBezTo>
                  <a:pt x="114" y="94"/>
                  <a:pt x="112" y="90"/>
                  <a:pt x="109" y="87"/>
                </a:cubicBezTo>
                <a:cubicBezTo>
                  <a:pt x="109" y="87"/>
                  <a:pt x="109" y="87"/>
                  <a:pt x="109" y="87"/>
                </a:cubicBezTo>
                <a:cubicBezTo>
                  <a:pt x="109" y="86"/>
                  <a:pt x="109" y="86"/>
                  <a:pt x="109" y="86"/>
                </a:cubicBezTo>
                <a:cubicBezTo>
                  <a:pt x="105" y="83"/>
                  <a:pt x="99" y="80"/>
                  <a:pt x="94" y="80"/>
                </a:cubicBezTo>
                <a:cubicBezTo>
                  <a:pt x="88" y="80"/>
                  <a:pt x="82" y="83"/>
                  <a:pt x="79" y="86"/>
                </a:cubicBezTo>
                <a:cubicBezTo>
                  <a:pt x="79" y="86"/>
                  <a:pt x="79" y="86"/>
                  <a:pt x="79" y="86"/>
                </a:cubicBezTo>
                <a:cubicBezTo>
                  <a:pt x="75" y="90"/>
                  <a:pt x="73" y="94"/>
                  <a:pt x="73" y="99"/>
                </a:cubicBezTo>
                <a:cubicBezTo>
                  <a:pt x="73" y="99"/>
                  <a:pt x="73" y="99"/>
                  <a:pt x="73" y="99"/>
                </a:cubicBezTo>
                <a:cubicBezTo>
                  <a:pt x="73" y="99"/>
                  <a:pt x="73" y="99"/>
                  <a:pt x="73" y="99"/>
                </a:cubicBezTo>
                <a:cubicBezTo>
                  <a:pt x="72" y="100"/>
                  <a:pt x="72" y="101"/>
                  <a:pt x="72" y="102"/>
                </a:cubicBezTo>
                <a:cubicBezTo>
                  <a:pt x="72" y="102"/>
                  <a:pt x="72" y="103"/>
                  <a:pt x="72" y="103"/>
                </a:cubicBezTo>
                <a:cubicBezTo>
                  <a:pt x="72" y="106"/>
                  <a:pt x="72" y="106"/>
                  <a:pt x="72" y="106"/>
                </a:cubicBezTo>
                <a:cubicBezTo>
                  <a:pt x="66" y="106"/>
                  <a:pt x="66" y="106"/>
                  <a:pt x="66" y="106"/>
                </a:cubicBezTo>
                <a:cubicBezTo>
                  <a:pt x="66" y="101"/>
                  <a:pt x="66" y="101"/>
                  <a:pt x="66" y="101"/>
                </a:cubicBezTo>
                <a:cubicBezTo>
                  <a:pt x="66" y="101"/>
                  <a:pt x="66" y="100"/>
                  <a:pt x="66" y="100"/>
                </a:cubicBezTo>
                <a:cubicBezTo>
                  <a:pt x="66" y="100"/>
                  <a:pt x="66" y="100"/>
                  <a:pt x="66" y="100"/>
                </a:cubicBezTo>
                <a:cubicBezTo>
                  <a:pt x="66" y="100"/>
                  <a:pt x="66" y="100"/>
                  <a:pt x="66" y="100"/>
                </a:cubicBezTo>
                <a:cubicBezTo>
                  <a:pt x="66" y="95"/>
                  <a:pt x="64" y="90"/>
                  <a:pt x="60" y="86"/>
                </a:cubicBezTo>
                <a:cubicBezTo>
                  <a:pt x="60" y="86"/>
                  <a:pt x="60" y="86"/>
                  <a:pt x="60" y="86"/>
                </a:cubicBezTo>
                <a:cubicBezTo>
                  <a:pt x="60" y="86"/>
                  <a:pt x="60" y="86"/>
                  <a:pt x="60" y="86"/>
                </a:cubicBezTo>
                <a:cubicBezTo>
                  <a:pt x="56" y="83"/>
                  <a:pt x="51" y="80"/>
                  <a:pt x="45" y="80"/>
                </a:cubicBezTo>
                <a:cubicBezTo>
                  <a:pt x="39" y="80"/>
                  <a:pt x="34" y="83"/>
                  <a:pt x="30" y="86"/>
                </a:cubicBezTo>
                <a:cubicBezTo>
                  <a:pt x="30" y="86"/>
                  <a:pt x="30" y="86"/>
                  <a:pt x="30" y="86"/>
                </a:cubicBezTo>
                <a:cubicBezTo>
                  <a:pt x="26" y="90"/>
                  <a:pt x="24" y="96"/>
                  <a:pt x="24" y="102"/>
                </a:cubicBezTo>
                <a:cubicBezTo>
                  <a:pt x="24" y="102"/>
                  <a:pt x="24" y="102"/>
                  <a:pt x="24" y="102"/>
                </a:cubicBezTo>
                <a:cubicBezTo>
                  <a:pt x="24" y="102"/>
                  <a:pt x="24" y="102"/>
                  <a:pt x="24" y="102"/>
                </a:cubicBezTo>
                <a:cubicBezTo>
                  <a:pt x="24" y="102"/>
                  <a:pt x="24" y="102"/>
                  <a:pt x="24" y="102"/>
                </a:cubicBezTo>
                <a:cubicBezTo>
                  <a:pt x="24" y="102"/>
                  <a:pt x="24" y="102"/>
                  <a:pt x="24" y="102"/>
                </a:cubicBezTo>
                <a:cubicBezTo>
                  <a:pt x="24" y="106"/>
                  <a:pt x="24" y="106"/>
                  <a:pt x="24" y="106"/>
                </a:cubicBezTo>
                <a:cubicBezTo>
                  <a:pt x="8" y="106"/>
                  <a:pt x="8" y="106"/>
                  <a:pt x="8" y="106"/>
                </a:cubicBezTo>
                <a:cubicBezTo>
                  <a:pt x="2" y="73"/>
                  <a:pt x="0" y="34"/>
                  <a:pt x="7" y="0"/>
                </a:cubicBezTo>
                <a:close/>
                <a:moveTo>
                  <a:pt x="45" y="84"/>
                </a:moveTo>
                <a:cubicBezTo>
                  <a:pt x="40" y="84"/>
                  <a:pt x="36" y="86"/>
                  <a:pt x="33" y="89"/>
                </a:cubicBezTo>
                <a:cubicBezTo>
                  <a:pt x="33" y="89"/>
                  <a:pt x="33" y="89"/>
                  <a:pt x="33" y="89"/>
                </a:cubicBezTo>
                <a:cubicBezTo>
                  <a:pt x="29" y="92"/>
                  <a:pt x="28" y="97"/>
                  <a:pt x="28" y="102"/>
                </a:cubicBezTo>
                <a:cubicBezTo>
                  <a:pt x="28" y="106"/>
                  <a:pt x="29" y="111"/>
                  <a:pt x="33" y="114"/>
                </a:cubicBezTo>
                <a:cubicBezTo>
                  <a:pt x="33" y="114"/>
                  <a:pt x="33" y="114"/>
                  <a:pt x="33" y="114"/>
                </a:cubicBezTo>
                <a:cubicBezTo>
                  <a:pt x="33" y="114"/>
                  <a:pt x="33" y="114"/>
                  <a:pt x="33" y="114"/>
                </a:cubicBezTo>
                <a:cubicBezTo>
                  <a:pt x="36" y="117"/>
                  <a:pt x="40" y="119"/>
                  <a:pt x="45" y="119"/>
                </a:cubicBezTo>
                <a:cubicBezTo>
                  <a:pt x="50" y="119"/>
                  <a:pt x="54" y="117"/>
                  <a:pt x="57" y="114"/>
                </a:cubicBezTo>
                <a:cubicBezTo>
                  <a:pt x="57" y="114"/>
                  <a:pt x="57" y="114"/>
                  <a:pt x="57" y="114"/>
                </a:cubicBezTo>
                <a:cubicBezTo>
                  <a:pt x="61" y="111"/>
                  <a:pt x="63" y="106"/>
                  <a:pt x="63" y="102"/>
                </a:cubicBezTo>
                <a:cubicBezTo>
                  <a:pt x="63" y="97"/>
                  <a:pt x="61" y="92"/>
                  <a:pt x="57" y="89"/>
                </a:cubicBezTo>
                <a:cubicBezTo>
                  <a:pt x="57" y="89"/>
                  <a:pt x="57" y="89"/>
                  <a:pt x="57" y="89"/>
                </a:cubicBezTo>
                <a:cubicBezTo>
                  <a:pt x="57" y="89"/>
                  <a:pt x="57" y="89"/>
                  <a:pt x="57" y="89"/>
                </a:cubicBezTo>
                <a:cubicBezTo>
                  <a:pt x="54" y="86"/>
                  <a:pt x="50" y="84"/>
                  <a:pt x="45" y="84"/>
                </a:cubicBezTo>
                <a:close/>
                <a:moveTo>
                  <a:pt x="51" y="96"/>
                </a:moveTo>
                <a:cubicBezTo>
                  <a:pt x="49" y="94"/>
                  <a:pt x="47" y="93"/>
                  <a:pt x="45" y="93"/>
                </a:cubicBezTo>
                <a:cubicBezTo>
                  <a:pt x="43" y="93"/>
                  <a:pt x="41" y="94"/>
                  <a:pt x="39" y="96"/>
                </a:cubicBezTo>
                <a:cubicBezTo>
                  <a:pt x="39" y="96"/>
                  <a:pt x="39" y="96"/>
                  <a:pt x="39" y="96"/>
                </a:cubicBezTo>
                <a:cubicBezTo>
                  <a:pt x="38" y="97"/>
                  <a:pt x="37" y="99"/>
                  <a:pt x="37" y="102"/>
                </a:cubicBezTo>
                <a:cubicBezTo>
                  <a:pt x="37" y="104"/>
                  <a:pt x="38" y="106"/>
                  <a:pt x="39" y="107"/>
                </a:cubicBezTo>
                <a:cubicBezTo>
                  <a:pt x="39" y="107"/>
                  <a:pt x="39" y="107"/>
                  <a:pt x="39" y="107"/>
                </a:cubicBezTo>
                <a:cubicBezTo>
                  <a:pt x="41" y="109"/>
                  <a:pt x="43" y="110"/>
                  <a:pt x="45" y="110"/>
                </a:cubicBezTo>
                <a:cubicBezTo>
                  <a:pt x="47" y="110"/>
                  <a:pt x="49" y="109"/>
                  <a:pt x="51" y="107"/>
                </a:cubicBezTo>
                <a:cubicBezTo>
                  <a:pt x="51" y="107"/>
                  <a:pt x="51" y="107"/>
                  <a:pt x="51" y="107"/>
                </a:cubicBezTo>
                <a:cubicBezTo>
                  <a:pt x="52" y="106"/>
                  <a:pt x="53" y="104"/>
                  <a:pt x="53" y="102"/>
                </a:cubicBezTo>
                <a:cubicBezTo>
                  <a:pt x="53" y="99"/>
                  <a:pt x="52" y="97"/>
                  <a:pt x="51" y="96"/>
                </a:cubicBezTo>
                <a:cubicBezTo>
                  <a:pt x="51" y="96"/>
                  <a:pt x="51" y="96"/>
                  <a:pt x="51" y="96"/>
                </a:cubicBezTo>
                <a:close/>
                <a:moveTo>
                  <a:pt x="265" y="84"/>
                </a:moveTo>
                <a:cubicBezTo>
                  <a:pt x="260" y="84"/>
                  <a:pt x="256" y="86"/>
                  <a:pt x="253" y="89"/>
                </a:cubicBezTo>
                <a:cubicBezTo>
                  <a:pt x="253" y="89"/>
                  <a:pt x="253" y="89"/>
                  <a:pt x="253" y="89"/>
                </a:cubicBezTo>
                <a:cubicBezTo>
                  <a:pt x="249" y="92"/>
                  <a:pt x="247" y="97"/>
                  <a:pt x="247" y="102"/>
                </a:cubicBezTo>
                <a:cubicBezTo>
                  <a:pt x="247" y="106"/>
                  <a:pt x="249" y="111"/>
                  <a:pt x="253" y="114"/>
                </a:cubicBezTo>
                <a:cubicBezTo>
                  <a:pt x="253" y="114"/>
                  <a:pt x="253" y="114"/>
                  <a:pt x="253" y="114"/>
                </a:cubicBezTo>
                <a:cubicBezTo>
                  <a:pt x="253" y="114"/>
                  <a:pt x="253" y="114"/>
                  <a:pt x="253" y="114"/>
                </a:cubicBezTo>
                <a:cubicBezTo>
                  <a:pt x="256" y="117"/>
                  <a:pt x="260" y="119"/>
                  <a:pt x="265" y="119"/>
                </a:cubicBezTo>
                <a:cubicBezTo>
                  <a:pt x="270" y="119"/>
                  <a:pt x="274" y="117"/>
                  <a:pt x="277" y="114"/>
                </a:cubicBezTo>
                <a:cubicBezTo>
                  <a:pt x="277" y="114"/>
                  <a:pt x="277" y="114"/>
                  <a:pt x="277" y="114"/>
                </a:cubicBezTo>
                <a:cubicBezTo>
                  <a:pt x="281" y="111"/>
                  <a:pt x="282" y="106"/>
                  <a:pt x="282" y="102"/>
                </a:cubicBezTo>
                <a:cubicBezTo>
                  <a:pt x="282" y="97"/>
                  <a:pt x="281" y="92"/>
                  <a:pt x="277" y="89"/>
                </a:cubicBezTo>
                <a:cubicBezTo>
                  <a:pt x="277" y="89"/>
                  <a:pt x="277" y="89"/>
                  <a:pt x="277" y="89"/>
                </a:cubicBezTo>
                <a:cubicBezTo>
                  <a:pt x="277" y="89"/>
                  <a:pt x="277" y="89"/>
                  <a:pt x="277" y="89"/>
                </a:cubicBezTo>
                <a:cubicBezTo>
                  <a:pt x="274" y="86"/>
                  <a:pt x="270" y="84"/>
                  <a:pt x="265" y="84"/>
                </a:cubicBezTo>
                <a:close/>
                <a:moveTo>
                  <a:pt x="271" y="96"/>
                </a:moveTo>
                <a:cubicBezTo>
                  <a:pt x="269" y="94"/>
                  <a:pt x="267" y="93"/>
                  <a:pt x="265" y="93"/>
                </a:cubicBezTo>
                <a:cubicBezTo>
                  <a:pt x="263" y="93"/>
                  <a:pt x="261" y="94"/>
                  <a:pt x="259" y="96"/>
                </a:cubicBezTo>
                <a:cubicBezTo>
                  <a:pt x="259" y="96"/>
                  <a:pt x="259" y="96"/>
                  <a:pt x="259" y="96"/>
                </a:cubicBezTo>
                <a:cubicBezTo>
                  <a:pt x="258" y="97"/>
                  <a:pt x="257" y="99"/>
                  <a:pt x="257" y="102"/>
                </a:cubicBezTo>
                <a:cubicBezTo>
                  <a:pt x="257" y="104"/>
                  <a:pt x="258" y="106"/>
                  <a:pt x="259" y="107"/>
                </a:cubicBezTo>
                <a:cubicBezTo>
                  <a:pt x="259" y="107"/>
                  <a:pt x="259" y="107"/>
                  <a:pt x="259" y="107"/>
                </a:cubicBezTo>
                <a:cubicBezTo>
                  <a:pt x="261" y="109"/>
                  <a:pt x="263" y="110"/>
                  <a:pt x="265" y="110"/>
                </a:cubicBezTo>
                <a:cubicBezTo>
                  <a:pt x="267" y="110"/>
                  <a:pt x="269" y="109"/>
                  <a:pt x="271" y="107"/>
                </a:cubicBezTo>
                <a:cubicBezTo>
                  <a:pt x="271" y="107"/>
                  <a:pt x="271" y="107"/>
                  <a:pt x="271" y="107"/>
                </a:cubicBezTo>
                <a:cubicBezTo>
                  <a:pt x="272" y="106"/>
                  <a:pt x="273" y="104"/>
                  <a:pt x="273" y="102"/>
                </a:cubicBezTo>
                <a:cubicBezTo>
                  <a:pt x="273" y="99"/>
                  <a:pt x="272" y="97"/>
                  <a:pt x="271" y="96"/>
                </a:cubicBezTo>
                <a:cubicBezTo>
                  <a:pt x="271" y="96"/>
                  <a:pt x="271" y="96"/>
                  <a:pt x="271" y="96"/>
                </a:cubicBezTo>
                <a:close/>
                <a:moveTo>
                  <a:pt x="94" y="84"/>
                </a:moveTo>
                <a:cubicBezTo>
                  <a:pt x="89" y="84"/>
                  <a:pt x="84" y="86"/>
                  <a:pt x="81" y="89"/>
                </a:cubicBezTo>
                <a:cubicBezTo>
                  <a:pt x="81" y="89"/>
                  <a:pt x="81" y="89"/>
                  <a:pt x="81" y="89"/>
                </a:cubicBezTo>
                <a:cubicBezTo>
                  <a:pt x="78" y="92"/>
                  <a:pt x="76" y="97"/>
                  <a:pt x="76" y="102"/>
                </a:cubicBezTo>
                <a:cubicBezTo>
                  <a:pt x="76" y="106"/>
                  <a:pt x="78" y="111"/>
                  <a:pt x="81" y="114"/>
                </a:cubicBezTo>
                <a:cubicBezTo>
                  <a:pt x="81" y="114"/>
                  <a:pt x="81" y="114"/>
                  <a:pt x="81" y="114"/>
                </a:cubicBezTo>
                <a:cubicBezTo>
                  <a:pt x="81" y="114"/>
                  <a:pt x="81" y="114"/>
                  <a:pt x="81" y="114"/>
                </a:cubicBezTo>
                <a:cubicBezTo>
                  <a:pt x="84" y="117"/>
                  <a:pt x="89" y="119"/>
                  <a:pt x="94" y="119"/>
                </a:cubicBezTo>
                <a:cubicBezTo>
                  <a:pt x="98" y="119"/>
                  <a:pt x="103" y="117"/>
                  <a:pt x="106" y="114"/>
                </a:cubicBezTo>
                <a:cubicBezTo>
                  <a:pt x="106" y="114"/>
                  <a:pt x="106" y="114"/>
                  <a:pt x="106" y="114"/>
                </a:cubicBezTo>
                <a:cubicBezTo>
                  <a:pt x="109" y="111"/>
                  <a:pt x="111" y="106"/>
                  <a:pt x="111" y="102"/>
                </a:cubicBezTo>
                <a:cubicBezTo>
                  <a:pt x="111" y="97"/>
                  <a:pt x="109" y="92"/>
                  <a:pt x="106" y="89"/>
                </a:cubicBezTo>
                <a:cubicBezTo>
                  <a:pt x="106" y="89"/>
                  <a:pt x="106" y="89"/>
                  <a:pt x="106" y="89"/>
                </a:cubicBezTo>
                <a:cubicBezTo>
                  <a:pt x="106" y="89"/>
                  <a:pt x="106" y="89"/>
                  <a:pt x="106" y="89"/>
                </a:cubicBezTo>
                <a:cubicBezTo>
                  <a:pt x="103" y="86"/>
                  <a:pt x="98" y="84"/>
                  <a:pt x="94" y="84"/>
                </a:cubicBezTo>
                <a:close/>
                <a:moveTo>
                  <a:pt x="99" y="96"/>
                </a:moveTo>
                <a:cubicBezTo>
                  <a:pt x="98" y="94"/>
                  <a:pt x="96" y="93"/>
                  <a:pt x="94" y="93"/>
                </a:cubicBezTo>
                <a:cubicBezTo>
                  <a:pt x="91" y="93"/>
                  <a:pt x="89" y="94"/>
                  <a:pt x="88" y="96"/>
                </a:cubicBezTo>
                <a:cubicBezTo>
                  <a:pt x="88" y="96"/>
                  <a:pt x="88" y="96"/>
                  <a:pt x="88" y="96"/>
                </a:cubicBezTo>
                <a:cubicBezTo>
                  <a:pt x="86" y="97"/>
                  <a:pt x="85" y="99"/>
                  <a:pt x="85" y="102"/>
                </a:cubicBezTo>
                <a:cubicBezTo>
                  <a:pt x="85" y="104"/>
                  <a:pt x="86" y="106"/>
                  <a:pt x="88" y="107"/>
                </a:cubicBezTo>
                <a:cubicBezTo>
                  <a:pt x="88" y="107"/>
                  <a:pt x="88" y="107"/>
                  <a:pt x="88" y="107"/>
                </a:cubicBezTo>
                <a:cubicBezTo>
                  <a:pt x="89" y="109"/>
                  <a:pt x="91" y="110"/>
                  <a:pt x="94" y="110"/>
                </a:cubicBezTo>
                <a:cubicBezTo>
                  <a:pt x="96" y="110"/>
                  <a:pt x="98" y="109"/>
                  <a:pt x="99" y="107"/>
                </a:cubicBezTo>
                <a:cubicBezTo>
                  <a:pt x="99" y="107"/>
                  <a:pt x="99" y="107"/>
                  <a:pt x="99" y="107"/>
                </a:cubicBezTo>
                <a:cubicBezTo>
                  <a:pt x="101" y="106"/>
                  <a:pt x="102" y="104"/>
                  <a:pt x="102" y="102"/>
                </a:cubicBezTo>
                <a:cubicBezTo>
                  <a:pt x="102" y="99"/>
                  <a:pt x="101" y="97"/>
                  <a:pt x="99" y="96"/>
                </a:cubicBezTo>
                <a:cubicBezTo>
                  <a:pt x="99" y="96"/>
                  <a:pt x="99" y="96"/>
                  <a:pt x="99" y="96"/>
                </a:cubicBezTo>
                <a:close/>
                <a:moveTo>
                  <a:pt x="294" y="98"/>
                </a:moveTo>
                <a:cubicBezTo>
                  <a:pt x="312" y="98"/>
                  <a:pt x="312" y="98"/>
                  <a:pt x="312" y="98"/>
                </a:cubicBezTo>
                <a:cubicBezTo>
                  <a:pt x="312" y="30"/>
                  <a:pt x="312" y="30"/>
                  <a:pt x="312" y="30"/>
                </a:cubicBezTo>
                <a:cubicBezTo>
                  <a:pt x="294" y="30"/>
                  <a:pt x="294" y="30"/>
                  <a:pt x="294" y="30"/>
                </a:cubicBezTo>
                <a:cubicBezTo>
                  <a:pt x="294" y="98"/>
                  <a:pt x="294" y="98"/>
                  <a:pt x="294" y="98"/>
                </a:cubicBezTo>
                <a:close/>
                <a:moveTo>
                  <a:pt x="16" y="28"/>
                </a:moveTo>
                <a:cubicBezTo>
                  <a:pt x="14" y="43"/>
                  <a:pt x="14" y="57"/>
                  <a:pt x="16" y="72"/>
                </a:cubicBezTo>
                <a:cubicBezTo>
                  <a:pt x="24" y="72"/>
                  <a:pt x="31" y="72"/>
                  <a:pt x="39" y="72"/>
                </a:cubicBezTo>
                <a:cubicBezTo>
                  <a:pt x="39" y="57"/>
                  <a:pt x="39" y="43"/>
                  <a:pt x="39" y="28"/>
                </a:cubicBezTo>
                <a:cubicBezTo>
                  <a:pt x="31" y="28"/>
                  <a:pt x="24" y="28"/>
                  <a:pt x="16" y="28"/>
                </a:cubicBezTo>
                <a:close/>
                <a:moveTo>
                  <a:pt x="94" y="28"/>
                </a:moveTo>
                <a:cubicBezTo>
                  <a:pt x="94" y="72"/>
                  <a:pt x="94" y="72"/>
                  <a:pt x="94" y="72"/>
                </a:cubicBezTo>
                <a:cubicBezTo>
                  <a:pt x="140" y="72"/>
                  <a:pt x="140" y="72"/>
                  <a:pt x="140" y="72"/>
                </a:cubicBezTo>
                <a:cubicBezTo>
                  <a:pt x="140" y="28"/>
                  <a:pt x="140" y="28"/>
                  <a:pt x="140" y="28"/>
                </a:cubicBezTo>
                <a:cubicBezTo>
                  <a:pt x="94" y="28"/>
                  <a:pt x="94" y="28"/>
                  <a:pt x="94" y="28"/>
                </a:cubicBezTo>
                <a:close/>
                <a:moveTo>
                  <a:pt x="44" y="28"/>
                </a:moveTo>
                <a:cubicBezTo>
                  <a:pt x="44" y="72"/>
                  <a:pt x="44" y="72"/>
                  <a:pt x="44" y="72"/>
                </a:cubicBezTo>
                <a:cubicBezTo>
                  <a:pt x="89" y="72"/>
                  <a:pt x="89" y="72"/>
                  <a:pt x="89" y="72"/>
                </a:cubicBezTo>
                <a:cubicBezTo>
                  <a:pt x="89" y="28"/>
                  <a:pt x="89" y="28"/>
                  <a:pt x="89" y="28"/>
                </a:cubicBezTo>
                <a:cubicBezTo>
                  <a:pt x="44" y="28"/>
                  <a:pt x="44" y="28"/>
                  <a:pt x="44" y="28"/>
                </a:cubicBezTo>
                <a:close/>
                <a:moveTo>
                  <a:pt x="241" y="28"/>
                </a:moveTo>
                <a:cubicBezTo>
                  <a:pt x="241" y="72"/>
                  <a:pt x="241" y="72"/>
                  <a:pt x="241" y="72"/>
                </a:cubicBezTo>
                <a:cubicBezTo>
                  <a:pt x="287" y="72"/>
                  <a:pt x="287" y="72"/>
                  <a:pt x="287" y="72"/>
                </a:cubicBezTo>
                <a:cubicBezTo>
                  <a:pt x="287" y="28"/>
                  <a:pt x="287" y="28"/>
                  <a:pt x="287" y="28"/>
                </a:cubicBezTo>
                <a:cubicBezTo>
                  <a:pt x="241" y="28"/>
                  <a:pt x="241" y="28"/>
                  <a:pt x="241" y="28"/>
                </a:cubicBezTo>
                <a:close/>
                <a:moveTo>
                  <a:pt x="191" y="28"/>
                </a:moveTo>
                <a:cubicBezTo>
                  <a:pt x="191" y="72"/>
                  <a:pt x="191" y="72"/>
                  <a:pt x="191" y="72"/>
                </a:cubicBezTo>
                <a:cubicBezTo>
                  <a:pt x="237" y="72"/>
                  <a:pt x="237" y="72"/>
                  <a:pt x="237" y="72"/>
                </a:cubicBezTo>
                <a:cubicBezTo>
                  <a:pt x="237" y="28"/>
                  <a:pt x="237" y="28"/>
                  <a:pt x="237" y="28"/>
                </a:cubicBezTo>
                <a:cubicBezTo>
                  <a:pt x="191" y="28"/>
                  <a:pt x="191" y="28"/>
                  <a:pt x="191" y="28"/>
                </a:cubicBezTo>
                <a:close/>
                <a:moveTo>
                  <a:pt x="146" y="98"/>
                </a:moveTo>
                <a:cubicBezTo>
                  <a:pt x="164" y="98"/>
                  <a:pt x="164" y="98"/>
                  <a:pt x="164" y="98"/>
                </a:cubicBezTo>
                <a:cubicBezTo>
                  <a:pt x="164" y="30"/>
                  <a:pt x="164" y="30"/>
                  <a:pt x="164" y="30"/>
                </a:cubicBezTo>
                <a:cubicBezTo>
                  <a:pt x="146" y="30"/>
                  <a:pt x="146" y="30"/>
                  <a:pt x="146" y="30"/>
                </a:cubicBezTo>
                <a:cubicBezTo>
                  <a:pt x="146" y="98"/>
                  <a:pt x="146" y="98"/>
                  <a:pt x="146" y="98"/>
                </a:cubicBezTo>
                <a:close/>
                <a:moveTo>
                  <a:pt x="171" y="36"/>
                </a:moveTo>
                <a:cubicBezTo>
                  <a:pt x="171" y="72"/>
                  <a:pt x="171" y="72"/>
                  <a:pt x="171" y="72"/>
                </a:cubicBezTo>
                <a:cubicBezTo>
                  <a:pt x="180" y="72"/>
                  <a:pt x="180" y="72"/>
                  <a:pt x="180" y="72"/>
                </a:cubicBezTo>
                <a:cubicBezTo>
                  <a:pt x="180" y="36"/>
                  <a:pt x="180" y="36"/>
                  <a:pt x="180" y="36"/>
                </a:cubicBezTo>
                <a:cubicBezTo>
                  <a:pt x="171" y="36"/>
                  <a:pt x="171" y="36"/>
                  <a:pt x="171" y="36"/>
                </a:cubicBezTo>
                <a:close/>
                <a:moveTo>
                  <a:pt x="166" y="98"/>
                </a:moveTo>
                <a:cubicBezTo>
                  <a:pt x="184" y="98"/>
                  <a:pt x="184" y="98"/>
                  <a:pt x="184" y="98"/>
                </a:cubicBezTo>
                <a:cubicBezTo>
                  <a:pt x="184" y="30"/>
                  <a:pt x="184" y="30"/>
                  <a:pt x="184" y="30"/>
                </a:cubicBezTo>
                <a:cubicBezTo>
                  <a:pt x="166" y="30"/>
                  <a:pt x="166" y="30"/>
                  <a:pt x="166" y="30"/>
                </a:cubicBezTo>
                <a:cubicBezTo>
                  <a:pt x="166" y="98"/>
                  <a:pt x="166" y="98"/>
                  <a:pt x="166" y="98"/>
                </a:cubicBezTo>
                <a:close/>
                <a:moveTo>
                  <a:pt x="185" y="101"/>
                </a:moveTo>
                <a:cubicBezTo>
                  <a:pt x="187" y="101"/>
                  <a:pt x="187" y="101"/>
                  <a:pt x="187" y="101"/>
                </a:cubicBezTo>
                <a:cubicBezTo>
                  <a:pt x="187" y="100"/>
                  <a:pt x="187" y="100"/>
                  <a:pt x="187" y="100"/>
                </a:cubicBezTo>
                <a:cubicBezTo>
                  <a:pt x="187" y="29"/>
                  <a:pt x="187" y="29"/>
                  <a:pt x="187" y="29"/>
                </a:cubicBezTo>
                <a:cubicBezTo>
                  <a:pt x="187" y="28"/>
                  <a:pt x="187" y="28"/>
                  <a:pt x="187" y="28"/>
                </a:cubicBezTo>
                <a:cubicBezTo>
                  <a:pt x="185" y="28"/>
                  <a:pt x="185" y="28"/>
                  <a:pt x="185" y="28"/>
                </a:cubicBezTo>
                <a:cubicBezTo>
                  <a:pt x="166" y="28"/>
                  <a:pt x="166" y="28"/>
                  <a:pt x="166" y="28"/>
                </a:cubicBezTo>
                <a:cubicBezTo>
                  <a:pt x="165" y="28"/>
                  <a:pt x="165" y="28"/>
                  <a:pt x="165" y="28"/>
                </a:cubicBezTo>
                <a:cubicBezTo>
                  <a:pt x="164" y="28"/>
                  <a:pt x="164" y="28"/>
                  <a:pt x="164" y="28"/>
                </a:cubicBezTo>
                <a:cubicBezTo>
                  <a:pt x="145" y="28"/>
                  <a:pt x="145" y="28"/>
                  <a:pt x="145" y="28"/>
                </a:cubicBezTo>
                <a:cubicBezTo>
                  <a:pt x="144" y="28"/>
                  <a:pt x="144" y="28"/>
                  <a:pt x="144" y="28"/>
                </a:cubicBezTo>
                <a:cubicBezTo>
                  <a:pt x="144" y="29"/>
                  <a:pt x="144" y="29"/>
                  <a:pt x="144" y="29"/>
                </a:cubicBezTo>
                <a:cubicBezTo>
                  <a:pt x="144" y="100"/>
                  <a:pt x="144" y="100"/>
                  <a:pt x="144" y="100"/>
                </a:cubicBezTo>
                <a:cubicBezTo>
                  <a:pt x="144" y="101"/>
                  <a:pt x="144" y="101"/>
                  <a:pt x="144" y="101"/>
                </a:cubicBezTo>
                <a:cubicBezTo>
                  <a:pt x="145" y="101"/>
                  <a:pt x="145" y="101"/>
                  <a:pt x="145" y="101"/>
                </a:cubicBezTo>
                <a:cubicBezTo>
                  <a:pt x="164" y="101"/>
                  <a:pt x="164" y="101"/>
                  <a:pt x="164" y="101"/>
                </a:cubicBezTo>
                <a:cubicBezTo>
                  <a:pt x="165" y="101"/>
                  <a:pt x="165" y="101"/>
                  <a:pt x="165" y="101"/>
                </a:cubicBezTo>
                <a:cubicBezTo>
                  <a:pt x="166" y="101"/>
                  <a:pt x="166" y="101"/>
                  <a:pt x="166" y="101"/>
                </a:cubicBezTo>
                <a:cubicBezTo>
                  <a:pt x="185" y="101"/>
                  <a:pt x="185" y="101"/>
                  <a:pt x="185" y="101"/>
                </a:cubicBezTo>
                <a:close/>
                <a:moveTo>
                  <a:pt x="151" y="36"/>
                </a:moveTo>
                <a:cubicBezTo>
                  <a:pt x="151" y="72"/>
                  <a:pt x="151" y="72"/>
                  <a:pt x="151" y="72"/>
                </a:cubicBezTo>
                <a:cubicBezTo>
                  <a:pt x="160" y="72"/>
                  <a:pt x="160" y="72"/>
                  <a:pt x="160" y="72"/>
                </a:cubicBezTo>
                <a:cubicBezTo>
                  <a:pt x="160" y="36"/>
                  <a:pt x="160" y="36"/>
                  <a:pt x="160" y="36"/>
                </a:cubicBezTo>
                <a:cubicBezTo>
                  <a:pt x="151" y="36"/>
                  <a:pt x="151" y="36"/>
                  <a:pt x="151" y="36"/>
                </a:cubicBezTo>
                <a:close/>
                <a:moveTo>
                  <a:pt x="319" y="36"/>
                </a:moveTo>
                <a:cubicBezTo>
                  <a:pt x="319" y="72"/>
                  <a:pt x="319" y="72"/>
                  <a:pt x="319" y="72"/>
                </a:cubicBezTo>
                <a:cubicBezTo>
                  <a:pt x="328" y="72"/>
                  <a:pt x="328" y="72"/>
                  <a:pt x="328" y="72"/>
                </a:cubicBezTo>
                <a:cubicBezTo>
                  <a:pt x="328" y="36"/>
                  <a:pt x="328" y="36"/>
                  <a:pt x="328" y="36"/>
                </a:cubicBezTo>
                <a:cubicBezTo>
                  <a:pt x="319" y="36"/>
                  <a:pt x="319" y="36"/>
                  <a:pt x="319" y="36"/>
                </a:cubicBezTo>
                <a:close/>
                <a:moveTo>
                  <a:pt x="314" y="98"/>
                </a:moveTo>
                <a:cubicBezTo>
                  <a:pt x="332" y="98"/>
                  <a:pt x="332" y="98"/>
                  <a:pt x="332" y="98"/>
                </a:cubicBezTo>
                <a:cubicBezTo>
                  <a:pt x="332" y="30"/>
                  <a:pt x="332" y="30"/>
                  <a:pt x="332" y="30"/>
                </a:cubicBezTo>
                <a:cubicBezTo>
                  <a:pt x="314" y="30"/>
                  <a:pt x="314" y="30"/>
                  <a:pt x="314" y="30"/>
                </a:cubicBezTo>
                <a:cubicBezTo>
                  <a:pt x="314" y="98"/>
                  <a:pt x="314" y="98"/>
                  <a:pt x="314" y="98"/>
                </a:cubicBezTo>
                <a:close/>
                <a:moveTo>
                  <a:pt x="333" y="101"/>
                </a:moveTo>
                <a:cubicBezTo>
                  <a:pt x="334" y="101"/>
                  <a:pt x="334" y="101"/>
                  <a:pt x="334" y="101"/>
                </a:cubicBezTo>
                <a:cubicBezTo>
                  <a:pt x="334" y="100"/>
                  <a:pt x="334" y="100"/>
                  <a:pt x="334" y="100"/>
                </a:cubicBezTo>
                <a:cubicBezTo>
                  <a:pt x="334" y="29"/>
                  <a:pt x="334" y="29"/>
                  <a:pt x="334" y="29"/>
                </a:cubicBezTo>
                <a:cubicBezTo>
                  <a:pt x="334" y="28"/>
                  <a:pt x="334" y="28"/>
                  <a:pt x="334" y="28"/>
                </a:cubicBezTo>
                <a:cubicBezTo>
                  <a:pt x="333" y="28"/>
                  <a:pt x="333" y="28"/>
                  <a:pt x="333" y="28"/>
                </a:cubicBezTo>
                <a:cubicBezTo>
                  <a:pt x="314" y="28"/>
                  <a:pt x="314" y="28"/>
                  <a:pt x="314" y="28"/>
                </a:cubicBezTo>
                <a:cubicBezTo>
                  <a:pt x="313" y="28"/>
                  <a:pt x="313" y="28"/>
                  <a:pt x="313" y="28"/>
                </a:cubicBezTo>
                <a:cubicBezTo>
                  <a:pt x="312" y="28"/>
                  <a:pt x="312" y="28"/>
                  <a:pt x="312" y="28"/>
                </a:cubicBezTo>
                <a:cubicBezTo>
                  <a:pt x="293" y="28"/>
                  <a:pt x="293" y="28"/>
                  <a:pt x="293" y="28"/>
                </a:cubicBezTo>
                <a:cubicBezTo>
                  <a:pt x="291" y="28"/>
                  <a:pt x="291" y="28"/>
                  <a:pt x="291" y="28"/>
                </a:cubicBezTo>
                <a:cubicBezTo>
                  <a:pt x="291" y="29"/>
                  <a:pt x="291" y="29"/>
                  <a:pt x="291" y="29"/>
                </a:cubicBezTo>
                <a:cubicBezTo>
                  <a:pt x="291" y="100"/>
                  <a:pt x="291" y="100"/>
                  <a:pt x="291" y="100"/>
                </a:cubicBezTo>
                <a:cubicBezTo>
                  <a:pt x="291" y="101"/>
                  <a:pt x="291" y="101"/>
                  <a:pt x="291" y="101"/>
                </a:cubicBezTo>
                <a:cubicBezTo>
                  <a:pt x="293" y="101"/>
                  <a:pt x="293" y="101"/>
                  <a:pt x="293" y="101"/>
                </a:cubicBezTo>
                <a:cubicBezTo>
                  <a:pt x="312" y="101"/>
                  <a:pt x="312" y="101"/>
                  <a:pt x="312" y="101"/>
                </a:cubicBezTo>
                <a:cubicBezTo>
                  <a:pt x="313" y="101"/>
                  <a:pt x="313" y="101"/>
                  <a:pt x="313" y="101"/>
                </a:cubicBezTo>
                <a:cubicBezTo>
                  <a:pt x="314" y="101"/>
                  <a:pt x="314" y="101"/>
                  <a:pt x="314" y="101"/>
                </a:cubicBezTo>
                <a:cubicBezTo>
                  <a:pt x="333" y="101"/>
                  <a:pt x="333" y="101"/>
                  <a:pt x="333" y="101"/>
                </a:cubicBezTo>
                <a:close/>
                <a:moveTo>
                  <a:pt x="298" y="36"/>
                </a:moveTo>
                <a:cubicBezTo>
                  <a:pt x="298" y="72"/>
                  <a:pt x="298" y="72"/>
                  <a:pt x="298" y="72"/>
                </a:cubicBezTo>
                <a:cubicBezTo>
                  <a:pt x="307" y="72"/>
                  <a:pt x="307" y="72"/>
                  <a:pt x="307" y="72"/>
                </a:cubicBezTo>
                <a:cubicBezTo>
                  <a:pt x="307" y="36"/>
                  <a:pt x="307" y="36"/>
                  <a:pt x="307" y="36"/>
                </a:cubicBezTo>
                <a:cubicBezTo>
                  <a:pt x="298" y="36"/>
                  <a:pt x="298" y="36"/>
                  <a:pt x="298" y="36"/>
                </a:cubicBezTo>
                <a:close/>
                <a:moveTo>
                  <a:pt x="115" y="98"/>
                </a:moveTo>
                <a:cubicBezTo>
                  <a:pt x="115" y="98"/>
                  <a:pt x="115" y="98"/>
                  <a:pt x="115" y="98"/>
                </a:cubicBezTo>
                <a:close/>
              </a:path>
            </a:pathLst>
          </a:custGeom>
          <a:solidFill>
            <a:srgbClr val="666666">
              <a:lumMod val="60000"/>
              <a:lumOff val="40000"/>
            </a:srgb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Arial" panose="020B0604020202020204" pitchFamily="34" charset="0"/>
              <a:ea typeface="Microsoft YaHei"/>
              <a:cs typeface="+mn-cs"/>
            </a:endParaRPr>
          </a:p>
        </p:txBody>
      </p:sp>
      <p:cxnSp>
        <p:nvCxnSpPr>
          <p:cNvPr id="230" name="直接箭头连接符 229">
            <a:extLst>
              <a:ext uri="{FF2B5EF4-FFF2-40B4-BE49-F238E27FC236}">
                <a16:creationId xmlns:a16="http://schemas.microsoft.com/office/drawing/2014/main" id="{DA9EAFE6-FCCA-4C71-A5BA-D17815EFAEDC}"/>
              </a:ext>
            </a:extLst>
          </p:cNvPr>
          <p:cNvCxnSpPr/>
          <p:nvPr/>
        </p:nvCxnSpPr>
        <p:spPr>
          <a:xfrm>
            <a:off x="5460272" y="2819789"/>
            <a:ext cx="2207441" cy="0"/>
          </a:xfrm>
          <a:prstGeom prst="straightConnector1">
            <a:avLst/>
          </a:prstGeom>
          <a:noFill/>
          <a:ln w="19050" cap="flat" cmpd="sng" algn="ctr">
            <a:solidFill>
              <a:srgbClr val="7F7F7F"/>
            </a:solidFill>
            <a:prstDash val="solid"/>
            <a:miter lim="800000"/>
            <a:tailEnd type="triangle"/>
          </a:ln>
          <a:effectLst/>
        </p:spPr>
      </p:cxnSp>
      <p:cxnSp>
        <p:nvCxnSpPr>
          <p:cNvPr id="231" name="直接箭头连接符 230">
            <a:extLst>
              <a:ext uri="{FF2B5EF4-FFF2-40B4-BE49-F238E27FC236}">
                <a16:creationId xmlns:a16="http://schemas.microsoft.com/office/drawing/2014/main" id="{F4D0FD11-CB0A-4BF9-A946-14CC8EC8E47C}"/>
              </a:ext>
            </a:extLst>
          </p:cNvPr>
          <p:cNvCxnSpPr/>
          <p:nvPr/>
        </p:nvCxnSpPr>
        <p:spPr>
          <a:xfrm>
            <a:off x="9031215" y="2811325"/>
            <a:ext cx="2207441" cy="0"/>
          </a:xfrm>
          <a:prstGeom prst="straightConnector1">
            <a:avLst/>
          </a:prstGeom>
          <a:noFill/>
          <a:ln w="19050" cap="flat" cmpd="sng" algn="ctr">
            <a:solidFill>
              <a:srgbClr val="7F7F7F"/>
            </a:solidFill>
            <a:prstDash val="solid"/>
            <a:miter lim="800000"/>
            <a:tailEnd type="triangle"/>
          </a:ln>
          <a:effectLst/>
        </p:spPr>
      </p:cxnSp>
      <p:sp>
        <p:nvSpPr>
          <p:cNvPr id="232" name="椭圆 231">
            <a:extLst>
              <a:ext uri="{FF2B5EF4-FFF2-40B4-BE49-F238E27FC236}">
                <a16:creationId xmlns:a16="http://schemas.microsoft.com/office/drawing/2014/main" id="{A8ED144E-7885-45C4-B70F-98059A1F074D}"/>
              </a:ext>
            </a:extLst>
          </p:cNvPr>
          <p:cNvSpPr/>
          <p:nvPr/>
        </p:nvSpPr>
        <p:spPr>
          <a:xfrm>
            <a:off x="5954407" y="2771750"/>
            <a:ext cx="96079" cy="96079"/>
          </a:xfrm>
          <a:prstGeom prst="ellipse">
            <a:avLst/>
          </a:prstGeom>
          <a:noFill/>
          <a:ln w="28575" cap="flat" cmpd="sng" algn="ctr">
            <a:solidFill>
              <a:srgbClr val="7F7F7F"/>
            </a:solid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33" name="椭圆 232">
            <a:extLst>
              <a:ext uri="{FF2B5EF4-FFF2-40B4-BE49-F238E27FC236}">
                <a16:creationId xmlns:a16="http://schemas.microsoft.com/office/drawing/2014/main" id="{1DD8FE62-FE1F-4DE1-A94E-21EAD5D5D54A}"/>
              </a:ext>
            </a:extLst>
          </p:cNvPr>
          <p:cNvSpPr/>
          <p:nvPr/>
        </p:nvSpPr>
        <p:spPr>
          <a:xfrm>
            <a:off x="7135511" y="2771750"/>
            <a:ext cx="96079" cy="96079"/>
          </a:xfrm>
          <a:prstGeom prst="ellipse">
            <a:avLst/>
          </a:prstGeom>
          <a:noFill/>
          <a:ln w="28575" cap="flat" cmpd="sng" algn="ctr">
            <a:solidFill>
              <a:srgbClr val="7F7F7F"/>
            </a:solid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34" name="椭圆 233">
            <a:extLst>
              <a:ext uri="{FF2B5EF4-FFF2-40B4-BE49-F238E27FC236}">
                <a16:creationId xmlns:a16="http://schemas.microsoft.com/office/drawing/2014/main" id="{8D48448C-6BB9-482A-8BAD-67C3C3B59076}"/>
              </a:ext>
            </a:extLst>
          </p:cNvPr>
          <p:cNvSpPr/>
          <p:nvPr/>
        </p:nvSpPr>
        <p:spPr>
          <a:xfrm>
            <a:off x="9599316" y="2763286"/>
            <a:ext cx="96079" cy="96079"/>
          </a:xfrm>
          <a:prstGeom prst="ellipse">
            <a:avLst/>
          </a:prstGeom>
          <a:noFill/>
          <a:ln w="28575" cap="flat" cmpd="sng" algn="ctr">
            <a:solidFill>
              <a:srgbClr val="7F7F7F"/>
            </a:solid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35" name="文本框 234">
            <a:extLst>
              <a:ext uri="{FF2B5EF4-FFF2-40B4-BE49-F238E27FC236}">
                <a16:creationId xmlns:a16="http://schemas.microsoft.com/office/drawing/2014/main" id="{B0B66A8C-7BB3-4E5C-B541-60984B2DDC36}"/>
              </a:ext>
            </a:extLst>
          </p:cNvPr>
          <p:cNvSpPr txBox="1"/>
          <p:nvPr/>
        </p:nvSpPr>
        <p:spPr>
          <a:xfrm>
            <a:off x="4594860" y="2668828"/>
            <a:ext cx="738999" cy="276999"/>
          </a:xfrm>
          <a:prstGeom prst="rect">
            <a:avLst/>
          </a:prstGeom>
          <a:noFill/>
        </p:spPr>
        <p:txBody>
          <a:bodyPr wrap="square" lIns="0" tIns="0" rIns="0" bIns="0"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666666">
                    <a:lumMod val="60000"/>
                    <a:lumOff val="40000"/>
                  </a:srgbClr>
                </a:solidFill>
                <a:effectLst/>
                <a:uLnTx/>
                <a:uFillTx/>
                <a:latin typeface="Arial" panose="020B0604020202020204" pitchFamily="34" charset="0"/>
                <a:ea typeface="+mn-ea"/>
                <a:cs typeface="+mn-cs"/>
              </a:rPr>
              <a:t>Passenger traffic</a:t>
            </a:r>
          </a:p>
        </p:txBody>
      </p:sp>
      <p:sp>
        <p:nvSpPr>
          <p:cNvPr id="236" name="Freeform 132">
            <a:extLst>
              <a:ext uri="{FF2B5EF4-FFF2-40B4-BE49-F238E27FC236}">
                <a16:creationId xmlns:a16="http://schemas.microsoft.com/office/drawing/2014/main" id="{08C24129-59FD-4619-B531-F3C2ADD16DA7}"/>
              </a:ext>
            </a:extLst>
          </p:cNvPr>
          <p:cNvSpPr>
            <a:spLocks/>
          </p:cNvSpPr>
          <p:nvPr/>
        </p:nvSpPr>
        <p:spPr bwMode="auto">
          <a:xfrm flipH="1">
            <a:off x="5897866" y="2534096"/>
            <a:ext cx="169553" cy="213748"/>
          </a:xfrm>
          <a:custGeom>
            <a:avLst/>
            <a:gdLst/>
            <a:ahLst/>
            <a:cxnLst>
              <a:cxn ang="0">
                <a:pos x="1600" y="12960"/>
              </a:cxn>
              <a:cxn ang="0">
                <a:pos x="1280" y="10000"/>
              </a:cxn>
              <a:cxn ang="0">
                <a:pos x="1040" y="8720"/>
              </a:cxn>
              <a:cxn ang="0">
                <a:pos x="480" y="7280"/>
              </a:cxn>
              <a:cxn ang="0">
                <a:pos x="400" y="4800"/>
              </a:cxn>
              <a:cxn ang="0">
                <a:pos x="320" y="3200"/>
              </a:cxn>
              <a:cxn ang="0">
                <a:pos x="640" y="2400"/>
              </a:cxn>
              <a:cxn ang="0">
                <a:pos x="0" y="1280"/>
              </a:cxn>
              <a:cxn ang="0">
                <a:pos x="160" y="400"/>
              </a:cxn>
              <a:cxn ang="0">
                <a:pos x="880" y="0"/>
              </a:cxn>
              <a:cxn ang="0">
                <a:pos x="1280" y="400"/>
              </a:cxn>
              <a:cxn ang="0">
                <a:pos x="1360" y="1600"/>
              </a:cxn>
              <a:cxn ang="0">
                <a:pos x="1440" y="1840"/>
              </a:cxn>
              <a:cxn ang="0">
                <a:pos x="1920" y="2080"/>
              </a:cxn>
              <a:cxn ang="0">
                <a:pos x="2881" y="3040"/>
              </a:cxn>
              <a:cxn ang="0">
                <a:pos x="3120" y="3920"/>
              </a:cxn>
              <a:cxn ang="0">
                <a:pos x="3360" y="4960"/>
              </a:cxn>
              <a:cxn ang="0">
                <a:pos x="4240" y="7600"/>
              </a:cxn>
              <a:cxn ang="0">
                <a:pos x="4160" y="7840"/>
              </a:cxn>
              <a:cxn ang="0">
                <a:pos x="4559" y="8400"/>
              </a:cxn>
              <a:cxn ang="0">
                <a:pos x="4480" y="8480"/>
              </a:cxn>
              <a:cxn ang="0">
                <a:pos x="4320" y="8640"/>
              </a:cxn>
              <a:cxn ang="0">
                <a:pos x="4240" y="8880"/>
              </a:cxn>
              <a:cxn ang="0">
                <a:pos x="6480" y="12160"/>
              </a:cxn>
              <a:cxn ang="0">
                <a:pos x="7360" y="11360"/>
              </a:cxn>
              <a:cxn ang="0">
                <a:pos x="7840" y="11120"/>
              </a:cxn>
              <a:cxn ang="0">
                <a:pos x="8320" y="11280"/>
              </a:cxn>
              <a:cxn ang="0">
                <a:pos x="9360" y="12240"/>
              </a:cxn>
              <a:cxn ang="0">
                <a:pos x="10480" y="13680"/>
              </a:cxn>
              <a:cxn ang="0">
                <a:pos x="10960" y="14800"/>
              </a:cxn>
              <a:cxn ang="0">
                <a:pos x="10640" y="15120"/>
              </a:cxn>
              <a:cxn ang="0">
                <a:pos x="10080" y="15680"/>
              </a:cxn>
              <a:cxn ang="0">
                <a:pos x="9520" y="16160"/>
              </a:cxn>
              <a:cxn ang="0">
                <a:pos x="9120" y="16320"/>
              </a:cxn>
              <a:cxn ang="0">
                <a:pos x="8720" y="15760"/>
              </a:cxn>
              <a:cxn ang="0">
                <a:pos x="6480" y="12720"/>
              </a:cxn>
              <a:cxn ang="0">
                <a:pos x="6400" y="12320"/>
              </a:cxn>
              <a:cxn ang="0">
                <a:pos x="4160" y="9040"/>
              </a:cxn>
              <a:cxn ang="0">
                <a:pos x="3600" y="8240"/>
              </a:cxn>
              <a:cxn ang="0">
                <a:pos x="3520" y="7920"/>
              </a:cxn>
              <a:cxn ang="0">
                <a:pos x="3360" y="9760"/>
              </a:cxn>
              <a:cxn ang="0">
                <a:pos x="3680" y="10800"/>
              </a:cxn>
              <a:cxn ang="0">
                <a:pos x="5280" y="12880"/>
              </a:cxn>
              <a:cxn ang="0">
                <a:pos x="6160" y="13760"/>
              </a:cxn>
              <a:cxn ang="0">
                <a:pos x="6400" y="14080"/>
              </a:cxn>
              <a:cxn ang="0">
                <a:pos x="5600" y="15120"/>
              </a:cxn>
              <a:cxn ang="0">
                <a:pos x="4880" y="15520"/>
              </a:cxn>
              <a:cxn ang="0">
                <a:pos x="4640" y="15280"/>
              </a:cxn>
              <a:cxn ang="0">
                <a:pos x="4960" y="14561"/>
              </a:cxn>
              <a:cxn ang="0">
                <a:pos x="2881" y="14160"/>
              </a:cxn>
              <a:cxn ang="0">
                <a:pos x="2960" y="14880"/>
              </a:cxn>
              <a:cxn ang="0">
                <a:pos x="2960" y="15440"/>
              </a:cxn>
              <a:cxn ang="0">
                <a:pos x="1520" y="15520"/>
              </a:cxn>
              <a:cxn ang="0">
                <a:pos x="640" y="15440"/>
              </a:cxn>
              <a:cxn ang="0">
                <a:pos x="720" y="15040"/>
              </a:cxn>
              <a:cxn ang="0">
                <a:pos x="1280" y="14960"/>
              </a:cxn>
              <a:cxn ang="0">
                <a:pos x="1680" y="14561"/>
              </a:cxn>
            </a:cxnLst>
            <a:rect l="0" t="0" r="r" b="b"/>
            <a:pathLst>
              <a:path w="10960" h="16320">
                <a:moveTo>
                  <a:pt x="1840" y="14400"/>
                </a:moveTo>
                <a:lnTo>
                  <a:pt x="1680" y="13680"/>
                </a:lnTo>
                <a:lnTo>
                  <a:pt x="1600" y="12960"/>
                </a:lnTo>
                <a:lnTo>
                  <a:pt x="1600" y="12160"/>
                </a:lnTo>
                <a:lnTo>
                  <a:pt x="1440" y="11200"/>
                </a:lnTo>
                <a:lnTo>
                  <a:pt x="1280" y="10000"/>
                </a:lnTo>
                <a:lnTo>
                  <a:pt x="1120" y="8640"/>
                </a:lnTo>
                <a:lnTo>
                  <a:pt x="1120" y="8720"/>
                </a:lnTo>
                <a:lnTo>
                  <a:pt x="1040" y="8720"/>
                </a:lnTo>
                <a:lnTo>
                  <a:pt x="880" y="8720"/>
                </a:lnTo>
                <a:lnTo>
                  <a:pt x="640" y="8560"/>
                </a:lnTo>
                <a:lnTo>
                  <a:pt x="480" y="7280"/>
                </a:lnTo>
                <a:lnTo>
                  <a:pt x="480" y="6160"/>
                </a:lnTo>
                <a:lnTo>
                  <a:pt x="400" y="5360"/>
                </a:lnTo>
                <a:lnTo>
                  <a:pt x="400" y="4800"/>
                </a:lnTo>
                <a:lnTo>
                  <a:pt x="320" y="4080"/>
                </a:lnTo>
                <a:lnTo>
                  <a:pt x="320" y="3440"/>
                </a:lnTo>
                <a:lnTo>
                  <a:pt x="320" y="3200"/>
                </a:lnTo>
                <a:lnTo>
                  <a:pt x="400" y="2960"/>
                </a:lnTo>
                <a:lnTo>
                  <a:pt x="560" y="2560"/>
                </a:lnTo>
                <a:lnTo>
                  <a:pt x="640" y="2400"/>
                </a:lnTo>
                <a:lnTo>
                  <a:pt x="400" y="2080"/>
                </a:lnTo>
                <a:lnTo>
                  <a:pt x="160" y="1680"/>
                </a:lnTo>
                <a:lnTo>
                  <a:pt x="0" y="1280"/>
                </a:lnTo>
                <a:lnTo>
                  <a:pt x="0" y="960"/>
                </a:lnTo>
                <a:lnTo>
                  <a:pt x="0" y="640"/>
                </a:lnTo>
                <a:lnTo>
                  <a:pt x="160" y="400"/>
                </a:lnTo>
                <a:lnTo>
                  <a:pt x="320" y="160"/>
                </a:lnTo>
                <a:lnTo>
                  <a:pt x="640" y="0"/>
                </a:lnTo>
                <a:lnTo>
                  <a:pt x="880" y="0"/>
                </a:lnTo>
                <a:lnTo>
                  <a:pt x="1040" y="80"/>
                </a:lnTo>
                <a:lnTo>
                  <a:pt x="1200" y="240"/>
                </a:lnTo>
                <a:lnTo>
                  <a:pt x="1280" y="400"/>
                </a:lnTo>
                <a:lnTo>
                  <a:pt x="1440" y="800"/>
                </a:lnTo>
                <a:lnTo>
                  <a:pt x="1440" y="1200"/>
                </a:lnTo>
                <a:lnTo>
                  <a:pt x="1360" y="1600"/>
                </a:lnTo>
                <a:lnTo>
                  <a:pt x="1440" y="1760"/>
                </a:lnTo>
                <a:lnTo>
                  <a:pt x="1600" y="1920"/>
                </a:lnTo>
                <a:lnTo>
                  <a:pt x="1440" y="1840"/>
                </a:lnTo>
                <a:lnTo>
                  <a:pt x="1600" y="2000"/>
                </a:lnTo>
                <a:lnTo>
                  <a:pt x="1760" y="2080"/>
                </a:lnTo>
                <a:lnTo>
                  <a:pt x="1920" y="2080"/>
                </a:lnTo>
                <a:lnTo>
                  <a:pt x="2240" y="2240"/>
                </a:lnTo>
                <a:lnTo>
                  <a:pt x="2640" y="2640"/>
                </a:lnTo>
                <a:lnTo>
                  <a:pt x="2881" y="3040"/>
                </a:lnTo>
                <a:lnTo>
                  <a:pt x="2960" y="3200"/>
                </a:lnTo>
                <a:lnTo>
                  <a:pt x="3040" y="3360"/>
                </a:lnTo>
                <a:lnTo>
                  <a:pt x="3120" y="3920"/>
                </a:lnTo>
                <a:lnTo>
                  <a:pt x="3200" y="4160"/>
                </a:lnTo>
                <a:lnTo>
                  <a:pt x="3200" y="4560"/>
                </a:lnTo>
                <a:lnTo>
                  <a:pt x="3360" y="4960"/>
                </a:lnTo>
                <a:lnTo>
                  <a:pt x="3520" y="5440"/>
                </a:lnTo>
                <a:lnTo>
                  <a:pt x="3920" y="6560"/>
                </a:lnTo>
                <a:lnTo>
                  <a:pt x="4240" y="7600"/>
                </a:lnTo>
                <a:lnTo>
                  <a:pt x="4240" y="7680"/>
                </a:lnTo>
                <a:lnTo>
                  <a:pt x="4160" y="7760"/>
                </a:lnTo>
                <a:lnTo>
                  <a:pt x="4160" y="7840"/>
                </a:lnTo>
                <a:lnTo>
                  <a:pt x="4320" y="8000"/>
                </a:lnTo>
                <a:lnTo>
                  <a:pt x="4400" y="8160"/>
                </a:lnTo>
                <a:lnTo>
                  <a:pt x="4559" y="8400"/>
                </a:lnTo>
                <a:lnTo>
                  <a:pt x="4559" y="8480"/>
                </a:lnTo>
                <a:lnTo>
                  <a:pt x="4559" y="8560"/>
                </a:lnTo>
                <a:lnTo>
                  <a:pt x="4480" y="8480"/>
                </a:lnTo>
                <a:lnTo>
                  <a:pt x="4480" y="8560"/>
                </a:lnTo>
                <a:lnTo>
                  <a:pt x="4400" y="8640"/>
                </a:lnTo>
                <a:lnTo>
                  <a:pt x="4320" y="8640"/>
                </a:lnTo>
                <a:lnTo>
                  <a:pt x="4320" y="8720"/>
                </a:lnTo>
                <a:lnTo>
                  <a:pt x="4320" y="8800"/>
                </a:lnTo>
                <a:lnTo>
                  <a:pt x="4240" y="8880"/>
                </a:lnTo>
                <a:lnTo>
                  <a:pt x="4240" y="8960"/>
                </a:lnTo>
                <a:lnTo>
                  <a:pt x="4320" y="9040"/>
                </a:lnTo>
                <a:lnTo>
                  <a:pt x="6480" y="12160"/>
                </a:lnTo>
                <a:lnTo>
                  <a:pt x="6720" y="11760"/>
                </a:lnTo>
                <a:lnTo>
                  <a:pt x="7040" y="11520"/>
                </a:lnTo>
                <a:lnTo>
                  <a:pt x="7360" y="11360"/>
                </a:lnTo>
                <a:lnTo>
                  <a:pt x="7600" y="11200"/>
                </a:lnTo>
                <a:lnTo>
                  <a:pt x="7680" y="11120"/>
                </a:lnTo>
                <a:lnTo>
                  <a:pt x="7840" y="11120"/>
                </a:lnTo>
                <a:lnTo>
                  <a:pt x="8079" y="11120"/>
                </a:lnTo>
                <a:lnTo>
                  <a:pt x="8240" y="11200"/>
                </a:lnTo>
                <a:lnTo>
                  <a:pt x="8320" y="11280"/>
                </a:lnTo>
                <a:lnTo>
                  <a:pt x="8400" y="11440"/>
                </a:lnTo>
                <a:lnTo>
                  <a:pt x="8720" y="11600"/>
                </a:lnTo>
                <a:lnTo>
                  <a:pt x="9360" y="12240"/>
                </a:lnTo>
                <a:lnTo>
                  <a:pt x="9760" y="12640"/>
                </a:lnTo>
                <a:lnTo>
                  <a:pt x="10160" y="13120"/>
                </a:lnTo>
                <a:lnTo>
                  <a:pt x="10480" y="13680"/>
                </a:lnTo>
                <a:lnTo>
                  <a:pt x="10720" y="14240"/>
                </a:lnTo>
                <a:lnTo>
                  <a:pt x="10880" y="14640"/>
                </a:lnTo>
                <a:lnTo>
                  <a:pt x="10960" y="14800"/>
                </a:lnTo>
                <a:lnTo>
                  <a:pt x="10960" y="14960"/>
                </a:lnTo>
                <a:lnTo>
                  <a:pt x="10800" y="14960"/>
                </a:lnTo>
                <a:lnTo>
                  <a:pt x="10640" y="15120"/>
                </a:lnTo>
                <a:lnTo>
                  <a:pt x="10480" y="15280"/>
                </a:lnTo>
                <a:lnTo>
                  <a:pt x="10320" y="15440"/>
                </a:lnTo>
                <a:lnTo>
                  <a:pt x="10080" y="15680"/>
                </a:lnTo>
                <a:lnTo>
                  <a:pt x="9760" y="15920"/>
                </a:lnTo>
                <a:lnTo>
                  <a:pt x="9600" y="16080"/>
                </a:lnTo>
                <a:lnTo>
                  <a:pt x="9520" y="16160"/>
                </a:lnTo>
                <a:lnTo>
                  <a:pt x="9360" y="16240"/>
                </a:lnTo>
                <a:lnTo>
                  <a:pt x="9280" y="16320"/>
                </a:lnTo>
                <a:lnTo>
                  <a:pt x="9120" y="16320"/>
                </a:lnTo>
                <a:lnTo>
                  <a:pt x="9040" y="16160"/>
                </a:lnTo>
                <a:lnTo>
                  <a:pt x="8880" y="16000"/>
                </a:lnTo>
                <a:lnTo>
                  <a:pt x="8720" y="15760"/>
                </a:lnTo>
                <a:lnTo>
                  <a:pt x="8480" y="15440"/>
                </a:lnTo>
                <a:lnTo>
                  <a:pt x="8240" y="15040"/>
                </a:lnTo>
                <a:lnTo>
                  <a:pt x="6480" y="12720"/>
                </a:lnTo>
                <a:lnTo>
                  <a:pt x="6400" y="12560"/>
                </a:lnTo>
                <a:lnTo>
                  <a:pt x="6400" y="12400"/>
                </a:lnTo>
                <a:lnTo>
                  <a:pt x="6400" y="12320"/>
                </a:lnTo>
                <a:lnTo>
                  <a:pt x="6080" y="11760"/>
                </a:lnTo>
                <a:lnTo>
                  <a:pt x="5280" y="10640"/>
                </a:lnTo>
                <a:lnTo>
                  <a:pt x="4160" y="9040"/>
                </a:lnTo>
                <a:lnTo>
                  <a:pt x="3920" y="8960"/>
                </a:lnTo>
                <a:lnTo>
                  <a:pt x="3680" y="8560"/>
                </a:lnTo>
                <a:lnTo>
                  <a:pt x="3600" y="8240"/>
                </a:lnTo>
                <a:lnTo>
                  <a:pt x="3600" y="8080"/>
                </a:lnTo>
                <a:lnTo>
                  <a:pt x="3600" y="8000"/>
                </a:lnTo>
                <a:lnTo>
                  <a:pt x="3520" y="7920"/>
                </a:lnTo>
                <a:lnTo>
                  <a:pt x="3200" y="9680"/>
                </a:lnTo>
                <a:lnTo>
                  <a:pt x="3280" y="9760"/>
                </a:lnTo>
                <a:lnTo>
                  <a:pt x="3360" y="9760"/>
                </a:lnTo>
                <a:lnTo>
                  <a:pt x="3439" y="9921"/>
                </a:lnTo>
                <a:lnTo>
                  <a:pt x="3520" y="10640"/>
                </a:lnTo>
                <a:lnTo>
                  <a:pt x="3680" y="10800"/>
                </a:lnTo>
                <a:lnTo>
                  <a:pt x="3920" y="11040"/>
                </a:lnTo>
                <a:lnTo>
                  <a:pt x="4480" y="11840"/>
                </a:lnTo>
                <a:lnTo>
                  <a:pt x="5280" y="12880"/>
                </a:lnTo>
                <a:lnTo>
                  <a:pt x="5600" y="13280"/>
                </a:lnTo>
                <a:lnTo>
                  <a:pt x="6000" y="13600"/>
                </a:lnTo>
                <a:lnTo>
                  <a:pt x="6160" y="13760"/>
                </a:lnTo>
                <a:lnTo>
                  <a:pt x="6400" y="13840"/>
                </a:lnTo>
                <a:lnTo>
                  <a:pt x="6400" y="13920"/>
                </a:lnTo>
                <a:lnTo>
                  <a:pt x="6400" y="14080"/>
                </a:lnTo>
                <a:lnTo>
                  <a:pt x="6160" y="14400"/>
                </a:lnTo>
                <a:lnTo>
                  <a:pt x="5760" y="14800"/>
                </a:lnTo>
                <a:lnTo>
                  <a:pt x="5600" y="15120"/>
                </a:lnTo>
                <a:lnTo>
                  <a:pt x="5280" y="15360"/>
                </a:lnTo>
                <a:lnTo>
                  <a:pt x="5120" y="15520"/>
                </a:lnTo>
                <a:lnTo>
                  <a:pt x="4880" y="15520"/>
                </a:lnTo>
                <a:lnTo>
                  <a:pt x="4559" y="15520"/>
                </a:lnTo>
                <a:lnTo>
                  <a:pt x="4559" y="15440"/>
                </a:lnTo>
                <a:lnTo>
                  <a:pt x="4640" y="15280"/>
                </a:lnTo>
                <a:lnTo>
                  <a:pt x="4960" y="15280"/>
                </a:lnTo>
                <a:lnTo>
                  <a:pt x="5040" y="14880"/>
                </a:lnTo>
                <a:lnTo>
                  <a:pt x="4960" y="14561"/>
                </a:lnTo>
                <a:lnTo>
                  <a:pt x="2881" y="11920"/>
                </a:lnTo>
                <a:lnTo>
                  <a:pt x="2960" y="13920"/>
                </a:lnTo>
                <a:lnTo>
                  <a:pt x="2881" y="14160"/>
                </a:lnTo>
                <a:lnTo>
                  <a:pt x="2881" y="14320"/>
                </a:lnTo>
                <a:lnTo>
                  <a:pt x="2960" y="14480"/>
                </a:lnTo>
                <a:lnTo>
                  <a:pt x="2960" y="14880"/>
                </a:lnTo>
                <a:lnTo>
                  <a:pt x="2960" y="15120"/>
                </a:lnTo>
                <a:lnTo>
                  <a:pt x="3040" y="15280"/>
                </a:lnTo>
                <a:lnTo>
                  <a:pt x="2960" y="15440"/>
                </a:lnTo>
                <a:lnTo>
                  <a:pt x="2160" y="15520"/>
                </a:lnTo>
                <a:lnTo>
                  <a:pt x="1760" y="15520"/>
                </a:lnTo>
                <a:lnTo>
                  <a:pt x="1520" y="15520"/>
                </a:lnTo>
                <a:lnTo>
                  <a:pt x="1280" y="15600"/>
                </a:lnTo>
                <a:lnTo>
                  <a:pt x="880" y="15520"/>
                </a:lnTo>
                <a:lnTo>
                  <a:pt x="640" y="15440"/>
                </a:lnTo>
                <a:lnTo>
                  <a:pt x="560" y="15360"/>
                </a:lnTo>
                <a:lnTo>
                  <a:pt x="560" y="15200"/>
                </a:lnTo>
                <a:lnTo>
                  <a:pt x="720" y="15040"/>
                </a:lnTo>
                <a:lnTo>
                  <a:pt x="880" y="15040"/>
                </a:lnTo>
                <a:lnTo>
                  <a:pt x="1040" y="15040"/>
                </a:lnTo>
                <a:lnTo>
                  <a:pt x="1280" y="14960"/>
                </a:lnTo>
                <a:lnTo>
                  <a:pt x="1440" y="14800"/>
                </a:lnTo>
                <a:lnTo>
                  <a:pt x="1520" y="14720"/>
                </a:lnTo>
                <a:lnTo>
                  <a:pt x="1680" y="14561"/>
                </a:lnTo>
                <a:lnTo>
                  <a:pt x="1840" y="14400"/>
                </a:lnTo>
                <a:close/>
              </a:path>
            </a:pathLst>
          </a:custGeom>
          <a:solidFill>
            <a:srgbClr val="666666">
              <a:lumMod val="40000"/>
              <a:lumOff val="60000"/>
            </a:srgbClr>
          </a:solidFill>
          <a:ln>
            <a:noFill/>
          </a:ln>
        </p:spPr>
        <p:txBody>
          <a:bodyPr vert="horz" wrap="square" lIns="68526" tIns="34264" rIns="68526" bIns="34264" numCol="1" anchor="t" anchorCtr="0" compatLnSpc="1">
            <a:prstTxWarp prst="textNoShape">
              <a:avLst/>
            </a:prstTxWarp>
            <a:noAutofit/>
          </a:bodyPr>
          <a:lstStyle/>
          <a:p>
            <a:pPr marL="0" marR="0" lvl="0" indent="0" algn="l" defTabSz="1219078" rtl="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solidFill>
              <a:effectLst/>
              <a:uLnTx/>
              <a:uFillTx/>
              <a:latin typeface="Arial" panose="020B0604020202020204" pitchFamily="34" charset="0"/>
              <a:ea typeface="Microsoft YaHei"/>
              <a:cs typeface="+mn-cs"/>
            </a:endParaRPr>
          </a:p>
        </p:txBody>
      </p:sp>
      <p:sp>
        <p:nvSpPr>
          <p:cNvPr id="237" name="Freeform 132">
            <a:extLst>
              <a:ext uri="{FF2B5EF4-FFF2-40B4-BE49-F238E27FC236}">
                <a16:creationId xmlns:a16="http://schemas.microsoft.com/office/drawing/2014/main" id="{0D13F65B-1642-4F13-9D30-5317B0773F90}"/>
              </a:ext>
            </a:extLst>
          </p:cNvPr>
          <p:cNvSpPr>
            <a:spLocks/>
          </p:cNvSpPr>
          <p:nvPr/>
        </p:nvSpPr>
        <p:spPr bwMode="auto">
          <a:xfrm flipH="1">
            <a:off x="7098773" y="2534096"/>
            <a:ext cx="169553" cy="213748"/>
          </a:xfrm>
          <a:custGeom>
            <a:avLst/>
            <a:gdLst/>
            <a:ahLst/>
            <a:cxnLst>
              <a:cxn ang="0">
                <a:pos x="1600" y="12960"/>
              </a:cxn>
              <a:cxn ang="0">
                <a:pos x="1280" y="10000"/>
              </a:cxn>
              <a:cxn ang="0">
                <a:pos x="1040" y="8720"/>
              </a:cxn>
              <a:cxn ang="0">
                <a:pos x="480" y="7280"/>
              </a:cxn>
              <a:cxn ang="0">
                <a:pos x="400" y="4800"/>
              </a:cxn>
              <a:cxn ang="0">
                <a:pos x="320" y="3200"/>
              </a:cxn>
              <a:cxn ang="0">
                <a:pos x="640" y="2400"/>
              </a:cxn>
              <a:cxn ang="0">
                <a:pos x="0" y="1280"/>
              </a:cxn>
              <a:cxn ang="0">
                <a:pos x="160" y="400"/>
              </a:cxn>
              <a:cxn ang="0">
                <a:pos x="880" y="0"/>
              </a:cxn>
              <a:cxn ang="0">
                <a:pos x="1280" y="400"/>
              </a:cxn>
              <a:cxn ang="0">
                <a:pos x="1360" y="1600"/>
              </a:cxn>
              <a:cxn ang="0">
                <a:pos x="1440" y="1840"/>
              </a:cxn>
              <a:cxn ang="0">
                <a:pos x="1920" y="2080"/>
              </a:cxn>
              <a:cxn ang="0">
                <a:pos x="2881" y="3040"/>
              </a:cxn>
              <a:cxn ang="0">
                <a:pos x="3120" y="3920"/>
              </a:cxn>
              <a:cxn ang="0">
                <a:pos x="3360" y="4960"/>
              </a:cxn>
              <a:cxn ang="0">
                <a:pos x="4240" y="7600"/>
              </a:cxn>
              <a:cxn ang="0">
                <a:pos x="4160" y="7840"/>
              </a:cxn>
              <a:cxn ang="0">
                <a:pos x="4559" y="8400"/>
              </a:cxn>
              <a:cxn ang="0">
                <a:pos x="4480" y="8480"/>
              </a:cxn>
              <a:cxn ang="0">
                <a:pos x="4320" y="8640"/>
              </a:cxn>
              <a:cxn ang="0">
                <a:pos x="4240" y="8880"/>
              </a:cxn>
              <a:cxn ang="0">
                <a:pos x="6480" y="12160"/>
              </a:cxn>
              <a:cxn ang="0">
                <a:pos x="7360" y="11360"/>
              </a:cxn>
              <a:cxn ang="0">
                <a:pos x="7840" y="11120"/>
              </a:cxn>
              <a:cxn ang="0">
                <a:pos x="8320" y="11280"/>
              </a:cxn>
              <a:cxn ang="0">
                <a:pos x="9360" y="12240"/>
              </a:cxn>
              <a:cxn ang="0">
                <a:pos x="10480" y="13680"/>
              </a:cxn>
              <a:cxn ang="0">
                <a:pos x="10960" y="14800"/>
              </a:cxn>
              <a:cxn ang="0">
                <a:pos x="10640" y="15120"/>
              </a:cxn>
              <a:cxn ang="0">
                <a:pos x="10080" y="15680"/>
              </a:cxn>
              <a:cxn ang="0">
                <a:pos x="9520" y="16160"/>
              </a:cxn>
              <a:cxn ang="0">
                <a:pos x="9120" y="16320"/>
              </a:cxn>
              <a:cxn ang="0">
                <a:pos x="8720" y="15760"/>
              </a:cxn>
              <a:cxn ang="0">
                <a:pos x="6480" y="12720"/>
              </a:cxn>
              <a:cxn ang="0">
                <a:pos x="6400" y="12320"/>
              </a:cxn>
              <a:cxn ang="0">
                <a:pos x="4160" y="9040"/>
              </a:cxn>
              <a:cxn ang="0">
                <a:pos x="3600" y="8240"/>
              </a:cxn>
              <a:cxn ang="0">
                <a:pos x="3520" y="7920"/>
              </a:cxn>
              <a:cxn ang="0">
                <a:pos x="3360" y="9760"/>
              </a:cxn>
              <a:cxn ang="0">
                <a:pos x="3680" y="10800"/>
              </a:cxn>
              <a:cxn ang="0">
                <a:pos x="5280" y="12880"/>
              </a:cxn>
              <a:cxn ang="0">
                <a:pos x="6160" y="13760"/>
              </a:cxn>
              <a:cxn ang="0">
                <a:pos x="6400" y="14080"/>
              </a:cxn>
              <a:cxn ang="0">
                <a:pos x="5600" y="15120"/>
              </a:cxn>
              <a:cxn ang="0">
                <a:pos x="4880" y="15520"/>
              </a:cxn>
              <a:cxn ang="0">
                <a:pos x="4640" y="15280"/>
              </a:cxn>
              <a:cxn ang="0">
                <a:pos x="4960" y="14561"/>
              </a:cxn>
              <a:cxn ang="0">
                <a:pos x="2881" y="14160"/>
              </a:cxn>
              <a:cxn ang="0">
                <a:pos x="2960" y="14880"/>
              </a:cxn>
              <a:cxn ang="0">
                <a:pos x="2960" y="15440"/>
              </a:cxn>
              <a:cxn ang="0">
                <a:pos x="1520" y="15520"/>
              </a:cxn>
              <a:cxn ang="0">
                <a:pos x="640" y="15440"/>
              </a:cxn>
              <a:cxn ang="0">
                <a:pos x="720" y="15040"/>
              </a:cxn>
              <a:cxn ang="0">
                <a:pos x="1280" y="14960"/>
              </a:cxn>
              <a:cxn ang="0">
                <a:pos x="1680" y="14561"/>
              </a:cxn>
            </a:cxnLst>
            <a:rect l="0" t="0" r="r" b="b"/>
            <a:pathLst>
              <a:path w="10960" h="16320">
                <a:moveTo>
                  <a:pt x="1840" y="14400"/>
                </a:moveTo>
                <a:lnTo>
                  <a:pt x="1680" y="13680"/>
                </a:lnTo>
                <a:lnTo>
                  <a:pt x="1600" y="12960"/>
                </a:lnTo>
                <a:lnTo>
                  <a:pt x="1600" y="12160"/>
                </a:lnTo>
                <a:lnTo>
                  <a:pt x="1440" y="11200"/>
                </a:lnTo>
                <a:lnTo>
                  <a:pt x="1280" y="10000"/>
                </a:lnTo>
                <a:lnTo>
                  <a:pt x="1120" y="8640"/>
                </a:lnTo>
                <a:lnTo>
                  <a:pt x="1120" y="8720"/>
                </a:lnTo>
                <a:lnTo>
                  <a:pt x="1040" y="8720"/>
                </a:lnTo>
                <a:lnTo>
                  <a:pt x="880" y="8720"/>
                </a:lnTo>
                <a:lnTo>
                  <a:pt x="640" y="8560"/>
                </a:lnTo>
                <a:lnTo>
                  <a:pt x="480" y="7280"/>
                </a:lnTo>
                <a:lnTo>
                  <a:pt x="480" y="6160"/>
                </a:lnTo>
                <a:lnTo>
                  <a:pt x="400" y="5360"/>
                </a:lnTo>
                <a:lnTo>
                  <a:pt x="400" y="4800"/>
                </a:lnTo>
                <a:lnTo>
                  <a:pt x="320" y="4080"/>
                </a:lnTo>
                <a:lnTo>
                  <a:pt x="320" y="3440"/>
                </a:lnTo>
                <a:lnTo>
                  <a:pt x="320" y="3200"/>
                </a:lnTo>
                <a:lnTo>
                  <a:pt x="400" y="2960"/>
                </a:lnTo>
                <a:lnTo>
                  <a:pt x="560" y="2560"/>
                </a:lnTo>
                <a:lnTo>
                  <a:pt x="640" y="2400"/>
                </a:lnTo>
                <a:lnTo>
                  <a:pt x="400" y="2080"/>
                </a:lnTo>
                <a:lnTo>
                  <a:pt x="160" y="1680"/>
                </a:lnTo>
                <a:lnTo>
                  <a:pt x="0" y="1280"/>
                </a:lnTo>
                <a:lnTo>
                  <a:pt x="0" y="960"/>
                </a:lnTo>
                <a:lnTo>
                  <a:pt x="0" y="640"/>
                </a:lnTo>
                <a:lnTo>
                  <a:pt x="160" y="400"/>
                </a:lnTo>
                <a:lnTo>
                  <a:pt x="320" y="160"/>
                </a:lnTo>
                <a:lnTo>
                  <a:pt x="640" y="0"/>
                </a:lnTo>
                <a:lnTo>
                  <a:pt x="880" y="0"/>
                </a:lnTo>
                <a:lnTo>
                  <a:pt x="1040" y="80"/>
                </a:lnTo>
                <a:lnTo>
                  <a:pt x="1200" y="240"/>
                </a:lnTo>
                <a:lnTo>
                  <a:pt x="1280" y="400"/>
                </a:lnTo>
                <a:lnTo>
                  <a:pt x="1440" y="800"/>
                </a:lnTo>
                <a:lnTo>
                  <a:pt x="1440" y="1200"/>
                </a:lnTo>
                <a:lnTo>
                  <a:pt x="1360" y="1600"/>
                </a:lnTo>
                <a:lnTo>
                  <a:pt x="1440" y="1760"/>
                </a:lnTo>
                <a:lnTo>
                  <a:pt x="1600" y="1920"/>
                </a:lnTo>
                <a:lnTo>
                  <a:pt x="1440" y="1840"/>
                </a:lnTo>
                <a:lnTo>
                  <a:pt x="1600" y="2000"/>
                </a:lnTo>
                <a:lnTo>
                  <a:pt x="1760" y="2080"/>
                </a:lnTo>
                <a:lnTo>
                  <a:pt x="1920" y="2080"/>
                </a:lnTo>
                <a:lnTo>
                  <a:pt x="2240" y="2240"/>
                </a:lnTo>
                <a:lnTo>
                  <a:pt x="2640" y="2640"/>
                </a:lnTo>
                <a:lnTo>
                  <a:pt x="2881" y="3040"/>
                </a:lnTo>
                <a:lnTo>
                  <a:pt x="2960" y="3200"/>
                </a:lnTo>
                <a:lnTo>
                  <a:pt x="3040" y="3360"/>
                </a:lnTo>
                <a:lnTo>
                  <a:pt x="3120" y="3920"/>
                </a:lnTo>
                <a:lnTo>
                  <a:pt x="3200" y="4160"/>
                </a:lnTo>
                <a:lnTo>
                  <a:pt x="3200" y="4560"/>
                </a:lnTo>
                <a:lnTo>
                  <a:pt x="3360" y="4960"/>
                </a:lnTo>
                <a:lnTo>
                  <a:pt x="3520" y="5440"/>
                </a:lnTo>
                <a:lnTo>
                  <a:pt x="3920" y="6560"/>
                </a:lnTo>
                <a:lnTo>
                  <a:pt x="4240" y="7600"/>
                </a:lnTo>
                <a:lnTo>
                  <a:pt x="4240" y="7680"/>
                </a:lnTo>
                <a:lnTo>
                  <a:pt x="4160" y="7760"/>
                </a:lnTo>
                <a:lnTo>
                  <a:pt x="4160" y="7840"/>
                </a:lnTo>
                <a:lnTo>
                  <a:pt x="4320" y="8000"/>
                </a:lnTo>
                <a:lnTo>
                  <a:pt x="4400" y="8160"/>
                </a:lnTo>
                <a:lnTo>
                  <a:pt x="4559" y="8400"/>
                </a:lnTo>
                <a:lnTo>
                  <a:pt x="4559" y="8480"/>
                </a:lnTo>
                <a:lnTo>
                  <a:pt x="4559" y="8560"/>
                </a:lnTo>
                <a:lnTo>
                  <a:pt x="4480" y="8480"/>
                </a:lnTo>
                <a:lnTo>
                  <a:pt x="4480" y="8560"/>
                </a:lnTo>
                <a:lnTo>
                  <a:pt x="4400" y="8640"/>
                </a:lnTo>
                <a:lnTo>
                  <a:pt x="4320" y="8640"/>
                </a:lnTo>
                <a:lnTo>
                  <a:pt x="4320" y="8720"/>
                </a:lnTo>
                <a:lnTo>
                  <a:pt x="4320" y="8800"/>
                </a:lnTo>
                <a:lnTo>
                  <a:pt x="4240" y="8880"/>
                </a:lnTo>
                <a:lnTo>
                  <a:pt x="4240" y="8960"/>
                </a:lnTo>
                <a:lnTo>
                  <a:pt x="4320" y="9040"/>
                </a:lnTo>
                <a:lnTo>
                  <a:pt x="6480" y="12160"/>
                </a:lnTo>
                <a:lnTo>
                  <a:pt x="6720" y="11760"/>
                </a:lnTo>
                <a:lnTo>
                  <a:pt x="7040" y="11520"/>
                </a:lnTo>
                <a:lnTo>
                  <a:pt x="7360" y="11360"/>
                </a:lnTo>
                <a:lnTo>
                  <a:pt x="7600" y="11200"/>
                </a:lnTo>
                <a:lnTo>
                  <a:pt x="7680" y="11120"/>
                </a:lnTo>
                <a:lnTo>
                  <a:pt x="7840" y="11120"/>
                </a:lnTo>
                <a:lnTo>
                  <a:pt x="8079" y="11120"/>
                </a:lnTo>
                <a:lnTo>
                  <a:pt x="8240" y="11200"/>
                </a:lnTo>
                <a:lnTo>
                  <a:pt x="8320" y="11280"/>
                </a:lnTo>
                <a:lnTo>
                  <a:pt x="8400" y="11440"/>
                </a:lnTo>
                <a:lnTo>
                  <a:pt x="8720" y="11600"/>
                </a:lnTo>
                <a:lnTo>
                  <a:pt x="9360" y="12240"/>
                </a:lnTo>
                <a:lnTo>
                  <a:pt x="9760" y="12640"/>
                </a:lnTo>
                <a:lnTo>
                  <a:pt x="10160" y="13120"/>
                </a:lnTo>
                <a:lnTo>
                  <a:pt x="10480" y="13680"/>
                </a:lnTo>
                <a:lnTo>
                  <a:pt x="10720" y="14240"/>
                </a:lnTo>
                <a:lnTo>
                  <a:pt x="10880" y="14640"/>
                </a:lnTo>
                <a:lnTo>
                  <a:pt x="10960" y="14800"/>
                </a:lnTo>
                <a:lnTo>
                  <a:pt x="10960" y="14960"/>
                </a:lnTo>
                <a:lnTo>
                  <a:pt x="10800" y="14960"/>
                </a:lnTo>
                <a:lnTo>
                  <a:pt x="10640" y="15120"/>
                </a:lnTo>
                <a:lnTo>
                  <a:pt x="10480" y="15280"/>
                </a:lnTo>
                <a:lnTo>
                  <a:pt x="10320" y="15440"/>
                </a:lnTo>
                <a:lnTo>
                  <a:pt x="10080" y="15680"/>
                </a:lnTo>
                <a:lnTo>
                  <a:pt x="9760" y="15920"/>
                </a:lnTo>
                <a:lnTo>
                  <a:pt x="9600" y="16080"/>
                </a:lnTo>
                <a:lnTo>
                  <a:pt x="9520" y="16160"/>
                </a:lnTo>
                <a:lnTo>
                  <a:pt x="9360" y="16240"/>
                </a:lnTo>
                <a:lnTo>
                  <a:pt x="9280" y="16320"/>
                </a:lnTo>
                <a:lnTo>
                  <a:pt x="9120" y="16320"/>
                </a:lnTo>
                <a:lnTo>
                  <a:pt x="9040" y="16160"/>
                </a:lnTo>
                <a:lnTo>
                  <a:pt x="8880" y="16000"/>
                </a:lnTo>
                <a:lnTo>
                  <a:pt x="8720" y="15760"/>
                </a:lnTo>
                <a:lnTo>
                  <a:pt x="8480" y="15440"/>
                </a:lnTo>
                <a:lnTo>
                  <a:pt x="8240" y="15040"/>
                </a:lnTo>
                <a:lnTo>
                  <a:pt x="6480" y="12720"/>
                </a:lnTo>
                <a:lnTo>
                  <a:pt x="6400" y="12560"/>
                </a:lnTo>
                <a:lnTo>
                  <a:pt x="6400" y="12400"/>
                </a:lnTo>
                <a:lnTo>
                  <a:pt x="6400" y="12320"/>
                </a:lnTo>
                <a:lnTo>
                  <a:pt x="6080" y="11760"/>
                </a:lnTo>
                <a:lnTo>
                  <a:pt x="5280" y="10640"/>
                </a:lnTo>
                <a:lnTo>
                  <a:pt x="4160" y="9040"/>
                </a:lnTo>
                <a:lnTo>
                  <a:pt x="3920" y="8960"/>
                </a:lnTo>
                <a:lnTo>
                  <a:pt x="3680" y="8560"/>
                </a:lnTo>
                <a:lnTo>
                  <a:pt x="3600" y="8240"/>
                </a:lnTo>
                <a:lnTo>
                  <a:pt x="3600" y="8080"/>
                </a:lnTo>
                <a:lnTo>
                  <a:pt x="3600" y="8000"/>
                </a:lnTo>
                <a:lnTo>
                  <a:pt x="3520" y="7920"/>
                </a:lnTo>
                <a:lnTo>
                  <a:pt x="3200" y="9680"/>
                </a:lnTo>
                <a:lnTo>
                  <a:pt x="3280" y="9760"/>
                </a:lnTo>
                <a:lnTo>
                  <a:pt x="3360" y="9760"/>
                </a:lnTo>
                <a:lnTo>
                  <a:pt x="3439" y="9921"/>
                </a:lnTo>
                <a:lnTo>
                  <a:pt x="3520" y="10640"/>
                </a:lnTo>
                <a:lnTo>
                  <a:pt x="3680" y="10800"/>
                </a:lnTo>
                <a:lnTo>
                  <a:pt x="3920" y="11040"/>
                </a:lnTo>
                <a:lnTo>
                  <a:pt x="4480" y="11840"/>
                </a:lnTo>
                <a:lnTo>
                  <a:pt x="5280" y="12880"/>
                </a:lnTo>
                <a:lnTo>
                  <a:pt x="5600" y="13280"/>
                </a:lnTo>
                <a:lnTo>
                  <a:pt x="6000" y="13600"/>
                </a:lnTo>
                <a:lnTo>
                  <a:pt x="6160" y="13760"/>
                </a:lnTo>
                <a:lnTo>
                  <a:pt x="6400" y="13840"/>
                </a:lnTo>
                <a:lnTo>
                  <a:pt x="6400" y="13920"/>
                </a:lnTo>
                <a:lnTo>
                  <a:pt x="6400" y="14080"/>
                </a:lnTo>
                <a:lnTo>
                  <a:pt x="6160" y="14400"/>
                </a:lnTo>
                <a:lnTo>
                  <a:pt x="5760" y="14800"/>
                </a:lnTo>
                <a:lnTo>
                  <a:pt x="5600" y="15120"/>
                </a:lnTo>
                <a:lnTo>
                  <a:pt x="5280" y="15360"/>
                </a:lnTo>
                <a:lnTo>
                  <a:pt x="5120" y="15520"/>
                </a:lnTo>
                <a:lnTo>
                  <a:pt x="4880" y="15520"/>
                </a:lnTo>
                <a:lnTo>
                  <a:pt x="4559" y="15520"/>
                </a:lnTo>
                <a:lnTo>
                  <a:pt x="4559" y="15440"/>
                </a:lnTo>
                <a:lnTo>
                  <a:pt x="4640" y="15280"/>
                </a:lnTo>
                <a:lnTo>
                  <a:pt x="4960" y="15280"/>
                </a:lnTo>
                <a:lnTo>
                  <a:pt x="5040" y="14880"/>
                </a:lnTo>
                <a:lnTo>
                  <a:pt x="4960" y="14561"/>
                </a:lnTo>
                <a:lnTo>
                  <a:pt x="2881" y="11920"/>
                </a:lnTo>
                <a:lnTo>
                  <a:pt x="2960" y="13920"/>
                </a:lnTo>
                <a:lnTo>
                  <a:pt x="2881" y="14160"/>
                </a:lnTo>
                <a:lnTo>
                  <a:pt x="2881" y="14320"/>
                </a:lnTo>
                <a:lnTo>
                  <a:pt x="2960" y="14480"/>
                </a:lnTo>
                <a:lnTo>
                  <a:pt x="2960" y="14880"/>
                </a:lnTo>
                <a:lnTo>
                  <a:pt x="2960" y="15120"/>
                </a:lnTo>
                <a:lnTo>
                  <a:pt x="3040" y="15280"/>
                </a:lnTo>
                <a:lnTo>
                  <a:pt x="2960" y="15440"/>
                </a:lnTo>
                <a:lnTo>
                  <a:pt x="2160" y="15520"/>
                </a:lnTo>
                <a:lnTo>
                  <a:pt x="1760" y="15520"/>
                </a:lnTo>
                <a:lnTo>
                  <a:pt x="1520" y="15520"/>
                </a:lnTo>
                <a:lnTo>
                  <a:pt x="1280" y="15600"/>
                </a:lnTo>
                <a:lnTo>
                  <a:pt x="880" y="15520"/>
                </a:lnTo>
                <a:lnTo>
                  <a:pt x="640" y="15440"/>
                </a:lnTo>
                <a:lnTo>
                  <a:pt x="560" y="15360"/>
                </a:lnTo>
                <a:lnTo>
                  <a:pt x="560" y="15200"/>
                </a:lnTo>
                <a:lnTo>
                  <a:pt x="720" y="15040"/>
                </a:lnTo>
                <a:lnTo>
                  <a:pt x="880" y="15040"/>
                </a:lnTo>
                <a:lnTo>
                  <a:pt x="1040" y="15040"/>
                </a:lnTo>
                <a:lnTo>
                  <a:pt x="1280" y="14960"/>
                </a:lnTo>
                <a:lnTo>
                  <a:pt x="1440" y="14800"/>
                </a:lnTo>
                <a:lnTo>
                  <a:pt x="1520" y="14720"/>
                </a:lnTo>
                <a:lnTo>
                  <a:pt x="1680" y="14561"/>
                </a:lnTo>
                <a:lnTo>
                  <a:pt x="1840" y="14400"/>
                </a:lnTo>
                <a:close/>
              </a:path>
            </a:pathLst>
          </a:custGeom>
          <a:solidFill>
            <a:srgbClr val="666666">
              <a:lumMod val="40000"/>
              <a:lumOff val="60000"/>
            </a:srgbClr>
          </a:solidFill>
          <a:ln>
            <a:noFill/>
          </a:ln>
        </p:spPr>
        <p:txBody>
          <a:bodyPr vert="horz" wrap="square" lIns="68526" tIns="34264" rIns="68526" bIns="34264" numCol="1" anchor="t" anchorCtr="0" compatLnSpc="1">
            <a:prstTxWarp prst="textNoShape">
              <a:avLst/>
            </a:prstTxWarp>
            <a:noAutofit/>
          </a:bodyPr>
          <a:lstStyle/>
          <a:p>
            <a:pPr marL="0" marR="0" lvl="0" indent="0" algn="l" defTabSz="1219078" rtl="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solidFill>
              <a:effectLst/>
              <a:uLnTx/>
              <a:uFillTx/>
              <a:latin typeface="Arial" panose="020B0604020202020204" pitchFamily="34" charset="0"/>
              <a:ea typeface="Microsoft YaHei"/>
              <a:cs typeface="+mn-cs"/>
            </a:endParaRPr>
          </a:p>
        </p:txBody>
      </p:sp>
      <p:sp>
        <p:nvSpPr>
          <p:cNvPr id="238" name="Freeform 132">
            <a:extLst>
              <a:ext uri="{FF2B5EF4-FFF2-40B4-BE49-F238E27FC236}">
                <a16:creationId xmlns:a16="http://schemas.microsoft.com/office/drawing/2014/main" id="{44B7EC56-98FA-49D9-8068-6B8B724C83D4}"/>
              </a:ext>
            </a:extLst>
          </p:cNvPr>
          <p:cNvSpPr>
            <a:spLocks/>
          </p:cNvSpPr>
          <p:nvPr/>
        </p:nvSpPr>
        <p:spPr bwMode="auto">
          <a:xfrm flipH="1">
            <a:off x="9535851" y="2525632"/>
            <a:ext cx="169553" cy="213748"/>
          </a:xfrm>
          <a:custGeom>
            <a:avLst/>
            <a:gdLst/>
            <a:ahLst/>
            <a:cxnLst>
              <a:cxn ang="0">
                <a:pos x="1600" y="12960"/>
              </a:cxn>
              <a:cxn ang="0">
                <a:pos x="1280" y="10000"/>
              </a:cxn>
              <a:cxn ang="0">
                <a:pos x="1040" y="8720"/>
              </a:cxn>
              <a:cxn ang="0">
                <a:pos x="480" y="7280"/>
              </a:cxn>
              <a:cxn ang="0">
                <a:pos x="400" y="4800"/>
              </a:cxn>
              <a:cxn ang="0">
                <a:pos x="320" y="3200"/>
              </a:cxn>
              <a:cxn ang="0">
                <a:pos x="640" y="2400"/>
              </a:cxn>
              <a:cxn ang="0">
                <a:pos x="0" y="1280"/>
              </a:cxn>
              <a:cxn ang="0">
                <a:pos x="160" y="400"/>
              </a:cxn>
              <a:cxn ang="0">
                <a:pos x="880" y="0"/>
              </a:cxn>
              <a:cxn ang="0">
                <a:pos x="1280" y="400"/>
              </a:cxn>
              <a:cxn ang="0">
                <a:pos x="1360" y="1600"/>
              </a:cxn>
              <a:cxn ang="0">
                <a:pos x="1440" y="1840"/>
              </a:cxn>
              <a:cxn ang="0">
                <a:pos x="1920" y="2080"/>
              </a:cxn>
              <a:cxn ang="0">
                <a:pos x="2881" y="3040"/>
              </a:cxn>
              <a:cxn ang="0">
                <a:pos x="3120" y="3920"/>
              </a:cxn>
              <a:cxn ang="0">
                <a:pos x="3360" y="4960"/>
              </a:cxn>
              <a:cxn ang="0">
                <a:pos x="4240" y="7600"/>
              </a:cxn>
              <a:cxn ang="0">
                <a:pos x="4160" y="7840"/>
              </a:cxn>
              <a:cxn ang="0">
                <a:pos x="4559" y="8400"/>
              </a:cxn>
              <a:cxn ang="0">
                <a:pos x="4480" y="8480"/>
              </a:cxn>
              <a:cxn ang="0">
                <a:pos x="4320" y="8640"/>
              </a:cxn>
              <a:cxn ang="0">
                <a:pos x="4240" y="8880"/>
              </a:cxn>
              <a:cxn ang="0">
                <a:pos x="6480" y="12160"/>
              </a:cxn>
              <a:cxn ang="0">
                <a:pos x="7360" y="11360"/>
              </a:cxn>
              <a:cxn ang="0">
                <a:pos x="7840" y="11120"/>
              </a:cxn>
              <a:cxn ang="0">
                <a:pos x="8320" y="11280"/>
              </a:cxn>
              <a:cxn ang="0">
                <a:pos x="9360" y="12240"/>
              </a:cxn>
              <a:cxn ang="0">
                <a:pos x="10480" y="13680"/>
              </a:cxn>
              <a:cxn ang="0">
                <a:pos x="10960" y="14800"/>
              </a:cxn>
              <a:cxn ang="0">
                <a:pos x="10640" y="15120"/>
              </a:cxn>
              <a:cxn ang="0">
                <a:pos x="10080" y="15680"/>
              </a:cxn>
              <a:cxn ang="0">
                <a:pos x="9520" y="16160"/>
              </a:cxn>
              <a:cxn ang="0">
                <a:pos x="9120" y="16320"/>
              </a:cxn>
              <a:cxn ang="0">
                <a:pos x="8720" y="15760"/>
              </a:cxn>
              <a:cxn ang="0">
                <a:pos x="6480" y="12720"/>
              </a:cxn>
              <a:cxn ang="0">
                <a:pos x="6400" y="12320"/>
              </a:cxn>
              <a:cxn ang="0">
                <a:pos x="4160" y="9040"/>
              </a:cxn>
              <a:cxn ang="0">
                <a:pos x="3600" y="8240"/>
              </a:cxn>
              <a:cxn ang="0">
                <a:pos x="3520" y="7920"/>
              </a:cxn>
              <a:cxn ang="0">
                <a:pos x="3360" y="9760"/>
              </a:cxn>
              <a:cxn ang="0">
                <a:pos x="3680" y="10800"/>
              </a:cxn>
              <a:cxn ang="0">
                <a:pos x="5280" y="12880"/>
              </a:cxn>
              <a:cxn ang="0">
                <a:pos x="6160" y="13760"/>
              </a:cxn>
              <a:cxn ang="0">
                <a:pos x="6400" y="14080"/>
              </a:cxn>
              <a:cxn ang="0">
                <a:pos x="5600" y="15120"/>
              </a:cxn>
              <a:cxn ang="0">
                <a:pos x="4880" y="15520"/>
              </a:cxn>
              <a:cxn ang="0">
                <a:pos x="4640" y="15280"/>
              </a:cxn>
              <a:cxn ang="0">
                <a:pos x="4960" y="14561"/>
              </a:cxn>
              <a:cxn ang="0">
                <a:pos x="2881" y="14160"/>
              </a:cxn>
              <a:cxn ang="0">
                <a:pos x="2960" y="14880"/>
              </a:cxn>
              <a:cxn ang="0">
                <a:pos x="2960" y="15440"/>
              </a:cxn>
              <a:cxn ang="0">
                <a:pos x="1520" y="15520"/>
              </a:cxn>
              <a:cxn ang="0">
                <a:pos x="640" y="15440"/>
              </a:cxn>
              <a:cxn ang="0">
                <a:pos x="720" y="15040"/>
              </a:cxn>
              <a:cxn ang="0">
                <a:pos x="1280" y="14960"/>
              </a:cxn>
              <a:cxn ang="0">
                <a:pos x="1680" y="14561"/>
              </a:cxn>
            </a:cxnLst>
            <a:rect l="0" t="0" r="r" b="b"/>
            <a:pathLst>
              <a:path w="10960" h="16320">
                <a:moveTo>
                  <a:pt x="1840" y="14400"/>
                </a:moveTo>
                <a:lnTo>
                  <a:pt x="1680" y="13680"/>
                </a:lnTo>
                <a:lnTo>
                  <a:pt x="1600" y="12960"/>
                </a:lnTo>
                <a:lnTo>
                  <a:pt x="1600" y="12160"/>
                </a:lnTo>
                <a:lnTo>
                  <a:pt x="1440" y="11200"/>
                </a:lnTo>
                <a:lnTo>
                  <a:pt x="1280" y="10000"/>
                </a:lnTo>
                <a:lnTo>
                  <a:pt x="1120" y="8640"/>
                </a:lnTo>
                <a:lnTo>
                  <a:pt x="1120" y="8720"/>
                </a:lnTo>
                <a:lnTo>
                  <a:pt x="1040" y="8720"/>
                </a:lnTo>
                <a:lnTo>
                  <a:pt x="880" y="8720"/>
                </a:lnTo>
                <a:lnTo>
                  <a:pt x="640" y="8560"/>
                </a:lnTo>
                <a:lnTo>
                  <a:pt x="480" y="7280"/>
                </a:lnTo>
                <a:lnTo>
                  <a:pt x="480" y="6160"/>
                </a:lnTo>
                <a:lnTo>
                  <a:pt x="400" y="5360"/>
                </a:lnTo>
                <a:lnTo>
                  <a:pt x="400" y="4800"/>
                </a:lnTo>
                <a:lnTo>
                  <a:pt x="320" y="4080"/>
                </a:lnTo>
                <a:lnTo>
                  <a:pt x="320" y="3440"/>
                </a:lnTo>
                <a:lnTo>
                  <a:pt x="320" y="3200"/>
                </a:lnTo>
                <a:lnTo>
                  <a:pt x="400" y="2960"/>
                </a:lnTo>
                <a:lnTo>
                  <a:pt x="560" y="2560"/>
                </a:lnTo>
                <a:lnTo>
                  <a:pt x="640" y="2400"/>
                </a:lnTo>
                <a:lnTo>
                  <a:pt x="400" y="2080"/>
                </a:lnTo>
                <a:lnTo>
                  <a:pt x="160" y="1680"/>
                </a:lnTo>
                <a:lnTo>
                  <a:pt x="0" y="1280"/>
                </a:lnTo>
                <a:lnTo>
                  <a:pt x="0" y="960"/>
                </a:lnTo>
                <a:lnTo>
                  <a:pt x="0" y="640"/>
                </a:lnTo>
                <a:lnTo>
                  <a:pt x="160" y="400"/>
                </a:lnTo>
                <a:lnTo>
                  <a:pt x="320" y="160"/>
                </a:lnTo>
                <a:lnTo>
                  <a:pt x="640" y="0"/>
                </a:lnTo>
                <a:lnTo>
                  <a:pt x="880" y="0"/>
                </a:lnTo>
                <a:lnTo>
                  <a:pt x="1040" y="80"/>
                </a:lnTo>
                <a:lnTo>
                  <a:pt x="1200" y="240"/>
                </a:lnTo>
                <a:lnTo>
                  <a:pt x="1280" y="400"/>
                </a:lnTo>
                <a:lnTo>
                  <a:pt x="1440" y="800"/>
                </a:lnTo>
                <a:lnTo>
                  <a:pt x="1440" y="1200"/>
                </a:lnTo>
                <a:lnTo>
                  <a:pt x="1360" y="1600"/>
                </a:lnTo>
                <a:lnTo>
                  <a:pt x="1440" y="1760"/>
                </a:lnTo>
                <a:lnTo>
                  <a:pt x="1600" y="1920"/>
                </a:lnTo>
                <a:lnTo>
                  <a:pt x="1440" y="1840"/>
                </a:lnTo>
                <a:lnTo>
                  <a:pt x="1600" y="2000"/>
                </a:lnTo>
                <a:lnTo>
                  <a:pt x="1760" y="2080"/>
                </a:lnTo>
                <a:lnTo>
                  <a:pt x="1920" y="2080"/>
                </a:lnTo>
                <a:lnTo>
                  <a:pt x="2240" y="2240"/>
                </a:lnTo>
                <a:lnTo>
                  <a:pt x="2640" y="2640"/>
                </a:lnTo>
                <a:lnTo>
                  <a:pt x="2881" y="3040"/>
                </a:lnTo>
                <a:lnTo>
                  <a:pt x="2960" y="3200"/>
                </a:lnTo>
                <a:lnTo>
                  <a:pt x="3040" y="3360"/>
                </a:lnTo>
                <a:lnTo>
                  <a:pt x="3120" y="3920"/>
                </a:lnTo>
                <a:lnTo>
                  <a:pt x="3200" y="4160"/>
                </a:lnTo>
                <a:lnTo>
                  <a:pt x="3200" y="4560"/>
                </a:lnTo>
                <a:lnTo>
                  <a:pt x="3360" y="4960"/>
                </a:lnTo>
                <a:lnTo>
                  <a:pt x="3520" y="5440"/>
                </a:lnTo>
                <a:lnTo>
                  <a:pt x="3920" y="6560"/>
                </a:lnTo>
                <a:lnTo>
                  <a:pt x="4240" y="7600"/>
                </a:lnTo>
                <a:lnTo>
                  <a:pt x="4240" y="7680"/>
                </a:lnTo>
                <a:lnTo>
                  <a:pt x="4160" y="7760"/>
                </a:lnTo>
                <a:lnTo>
                  <a:pt x="4160" y="7840"/>
                </a:lnTo>
                <a:lnTo>
                  <a:pt x="4320" y="8000"/>
                </a:lnTo>
                <a:lnTo>
                  <a:pt x="4400" y="8160"/>
                </a:lnTo>
                <a:lnTo>
                  <a:pt x="4559" y="8400"/>
                </a:lnTo>
                <a:lnTo>
                  <a:pt x="4559" y="8480"/>
                </a:lnTo>
                <a:lnTo>
                  <a:pt x="4559" y="8560"/>
                </a:lnTo>
                <a:lnTo>
                  <a:pt x="4480" y="8480"/>
                </a:lnTo>
                <a:lnTo>
                  <a:pt x="4480" y="8560"/>
                </a:lnTo>
                <a:lnTo>
                  <a:pt x="4400" y="8640"/>
                </a:lnTo>
                <a:lnTo>
                  <a:pt x="4320" y="8640"/>
                </a:lnTo>
                <a:lnTo>
                  <a:pt x="4320" y="8720"/>
                </a:lnTo>
                <a:lnTo>
                  <a:pt x="4320" y="8800"/>
                </a:lnTo>
                <a:lnTo>
                  <a:pt x="4240" y="8880"/>
                </a:lnTo>
                <a:lnTo>
                  <a:pt x="4240" y="8960"/>
                </a:lnTo>
                <a:lnTo>
                  <a:pt x="4320" y="9040"/>
                </a:lnTo>
                <a:lnTo>
                  <a:pt x="6480" y="12160"/>
                </a:lnTo>
                <a:lnTo>
                  <a:pt x="6720" y="11760"/>
                </a:lnTo>
                <a:lnTo>
                  <a:pt x="7040" y="11520"/>
                </a:lnTo>
                <a:lnTo>
                  <a:pt x="7360" y="11360"/>
                </a:lnTo>
                <a:lnTo>
                  <a:pt x="7600" y="11200"/>
                </a:lnTo>
                <a:lnTo>
                  <a:pt x="7680" y="11120"/>
                </a:lnTo>
                <a:lnTo>
                  <a:pt x="7840" y="11120"/>
                </a:lnTo>
                <a:lnTo>
                  <a:pt x="8079" y="11120"/>
                </a:lnTo>
                <a:lnTo>
                  <a:pt x="8240" y="11200"/>
                </a:lnTo>
                <a:lnTo>
                  <a:pt x="8320" y="11280"/>
                </a:lnTo>
                <a:lnTo>
                  <a:pt x="8400" y="11440"/>
                </a:lnTo>
                <a:lnTo>
                  <a:pt x="8720" y="11600"/>
                </a:lnTo>
                <a:lnTo>
                  <a:pt x="9360" y="12240"/>
                </a:lnTo>
                <a:lnTo>
                  <a:pt x="9760" y="12640"/>
                </a:lnTo>
                <a:lnTo>
                  <a:pt x="10160" y="13120"/>
                </a:lnTo>
                <a:lnTo>
                  <a:pt x="10480" y="13680"/>
                </a:lnTo>
                <a:lnTo>
                  <a:pt x="10720" y="14240"/>
                </a:lnTo>
                <a:lnTo>
                  <a:pt x="10880" y="14640"/>
                </a:lnTo>
                <a:lnTo>
                  <a:pt x="10960" y="14800"/>
                </a:lnTo>
                <a:lnTo>
                  <a:pt x="10960" y="14960"/>
                </a:lnTo>
                <a:lnTo>
                  <a:pt x="10800" y="14960"/>
                </a:lnTo>
                <a:lnTo>
                  <a:pt x="10640" y="15120"/>
                </a:lnTo>
                <a:lnTo>
                  <a:pt x="10480" y="15280"/>
                </a:lnTo>
                <a:lnTo>
                  <a:pt x="10320" y="15440"/>
                </a:lnTo>
                <a:lnTo>
                  <a:pt x="10080" y="15680"/>
                </a:lnTo>
                <a:lnTo>
                  <a:pt x="9760" y="15920"/>
                </a:lnTo>
                <a:lnTo>
                  <a:pt x="9600" y="16080"/>
                </a:lnTo>
                <a:lnTo>
                  <a:pt x="9520" y="16160"/>
                </a:lnTo>
                <a:lnTo>
                  <a:pt x="9360" y="16240"/>
                </a:lnTo>
                <a:lnTo>
                  <a:pt x="9280" y="16320"/>
                </a:lnTo>
                <a:lnTo>
                  <a:pt x="9120" y="16320"/>
                </a:lnTo>
                <a:lnTo>
                  <a:pt x="9040" y="16160"/>
                </a:lnTo>
                <a:lnTo>
                  <a:pt x="8880" y="16000"/>
                </a:lnTo>
                <a:lnTo>
                  <a:pt x="8720" y="15760"/>
                </a:lnTo>
                <a:lnTo>
                  <a:pt x="8480" y="15440"/>
                </a:lnTo>
                <a:lnTo>
                  <a:pt x="8240" y="15040"/>
                </a:lnTo>
                <a:lnTo>
                  <a:pt x="6480" y="12720"/>
                </a:lnTo>
                <a:lnTo>
                  <a:pt x="6400" y="12560"/>
                </a:lnTo>
                <a:lnTo>
                  <a:pt x="6400" y="12400"/>
                </a:lnTo>
                <a:lnTo>
                  <a:pt x="6400" y="12320"/>
                </a:lnTo>
                <a:lnTo>
                  <a:pt x="6080" y="11760"/>
                </a:lnTo>
                <a:lnTo>
                  <a:pt x="5280" y="10640"/>
                </a:lnTo>
                <a:lnTo>
                  <a:pt x="4160" y="9040"/>
                </a:lnTo>
                <a:lnTo>
                  <a:pt x="3920" y="8960"/>
                </a:lnTo>
                <a:lnTo>
                  <a:pt x="3680" y="8560"/>
                </a:lnTo>
                <a:lnTo>
                  <a:pt x="3600" y="8240"/>
                </a:lnTo>
                <a:lnTo>
                  <a:pt x="3600" y="8080"/>
                </a:lnTo>
                <a:lnTo>
                  <a:pt x="3600" y="8000"/>
                </a:lnTo>
                <a:lnTo>
                  <a:pt x="3520" y="7920"/>
                </a:lnTo>
                <a:lnTo>
                  <a:pt x="3200" y="9680"/>
                </a:lnTo>
                <a:lnTo>
                  <a:pt x="3280" y="9760"/>
                </a:lnTo>
                <a:lnTo>
                  <a:pt x="3360" y="9760"/>
                </a:lnTo>
                <a:lnTo>
                  <a:pt x="3439" y="9921"/>
                </a:lnTo>
                <a:lnTo>
                  <a:pt x="3520" y="10640"/>
                </a:lnTo>
                <a:lnTo>
                  <a:pt x="3680" y="10800"/>
                </a:lnTo>
                <a:lnTo>
                  <a:pt x="3920" y="11040"/>
                </a:lnTo>
                <a:lnTo>
                  <a:pt x="4480" y="11840"/>
                </a:lnTo>
                <a:lnTo>
                  <a:pt x="5280" y="12880"/>
                </a:lnTo>
                <a:lnTo>
                  <a:pt x="5600" y="13280"/>
                </a:lnTo>
                <a:lnTo>
                  <a:pt x="6000" y="13600"/>
                </a:lnTo>
                <a:lnTo>
                  <a:pt x="6160" y="13760"/>
                </a:lnTo>
                <a:lnTo>
                  <a:pt x="6400" y="13840"/>
                </a:lnTo>
                <a:lnTo>
                  <a:pt x="6400" y="13920"/>
                </a:lnTo>
                <a:lnTo>
                  <a:pt x="6400" y="14080"/>
                </a:lnTo>
                <a:lnTo>
                  <a:pt x="6160" y="14400"/>
                </a:lnTo>
                <a:lnTo>
                  <a:pt x="5760" y="14800"/>
                </a:lnTo>
                <a:lnTo>
                  <a:pt x="5600" y="15120"/>
                </a:lnTo>
                <a:lnTo>
                  <a:pt x="5280" y="15360"/>
                </a:lnTo>
                <a:lnTo>
                  <a:pt x="5120" y="15520"/>
                </a:lnTo>
                <a:lnTo>
                  <a:pt x="4880" y="15520"/>
                </a:lnTo>
                <a:lnTo>
                  <a:pt x="4559" y="15520"/>
                </a:lnTo>
                <a:lnTo>
                  <a:pt x="4559" y="15440"/>
                </a:lnTo>
                <a:lnTo>
                  <a:pt x="4640" y="15280"/>
                </a:lnTo>
                <a:lnTo>
                  <a:pt x="4960" y="15280"/>
                </a:lnTo>
                <a:lnTo>
                  <a:pt x="5040" y="14880"/>
                </a:lnTo>
                <a:lnTo>
                  <a:pt x="4960" y="14561"/>
                </a:lnTo>
                <a:lnTo>
                  <a:pt x="2881" y="11920"/>
                </a:lnTo>
                <a:lnTo>
                  <a:pt x="2960" y="13920"/>
                </a:lnTo>
                <a:lnTo>
                  <a:pt x="2881" y="14160"/>
                </a:lnTo>
                <a:lnTo>
                  <a:pt x="2881" y="14320"/>
                </a:lnTo>
                <a:lnTo>
                  <a:pt x="2960" y="14480"/>
                </a:lnTo>
                <a:lnTo>
                  <a:pt x="2960" y="14880"/>
                </a:lnTo>
                <a:lnTo>
                  <a:pt x="2960" y="15120"/>
                </a:lnTo>
                <a:lnTo>
                  <a:pt x="3040" y="15280"/>
                </a:lnTo>
                <a:lnTo>
                  <a:pt x="2960" y="15440"/>
                </a:lnTo>
                <a:lnTo>
                  <a:pt x="2160" y="15520"/>
                </a:lnTo>
                <a:lnTo>
                  <a:pt x="1760" y="15520"/>
                </a:lnTo>
                <a:lnTo>
                  <a:pt x="1520" y="15520"/>
                </a:lnTo>
                <a:lnTo>
                  <a:pt x="1280" y="15600"/>
                </a:lnTo>
                <a:lnTo>
                  <a:pt x="880" y="15520"/>
                </a:lnTo>
                <a:lnTo>
                  <a:pt x="640" y="15440"/>
                </a:lnTo>
                <a:lnTo>
                  <a:pt x="560" y="15360"/>
                </a:lnTo>
                <a:lnTo>
                  <a:pt x="560" y="15200"/>
                </a:lnTo>
                <a:lnTo>
                  <a:pt x="720" y="15040"/>
                </a:lnTo>
                <a:lnTo>
                  <a:pt x="880" y="15040"/>
                </a:lnTo>
                <a:lnTo>
                  <a:pt x="1040" y="15040"/>
                </a:lnTo>
                <a:lnTo>
                  <a:pt x="1280" y="14960"/>
                </a:lnTo>
                <a:lnTo>
                  <a:pt x="1440" y="14800"/>
                </a:lnTo>
                <a:lnTo>
                  <a:pt x="1520" y="14720"/>
                </a:lnTo>
                <a:lnTo>
                  <a:pt x="1680" y="14561"/>
                </a:lnTo>
                <a:lnTo>
                  <a:pt x="1840" y="14400"/>
                </a:lnTo>
                <a:close/>
              </a:path>
            </a:pathLst>
          </a:custGeom>
          <a:solidFill>
            <a:srgbClr val="666666">
              <a:lumMod val="40000"/>
              <a:lumOff val="60000"/>
            </a:srgbClr>
          </a:solidFill>
          <a:ln>
            <a:noFill/>
          </a:ln>
        </p:spPr>
        <p:txBody>
          <a:bodyPr vert="horz" wrap="square" lIns="68526" tIns="34264" rIns="68526" bIns="34264" numCol="1" anchor="t" anchorCtr="0" compatLnSpc="1">
            <a:prstTxWarp prst="textNoShape">
              <a:avLst/>
            </a:prstTxWarp>
            <a:noAutofit/>
          </a:bodyPr>
          <a:lstStyle/>
          <a:p>
            <a:pPr marL="0" marR="0" lvl="0" indent="0" algn="l" defTabSz="1219078" rtl="0" eaLnBrk="1" fontAlgn="ctr"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prstClr val="black"/>
              </a:solidFill>
              <a:effectLst/>
              <a:uLnTx/>
              <a:uFillTx/>
              <a:latin typeface="Arial" panose="020B0604020202020204" pitchFamily="34" charset="0"/>
              <a:ea typeface="Microsoft YaHei"/>
              <a:cs typeface="+mn-cs"/>
            </a:endParaRPr>
          </a:p>
        </p:txBody>
      </p:sp>
      <p:grpSp>
        <p:nvGrpSpPr>
          <p:cNvPr id="239" name="组合 405">
            <a:extLst>
              <a:ext uri="{FF2B5EF4-FFF2-40B4-BE49-F238E27FC236}">
                <a16:creationId xmlns:a16="http://schemas.microsoft.com/office/drawing/2014/main" id="{850772C9-609E-4B12-8CFF-6BF3DFEBFF92}"/>
              </a:ext>
            </a:extLst>
          </p:cNvPr>
          <p:cNvGrpSpPr/>
          <p:nvPr/>
        </p:nvGrpSpPr>
        <p:grpSpPr>
          <a:xfrm>
            <a:off x="10568276" y="2475720"/>
            <a:ext cx="375779" cy="119853"/>
            <a:chOff x="10085388" y="4937125"/>
            <a:chExt cx="1316037" cy="414338"/>
          </a:xfrm>
          <a:solidFill>
            <a:srgbClr val="666666"/>
          </a:solidFill>
        </p:grpSpPr>
        <p:sp>
          <p:nvSpPr>
            <p:cNvPr id="240" name="Freeform 61">
              <a:extLst>
                <a:ext uri="{FF2B5EF4-FFF2-40B4-BE49-F238E27FC236}">
                  <a16:creationId xmlns:a16="http://schemas.microsoft.com/office/drawing/2014/main" id="{5AF569E2-E48F-440E-BDF0-F5AF07291F19}"/>
                </a:ext>
              </a:extLst>
            </p:cNvPr>
            <p:cNvSpPr>
              <a:spLocks noEditPoints="1"/>
            </p:cNvSpPr>
            <p:nvPr/>
          </p:nvSpPr>
          <p:spPr bwMode="auto">
            <a:xfrm>
              <a:off x="10709275" y="4979988"/>
              <a:ext cx="69850" cy="220663"/>
            </a:xfrm>
            <a:custGeom>
              <a:avLst/>
              <a:gdLst/>
              <a:ahLst/>
              <a:cxnLst>
                <a:cxn ang="0">
                  <a:pos x="44" y="139"/>
                </a:cxn>
                <a:cxn ang="0">
                  <a:pos x="0" y="139"/>
                </a:cxn>
                <a:cxn ang="0">
                  <a:pos x="0" y="0"/>
                </a:cxn>
                <a:cxn ang="0">
                  <a:pos x="44" y="0"/>
                </a:cxn>
                <a:cxn ang="0">
                  <a:pos x="44" y="139"/>
                </a:cxn>
                <a:cxn ang="0">
                  <a:pos x="10" y="130"/>
                </a:cxn>
                <a:cxn ang="0">
                  <a:pos x="34" y="130"/>
                </a:cxn>
                <a:cxn ang="0">
                  <a:pos x="34" y="10"/>
                </a:cxn>
                <a:cxn ang="0">
                  <a:pos x="10" y="10"/>
                </a:cxn>
                <a:cxn ang="0">
                  <a:pos x="10" y="130"/>
                </a:cxn>
              </a:cxnLst>
              <a:rect l="0" t="0" r="r" b="b"/>
              <a:pathLst>
                <a:path w="44" h="139">
                  <a:moveTo>
                    <a:pt x="44" y="139"/>
                  </a:moveTo>
                  <a:lnTo>
                    <a:pt x="0" y="139"/>
                  </a:lnTo>
                  <a:lnTo>
                    <a:pt x="0" y="0"/>
                  </a:lnTo>
                  <a:lnTo>
                    <a:pt x="44" y="0"/>
                  </a:lnTo>
                  <a:lnTo>
                    <a:pt x="44" y="139"/>
                  </a:lnTo>
                  <a:close/>
                  <a:moveTo>
                    <a:pt x="10" y="130"/>
                  </a:moveTo>
                  <a:lnTo>
                    <a:pt x="34" y="130"/>
                  </a:lnTo>
                  <a:lnTo>
                    <a:pt x="34" y="10"/>
                  </a:lnTo>
                  <a:lnTo>
                    <a:pt x="10" y="10"/>
                  </a:lnTo>
                  <a:lnTo>
                    <a:pt x="10" y="130"/>
                  </a:lnTo>
                  <a:close/>
                </a:path>
              </a:pathLst>
            </a:custGeom>
            <a:grpFill/>
            <a:ln w="6350">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41" name="Freeform 62">
              <a:extLst>
                <a:ext uri="{FF2B5EF4-FFF2-40B4-BE49-F238E27FC236}">
                  <a16:creationId xmlns:a16="http://schemas.microsoft.com/office/drawing/2014/main" id="{C57E7B86-FE70-45F9-B851-0AA505710F78}"/>
                </a:ext>
              </a:extLst>
            </p:cNvPr>
            <p:cNvSpPr>
              <a:spLocks noEditPoints="1"/>
            </p:cNvSpPr>
            <p:nvPr/>
          </p:nvSpPr>
          <p:spPr bwMode="auto">
            <a:xfrm>
              <a:off x="10590213" y="4979988"/>
              <a:ext cx="104775" cy="153988"/>
            </a:xfrm>
            <a:custGeom>
              <a:avLst/>
              <a:gdLst/>
              <a:ahLst/>
              <a:cxnLst>
                <a:cxn ang="0">
                  <a:pos x="66" y="97"/>
                </a:cxn>
                <a:cxn ang="0">
                  <a:pos x="0" y="97"/>
                </a:cxn>
                <a:cxn ang="0">
                  <a:pos x="0" y="0"/>
                </a:cxn>
                <a:cxn ang="0">
                  <a:pos x="66" y="0"/>
                </a:cxn>
                <a:cxn ang="0">
                  <a:pos x="66" y="97"/>
                </a:cxn>
                <a:cxn ang="0">
                  <a:pos x="9" y="88"/>
                </a:cxn>
                <a:cxn ang="0">
                  <a:pos x="56" y="88"/>
                </a:cxn>
                <a:cxn ang="0">
                  <a:pos x="56" y="10"/>
                </a:cxn>
                <a:cxn ang="0">
                  <a:pos x="9" y="10"/>
                </a:cxn>
                <a:cxn ang="0">
                  <a:pos x="9" y="88"/>
                </a:cxn>
              </a:cxnLst>
              <a:rect l="0" t="0" r="r" b="b"/>
              <a:pathLst>
                <a:path w="66" h="97">
                  <a:moveTo>
                    <a:pt x="66" y="97"/>
                  </a:moveTo>
                  <a:lnTo>
                    <a:pt x="0" y="97"/>
                  </a:lnTo>
                  <a:lnTo>
                    <a:pt x="0" y="0"/>
                  </a:lnTo>
                  <a:lnTo>
                    <a:pt x="66" y="0"/>
                  </a:lnTo>
                  <a:lnTo>
                    <a:pt x="66" y="97"/>
                  </a:lnTo>
                  <a:close/>
                  <a:moveTo>
                    <a:pt x="9" y="88"/>
                  </a:moveTo>
                  <a:lnTo>
                    <a:pt x="56" y="88"/>
                  </a:lnTo>
                  <a:lnTo>
                    <a:pt x="56" y="10"/>
                  </a:lnTo>
                  <a:lnTo>
                    <a:pt x="9" y="10"/>
                  </a:lnTo>
                  <a:lnTo>
                    <a:pt x="9" y="88"/>
                  </a:lnTo>
                  <a:close/>
                </a:path>
              </a:pathLst>
            </a:custGeom>
            <a:grpFill/>
            <a:ln w="6350">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42" name="Freeform 63">
              <a:extLst>
                <a:ext uri="{FF2B5EF4-FFF2-40B4-BE49-F238E27FC236}">
                  <a16:creationId xmlns:a16="http://schemas.microsoft.com/office/drawing/2014/main" id="{3A87082C-AA26-469B-9F62-0B1893A6F461}"/>
                </a:ext>
              </a:extLst>
            </p:cNvPr>
            <p:cNvSpPr>
              <a:spLocks noEditPoints="1"/>
            </p:cNvSpPr>
            <p:nvPr/>
          </p:nvSpPr>
          <p:spPr bwMode="auto">
            <a:xfrm>
              <a:off x="10791825" y="4979988"/>
              <a:ext cx="104775" cy="153988"/>
            </a:xfrm>
            <a:custGeom>
              <a:avLst/>
              <a:gdLst/>
              <a:ahLst/>
              <a:cxnLst>
                <a:cxn ang="0">
                  <a:pos x="66" y="97"/>
                </a:cxn>
                <a:cxn ang="0">
                  <a:pos x="0" y="97"/>
                </a:cxn>
                <a:cxn ang="0">
                  <a:pos x="0" y="0"/>
                </a:cxn>
                <a:cxn ang="0">
                  <a:pos x="66" y="0"/>
                </a:cxn>
                <a:cxn ang="0">
                  <a:pos x="66" y="97"/>
                </a:cxn>
                <a:cxn ang="0">
                  <a:pos x="10" y="88"/>
                </a:cxn>
                <a:cxn ang="0">
                  <a:pos x="57" y="88"/>
                </a:cxn>
                <a:cxn ang="0">
                  <a:pos x="57" y="10"/>
                </a:cxn>
                <a:cxn ang="0">
                  <a:pos x="10" y="10"/>
                </a:cxn>
                <a:cxn ang="0">
                  <a:pos x="10" y="88"/>
                </a:cxn>
              </a:cxnLst>
              <a:rect l="0" t="0" r="r" b="b"/>
              <a:pathLst>
                <a:path w="66" h="97">
                  <a:moveTo>
                    <a:pt x="66" y="97"/>
                  </a:moveTo>
                  <a:lnTo>
                    <a:pt x="0" y="97"/>
                  </a:lnTo>
                  <a:lnTo>
                    <a:pt x="0" y="0"/>
                  </a:lnTo>
                  <a:lnTo>
                    <a:pt x="66" y="0"/>
                  </a:lnTo>
                  <a:lnTo>
                    <a:pt x="66" y="97"/>
                  </a:lnTo>
                  <a:close/>
                  <a:moveTo>
                    <a:pt x="10" y="88"/>
                  </a:moveTo>
                  <a:lnTo>
                    <a:pt x="57" y="88"/>
                  </a:lnTo>
                  <a:lnTo>
                    <a:pt x="57" y="10"/>
                  </a:lnTo>
                  <a:lnTo>
                    <a:pt x="10" y="10"/>
                  </a:lnTo>
                  <a:lnTo>
                    <a:pt x="10" y="88"/>
                  </a:lnTo>
                  <a:close/>
                </a:path>
              </a:pathLst>
            </a:custGeom>
            <a:grpFill/>
            <a:ln w="6350">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43" name="Freeform 64">
              <a:extLst>
                <a:ext uri="{FF2B5EF4-FFF2-40B4-BE49-F238E27FC236}">
                  <a16:creationId xmlns:a16="http://schemas.microsoft.com/office/drawing/2014/main" id="{3E671308-1F85-4C83-8502-6F0B7505E38B}"/>
                </a:ext>
              </a:extLst>
            </p:cNvPr>
            <p:cNvSpPr>
              <a:spLocks noEditPoints="1"/>
            </p:cNvSpPr>
            <p:nvPr/>
          </p:nvSpPr>
          <p:spPr bwMode="auto">
            <a:xfrm>
              <a:off x="10282238" y="4979988"/>
              <a:ext cx="204787" cy="153988"/>
            </a:xfrm>
            <a:custGeom>
              <a:avLst/>
              <a:gdLst/>
              <a:ahLst/>
              <a:cxnLst>
                <a:cxn ang="0">
                  <a:pos x="129" y="97"/>
                </a:cxn>
                <a:cxn ang="0">
                  <a:pos x="0" y="97"/>
                </a:cxn>
                <a:cxn ang="0">
                  <a:pos x="0" y="0"/>
                </a:cxn>
                <a:cxn ang="0">
                  <a:pos x="129" y="0"/>
                </a:cxn>
                <a:cxn ang="0">
                  <a:pos x="129" y="97"/>
                </a:cxn>
                <a:cxn ang="0">
                  <a:pos x="10" y="88"/>
                </a:cxn>
                <a:cxn ang="0">
                  <a:pos x="119" y="88"/>
                </a:cxn>
                <a:cxn ang="0">
                  <a:pos x="119" y="10"/>
                </a:cxn>
                <a:cxn ang="0">
                  <a:pos x="10" y="10"/>
                </a:cxn>
                <a:cxn ang="0">
                  <a:pos x="10" y="88"/>
                </a:cxn>
              </a:cxnLst>
              <a:rect l="0" t="0" r="r" b="b"/>
              <a:pathLst>
                <a:path w="129" h="97">
                  <a:moveTo>
                    <a:pt x="129" y="97"/>
                  </a:moveTo>
                  <a:lnTo>
                    <a:pt x="0" y="97"/>
                  </a:lnTo>
                  <a:lnTo>
                    <a:pt x="0" y="0"/>
                  </a:lnTo>
                  <a:lnTo>
                    <a:pt x="129" y="0"/>
                  </a:lnTo>
                  <a:lnTo>
                    <a:pt x="129" y="97"/>
                  </a:lnTo>
                  <a:close/>
                  <a:moveTo>
                    <a:pt x="10" y="88"/>
                  </a:moveTo>
                  <a:lnTo>
                    <a:pt x="119" y="88"/>
                  </a:lnTo>
                  <a:lnTo>
                    <a:pt x="119" y="10"/>
                  </a:lnTo>
                  <a:lnTo>
                    <a:pt x="10" y="10"/>
                  </a:lnTo>
                  <a:lnTo>
                    <a:pt x="10" y="88"/>
                  </a:lnTo>
                  <a:close/>
                </a:path>
              </a:pathLst>
            </a:custGeom>
            <a:grpFill/>
            <a:ln w="6350">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44" name="Freeform 65">
              <a:extLst>
                <a:ext uri="{FF2B5EF4-FFF2-40B4-BE49-F238E27FC236}">
                  <a16:creationId xmlns:a16="http://schemas.microsoft.com/office/drawing/2014/main" id="{421A026A-CA8C-4291-B4FE-1B4189C39480}"/>
                </a:ext>
              </a:extLst>
            </p:cNvPr>
            <p:cNvSpPr>
              <a:spLocks noEditPoints="1"/>
            </p:cNvSpPr>
            <p:nvPr/>
          </p:nvSpPr>
          <p:spPr bwMode="auto">
            <a:xfrm>
              <a:off x="10128250" y="4979988"/>
              <a:ext cx="130175" cy="153988"/>
            </a:xfrm>
            <a:custGeom>
              <a:avLst/>
              <a:gdLst/>
              <a:ahLst/>
              <a:cxnLst>
                <a:cxn ang="0">
                  <a:pos x="51" y="60"/>
                </a:cxn>
                <a:cxn ang="0">
                  <a:pos x="0" y="60"/>
                </a:cxn>
                <a:cxn ang="0">
                  <a:pos x="3" y="56"/>
                </a:cxn>
                <a:cxn ang="0">
                  <a:pos x="46" y="3"/>
                </a:cxn>
                <a:cxn ang="0">
                  <a:pos x="51" y="0"/>
                </a:cxn>
                <a:cxn ang="0">
                  <a:pos x="51" y="60"/>
                </a:cxn>
                <a:cxn ang="0">
                  <a:pos x="10" y="54"/>
                </a:cxn>
                <a:cxn ang="0">
                  <a:pos x="45" y="54"/>
                </a:cxn>
                <a:cxn ang="0">
                  <a:pos x="45" y="12"/>
                </a:cxn>
                <a:cxn ang="0">
                  <a:pos x="10" y="54"/>
                </a:cxn>
              </a:cxnLst>
              <a:rect l="0" t="0" r="r" b="b"/>
              <a:pathLst>
                <a:path w="51" h="60">
                  <a:moveTo>
                    <a:pt x="51" y="60"/>
                  </a:moveTo>
                  <a:cubicBezTo>
                    <a:pt x="0" y="60"/>
                    <a:pt x="0" y="60"/>
                    <a:pt x="0" y="60"/>
                  </a:cubicBezTo>
                  <a:cubicBezTo>
                    <a:pt x="3" y="56"/>
                    <a:pt x="3" y="56"/>
                    <a:pt x="3" y="56"/>
                  </a:cubicBezTo>
                  <a:cubicBezTo>
                    <a:pt x="14" y="35"/>
                    <a:pt x="31" y="14"/>
                    <a:pt x="46" y="3"/>
                  </a:cubicBezTo>
                  <a:cubicBezTo>
                    <a:pt x="51" y="0"/>
                    <a:pt x="51" y="0"/>
                    <a:pt x="51" y="0"/>
                  </a:cubicBezTo>
                  <a:lnTo>
                    <a:pt x="51" y="60"/>
                  </a:lnTo>
                  <a:close/>
                  <a:moveTo>
                    <a:pt x="10" y="54"/>
                  </a:moveTo>
                  <a:cubicBezTo>
                    <a:pt x="45" y="54"/>
                    <a:pt x="45" y="54"/>
                    <a:pt x="45" y="54"/>
                  </a:cubicBezTo>
                  <a:cubicBezTo>
                    <a:pt x="45" y="12"/>
                    <a:pt x="45" y="12"/>
                    <a:pt x="45" y="12"/>
                  </a:cubicBezTo>
                  <a:cubicBezTo>
                    <a:pt x="33" y="22"/>
                    <a:pt x="20" y="38"/>
                    <a:pt x="10" y="54"/>
                  </a:cubicBezTo>
                  <a:close/>
                </a:path>
              </a:pathLst>
            </a:custGeom>
            <a:grpFill/>
            <a:ln w="6350">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45" name="Freeform 66">
              <a:extLst>
                <a:ext uri="{FF2B5EF4-FFF2-40B4-BE49-F238E27FC236}">
                  <a16:creationId xmlns:a16="http://schemas.microsoft.com/office/drawing/2014/main" id="{BE5EAD52-6D3A-4B9C-8C28-43E6C1EFED73}"/>
                </a:ext>
              </a:extLst>
            </p:cNvPr>
            <p:cNvSpPr>
              <a:spLocks noEditPoints="1"/>
            </p:cNvSpPr>
            <p:nvPr/>
          </p:nvSpPr>
          <p:spPr bwMode="auto">
            <a:xfrm>
              <a:off x="11226800" y="4979988"/>
              <a:ext cx="128587" cy="153988"/>
            </a:xfrm>
            <a:custGeom>
              <a:avLst/>
              <a:gdLst/>
              <a:ahLst/>
              <a:cxnLst>
                <a:cxn ang="0">
                  <a:pos x="50" y="60"/>
                </a:cxn>
                <a:cxn ang="0">
                  <a:pos x="0" y="60"/>
                </a:cxn>
                <a:cxn ang="0">
                  <a:pos x="0" y="0"/>
                </a:cxn>
                <a:cxn ang="0">
                  <a:pos x="5" y="3"/>
                </a:cxn>
                <a:cxn ang="0">
                  <a:pos x="48" y="56"/>
                </a:cxn>
                <a:cxn ang="0">
                  <a:pos x="50" y="60"/>
                </a:cxn>
                <a:cxn ang="0">
                  <a:pos x="6" y="54"/>
                </a:cxn>
                <a:cxn ang="0">
                  <a:pos x="40" y="54"/>
                </a:cxn>
                <a:cxn ang="0">
                  <a:pos x="6" y="12"/>
                </a:cxn>
                <a:cxn ang="0">
                  <a:pos x="6" y="54"/>
                </a:cxn>
              </a:cxnLst>
              <a:rect l="0" t="0" r="r" b="b"/>
              <a:pathLst>
                <a:path w="50" h="60">
                  <a:moveTo>
                    <a:pt x="50" y="60"/>
                  </a:moveTo>
                  <a:cubicBezTo>
                    <a:pt x="0" y="60"/>
                    <a:pt x="0" y="60"/>
                    <a:pt x="0" y="60"/>
                  </a:cubicBezTo>
                  <a:cubicBezTo>
                    <a:pt x="0" y="0"/>
                    <a:pt x="0" y="0"/>
                    <a:pt x="0" y="0"/>
                  </a:cubicBezTo>
                  <a:cubicBezTo>
                    <a:pt x="5" y="3"/>
                    <a:pt x="5" y="3"/>
                    <a:pt x="5" y="3"/>
                  </a:cubicBezTo>
                  <a:cubicBezTo>
                    <a:pt x="20" y="14"/>
                    <a:pt x="38" y="36"/>
                    <a:pt x="48" y="56"/>
                  </a:cubicBezTo>
                  <a:lnTo>
                    <a:pt x="50" y="60"/>
                  </a:lnTo>
                  <a:close/>
                  <a:moveTo>
                    <a:pt x="6" y="54"/>
                  </a:moveTo>
                  <a:cubicBezTo>
                    <a:pt x="40" y="54"/>
                    <a:pt x="40" y="54"/>
                    <a:pt x="40" y="54"/>
                  </a:cubicBezTo>
                  <a:cubicBezTo>
                    <a:pt x="32" y="38"/>
                    <a:pt x="19" y="22"/>
                    <a:pt x="6" y="12"/>
                  </a:cubicBezTo>
                  <a:lnTo>
                    <a:pt x="6" y="54"/>
                  </a:lnTo>
                  <a:close/>
                </a:path>
              </a:pathLst>
            </a:custGeom>
            <a:grpFill/>
            <a:ln w="6350">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46" name="Freeform 67">
              <a:extLst>
                <a:ext uri="{FF2B5EF4-FFF2-40B4-BE49-F238E27FC236}">
                  <a16:creationId xmlns:a16="http://schemas.microsoft.com/office/drawing/2014/main" id="{7F397016-31C3-4C53-906E-FC71415E097D}"/>
                </a:ext>
              </a:extLst>
            </p:cNvPr>
            <p:cNvSpPr>
              <a:spLocks noEditPoints="1"/>
            </p:cNvSpPr>
            <p:nvPr/>
          </p:nvSpPr>
          <p:spPr bwMode="auto">
            <a:xfrm>
              <a:off x="10999788" y="4979988"/>
              <a:ext cx="204787" cy="153988"/>
            </a:xfrm>
            <a:custGeom>
              <a:avLst/>
              <a:gdLst/>
              <a:ahLst/>
              <a:cxnLst>
                <a:cxn ang="0">
                  <a:pos x="129" y="97"/>
                </a:cxn>
                <a:cxn ang="0">
                  <a:pos x="0" y="97"/>
                </a:cxn>
                <a:cxn ang="0">
                  <a:pos x="0" y="0"/>
                </a:cxn>
                <a:cxn ang="0">
                  <a:pos x="129" y="0"/>
                </a:cxn>
                <a:cxn ang="0">
                  <a:pos x="129" y="97"/>
                </a:cxn>
                <a:cxn ang="0">
                  <a:pos x="10" y="88"/>
                </a:cxn>
                <a:cxn ang="0">
                  <a:pos x="119" y="88"/>
                </a:cxn>
                <a:cxn ang="0">
                  <a:pos x="119" y="10"/>
                </a:cxn>
                <a:cxn ang="0">
                  <a:pos x="10" y="10"/>
                </a:cxn>
                <a:cxn ang="0">
                  <a:pos x="10" y="88"/>
                </a:cxn>
              </a:cxnLst>
              <a:rect l="0" t="0" r="r" b="b"/>
              <a:pathLst>
                <a:path w="129" h="97">
                  <a:moveTo>
                    <a:pt x="129" y="97"/>
                  </a:moveTo>
                  <a:lnTo>
                    <a:pt x="0" y="97"/>
                  </a:lnTo>
                  <a:lnTo>
                    <a:pt x="0" y="0"/>
                  </a:lnTo>
                  <a:lnTo>
                    <a:pt x="129" y="0"/>
                  </a:lnTo>
                  <a:lnTo>
                    <a:pt x="129" y="97"/>
                  </a:lnTo>
                  <a:close/>
                  <a:moveTo>
                    <a:pt x="10" y="88"/>
                  </a:moveTo>
                  <a:lnTo>
                    <a:pt x="119" y="88"/>
                  </a:lnTo>
                  <a:lnTo>
                    <a:pt x="119" y="10"/>
                  </a:lnTo>
                  <a:lnTo>
                    <a:pt x="10" y="10"/>
                  </a:lnTo>
                  <a:lnTo>
                    <a:pt x="10" y="88"/>
                  </a:lnTo>
                  <a:close/>
                </a:path>
              </a:pathLst>
            </a:custGeom>
            <a:grpFill/>
            <a:ln w="6350">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47" name="Freeform 68">
              <a:extLst>
                <a:ext uri="{FF2B5EF4-FFF2-40B4-BE49-F238E27FC236}">
                  <a16:creationId xmlns:a16="http://schemas.microsoft.com/office/drawing/2014/main" id="{E9C4E094-8510-42A7-8B29-B1457A84EDD4}"/>
                </a:ext>
              </a:extLst>
            </p:cNvPr>
            <p:cNvSpPr>
              <a:spLocks noEditPoints="1"/>
            </p:cNvSpPr>
            <p:nvPr/>
          </p:nvSpPr>
          <p:spPr bwMode="auto">
            <a:xfrm>
              <a:off x="10953750" y="4937125"/>
              <a:ext cx="447675" cy="363538"/>
            </a:xfrm>
            <a:custGeom>
              <a:avLst/>
              <a:gdLst/>
              <a:ahLst/>
              <a:cxnLst>
                <a:cxn ang="0">
                  <a:pos x="160" y="142"/>
                </a:cxn>
                <a:cxn ang="0">
                  <a:pos x="0" y="142"/>
                </a:cxn>
                <a:cxn ang="0">
                  <a:pos x="0" y="0"/>
                </a:cxn>
                <a:cxn ang="0">
                  <a:pos x="91" y="0"/>
                </a:cxn>
                <a:cxn ang="0">
                  <a:pos x="175" y="102"/>
                </a:cxn>
                <a:cxn ang="0">
                  <a:pos x="175" y="102"/>
                </a:cxn>
                <a:cxn ang="0">
                  <a:pos x="175" y="102"/>
                </a:cxn>
                <a:cxn ang="0">
                  <a:pos x="174" y="106"/>
                </a:cxn>
                <a:cxn ang="0">
                  <a:pos x="173" y="111"/>
                </a:cxn>
                <a:cxn ang="0">
                  <a:pos x="173" y="113"/>
                </a:cxn>
                <a:cxn ang="0">
                  <a:pos x="172" y="113"/>
                </a:cxn>
                <a:cxn ang="0">
                  <a:pos x="161" y="141"/>
                </a:cxn>
                <a:cxn ang="0">
                  <a:pos x="160" y="142"/>
                </a:cxn>
                <a:cxn ang="0">
                  <a:pos x="6" y="136"/>
                </a:cxn>
                <a:cxn ang="0">
                  <a:pos x="156" y="136"/>
                </a:cxn>
                <a:cxn ang="0">
                  <a:pos x="167" y="109"/>
                </a:cxn>
                <a:cxn ang="0">
                  <a:pos x="168" y="107"/>
                </a:cxn>
                <a:cxn ang="0">
                  <a:pos x="168" y="107"/>
                </a:cxn>
                <a:cxn ang="0">
                  <a:pos x="168" y="106"/>
                </a:cxn>
                <a:cxn ang="0">
                  <a:pos x="168" y="105"/>
                </a:cxn>
                <a:cxn ang="0">
                  <a:pos x="169" y="102"/>
                </a:cxn>
                <a:cxn ang="0">
                  <a:pos x="91" y="6"/>
                </a:cxn>
                <a:cxn ang="0">
                  <a:pos x="6" y="6"/>
                </a:cxn>
                <a:cxn ang="0">
                  <a:pos x="6" y="136"/>
                </a:cxn>
              </a:cxnLst>
              <a:rect l="0" t="0" r="r" b="b"/>
              <a:pathLst>
                <a:path w="175" h="142">
                  <a:moveTo>
                    <a:pt x="160" y="142"/>
                  </a:moveTo>
                  <a:cubicBezTo>
                    <a:pt x="0" y="142"/>
                    <a:pt x="0" y="142"/>
                    <a:pt x="0" y="142"/>
                  </a:cubicBezTo>
                  <a:cubicBezTo>
                    <a:pt x="0" y="0"/>
                    <a:pt x="0" y="0"/>
                    <a:pt x="0" y="0"/>
                  </a:cubicBezTo>
                  <a:cubicBezTo>
                    <a:pt x="91" y="0"/>
                    <a:pt x="91" y="0"/>
                    <a:pt x="91" y="0"/>
                  </a:cubicBezTo>
                  <a:cubicBezTo>
                    <a:pt x="127" y="0"/>
                    <a:pt x="175" y="70"/>
                    <a:pt x="175" y="102"/>
                  </a:cubicBezTo>
                  <a:cubicBezTo>
                    <a:pt x="175" y="102"/>
                    <a:pt x="175" y="102"/>
                    <a:pt x="175" y="102"/>
                  </a:cubicBezTo>
                  <a:cubicBezTo>
                    <a:pt x="175" y="102"/>
                    <a:pt x="175" y="102"/>
                    <a:pt x="175" y="102"/>
                  </a:cubicBezTo>
                  <a:cubicBezTo>
                    <a:pt x="174" y="106"/>
                    <a:pt x="174" y="106"/>
                    <a:pt x="174" y="106"/>
                  </a:cubicBezTo>
                  <a:cubicBezTo>
                    <a:pt x="174" y="108"/>
                    <a:pt x="174" y="110"/>
                    <a:pt x="173" y="111"/>
                  </a:cubicBezTo>
                  <a:cubicBezTo>
                    <a:pt x="173" y="113"/>
                    <a:pt x="173" y="113"/>
                    <a:pt x="173" y="113"/>
                  </a:cubicBezTo>
                  <a:cubicBezTo>
                    <a:pt x="172" y="113"/>
                    <a:pt x="172" y="113"/>
                    <a:pt x="172" y="113"/>
                  </a:cubicBezTo>
                  <a:cubicBezTo>
                    <a:pt x="167" y="129"/>
                    <a:pt x="161" y="140"/>
                    <a:pt x="161" y="141"/>
                  </a:cubicBezTo>
                  <a:lnTo>
                    <a:pt x="160" y="142"/>
                  </a:lnTo>
                  <a:close/>
                  <a:moveTo>
                    <a:pt x="6" y="136"/>
                  </a:moveTo>
                  <a:cubicBezTo>
                    <a:pt x="156" y="136"/>
                    <a:pt x="156" y="136"/>
                    <a:pt x="156" y="136"/>
                  </a:cubicBezTo>
                  <a:cubicBezTo>
                    <a:pt x="158" y="133"/>
                    <a:pt x="163" y="122"/>
                    <a:pt x="167" y="109"/>
                  </a:cubicBezTo>
                  <a:cubicBezTo>
                    <a:pt x="168" y="107"/>
                    <a:pt x="168" y="107"/>
                    <a:pt x="168" y="107"/>
                  </a:cubicBezTo>
                  <a:cubicBezTo>
                    <a:pt x="168" y="107"/>
                    <a:pt x="168" y="107"/>
                    <a:pt x="168" y="107"/>
                  </a:cubicBezTo>
                  <a:cubicBezTo>
                    <a:pt x="168" y="107"/>
                    <a:pt x="168" y="106"/>
                    <a:pt x="168" y="106"/>
                  </a:cubicBezTo>
                  <a:cubicBezTo>
                    <a:pt x="168" y="105"/>
                    <a:pt x="168" y="105"/>
                    <a:pt x="168" y="105"/>
                  </a:cubicBezTo>
                  <a:cubicBezTo>
                    <a:pt x="169" y="104"/>
                    <a:pt x="169" y="103"/>
                    <a:pt x="169" y="102"/>
                  </a:cubicBezTo>
                  <a:cubicBezTo>
                    <a:pt x="169" y="71"/>
                    <a:pt x="121" y="6"/>
                    <a:pt x="91" y="6"/>
                  </a:cubicBezTo>
                  <a:cubicBezTo>
                    <a:pt x="6" y="6"/>
                    <a:pt x="6" y="6"/>
                    <a:pt x="6" y="6"/>
                  </a:cubicBezTo>
                  <a:lnTo>
                    <a:pt x="6" y="136"/>
                  </a:lnTo>
                  <a:close/>
                </a:path>
              </a:pathLst>
            </a:custGeom>
            <a:grpFill/>
            <a:ln w="6350">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48" name="Freeform 69">
              <a:extLst>
                <a:ext uri="{FF2B5EF4-FFF2-40B4-BE49-F238E27FC236}">
                  <a16:creationId xmlns:a16="http://schemas.microsoft.com/office/drawing/2014/main" id="{83E0AC05-D2C2-42F4-A524-40DEF8544AF5}"/>
                </a:ext>
              </a:extLst>
            </p:cNvPr>
            <p:cNvSpPr>
              <a:spLocks noEditPoints="1"/>
            </p:cNvSpPr>
            <p:nvPr/>
          </p:nvSpPr>
          <p:spPr bwMode="auto">
            <a:xfrm>
              <a:off x="10553700" y="4937125"/>
              <a:ext cx="379412" cy="363538"/>
            </a:xfrm>
            <a:custGeom>
              <a:avLst/>
              <a:gdLst/>
              <a:ahLst/>
              <a:cxnLst>
                <a:cxn ang="0">
                  <a:pos x="239" y="229"/>
                </a:cxn>
                <a:cxn ang="0">
                  <a:pos x="0" y="229"/>
                </a:cxn>
                <a:cxn ang="0">
                  <a:pos x="0" y="0"/>
                </a:cxn>
                <a:cxn ang="0">
                  <a:pos x="239" y="0"/>
                </a:cxn>
                <a:cxn ang="0">
                  <a:pos x="239" y="229"/>
                </a:cxn>
                <a:cxn ang="0">
                  <a:pos x="10" y="219"/>
                </a:cxn>
                <a:cxn ang="0">
                  <a:pos x="229" y="219"/>
                </a:cxn>
                <a:cxn ang="0">
                  <a:pos x="229" y="10"/>
                </a:cxn>
                <a:cxn ang="0">
                  <a:pos x="10" y="10"/>
                </a:cxn>
                <a:cxn ang="0">
                  <a:pos x="10" y="219"/>
                </a:cxn>
              </a:cxnLst>
              <a:rect l="0" t="0" r="r" b="b"/>
              <a:pathLst>
                <a:path w="239" h="229">
                  <a:moveTo>
                    <a:pt x="239" y="229"/>
                  </a:moveTo>
                  <a:lnTo>
                    <a:pt x="0" y="229"/>
                  </a:lnTo>
                  <a:lnTo>
                    <a:pt x="0" y="0"/>
                  </a:lnTo>
                  <a:lnTo>
                    <a:pt x="239" y="0"/>
                  </a:lnTo>
                  <a:lnTo>
                    <a:pt x="239" y="229"/>
                  </a:lnTo>
                  <a:close/>
                  <a:moveTo>
                    <a:pt x="10" y="219"/>
                  </a:moveTo>
                  <a:lnTo>
                    <a:pt x="229" y="219"/>
                  </a:lnTo>
                  <a:lnTo>
                    <a:pt x="229" y="10"/>
                  </a:lnTo>
                  <a:lnTo>
                    <a:pt x="10" y="10"/>
                  </a:lnTo>
                  <a:lnTo>
                    <a:pt x="10" y="219"/>
                  </a:lnTo>
                  <a:close/>
                </a:path>
              </a:pathLst>
            </a:custGeom>
            <a:grpFill/>
            <a:ln w="6350">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49" name="Freeform 70">
              <a:extLst>
                <a:ext uri="{FF2B5EF4-FFF2-40B4-BE49-F238E27FC236}">
                  <a16:creationId xmlns:a16="http://schemas.microsoft.com/office/drawing/2014/main" id="{2656481C-8986-4F13-BC20-09797B8E534B}"/>
                </a:ext>
              </a:extLst>
            </p:cNvPr>
            <p:cNvSpPr>
              <a:spLocks noEditPoints="1"/>
            </p:cNvSpPr>
            <p:nvPr/>
          </p:nvSpPr>
          <p:spPr bwMode="auto">
            <a:xfrm>
              <a:off x="10085388" y="4937125"/>
              <a:ext cx="447675" cy="363538"/>
            </a:xfrm>
            <a:custGeom>
              <a:avLst/>
              <a:gdLst/>
              <a:ahLst/>
              <a:cxnLst>
                <a:cxn ang="0">
                  <a:pos x="175" y="142"/>
                </a:cxn>
                <a:cxn ang="0">
                  <a:pos x="15" y="142"/>
                </a:cxn>
                <a:cxn ang="0">
                  <a:pos x="14" y="141"/>
                </a:cxn>
                <a:cxn ang="0">
                  <a:pos x="3" y="113"/>
                </a:cxn>
                <a:cxn ang="0">
                  <a:pos x="2" y="113"/>
                </a:cxn>
                <a:cxn ang="0">
                  <a:pos x="1" y="111"/>
                </a:cxn>
                <a:cxn ang="0">
                  <a:pos x="0" y="102"/>
                </a:cxn>
                <a:cxn ang="0">
                  <a:pos x="84" y="0"/>
                </a:cxn>
                <a:cxn ang="0">
                  <a:pos x="175" y="0"/>
                </a:cxn>
                <a:cxn ang="0">
                  <a:pos x="175" y="142"/>
                </a:cxn>
                <a:cxn ang="0">
                  <a:pos x="19" y="136"/>
                </a:cxn>
                <a:cxn ang="0">
                  <a:pos x="169" y="136"/>
                </a:cxn>
                <a:cxn ang="0">
                  <a:pos x="169" y="6"/>
                </a:cxn>
                <a:cxn ang="0">
                  <a:pos x="84" y="6"/>
                </a:cxn>
                <a:cxn ang="0">
                  <a:pos x="6" y="102"/>
                </a:cxn>
                <a:cxn ang="0">
                  <a:pos x="6" y="107"/>
                </a:cxn>
                <a:cxn ang="0">
                  <a:pos x="7" y="107"/>
                </a:cxn>
                <a:cxn ang="0">
                  <a:pos x="8" y="109"/>
                </a:cxn>
                <a:cxn ang="0">
                  <a:pos x="19" y="136"/>
                </a:cxn>
              </a:cxnLst>
              <a:rect l="0" t="0" r="r" b="b"/>
              <a:pathLst>
                <a:path w="175" h="142">
                  <a:moveTo>
                    <a:pt x="175" y="142"/>
                  </a:moveTo>
                  <a:cubicBezTo>
                    <a:pt x="15" y="142"/>
                    <a:pt x="15" y="142"/>
                    <a:pt x="15" y="142"/>
                  </a:cubicBezTo>
                  <a:cubicBezTo>
                    <a:pt x="14" y="141"/>
                    <a:pt x="14" y="141"/>
                    <a:pt x="14" y="141"/>
                  </a:cubicBezTo>
                  <a:cubicBezTo>
                    <a:pt x="14" y="140"/>
                    <a:pt x="8" y="129"/>
                    <a:pt x="3" y="113"/>
                  </a:cubicBezTo>
                  <a:cubicBezTo>
                    <a:pt x="2" y="113"/>
                    <a:pt x="2" y="113"/>
                    <a:pt x="2" y="113"/>
                  </a:cubicBezTo>
                  <a:cubicBezTo>
                    <a:pt x="1" y="111"/>
                    <a:pt x="1" y="111"/>
                    <a:pt x="1" y="111"/>
                  </a:cubicBezTo>
                  <a:cubicBezTo>
                    <a:pt x="0" y="108"/>
                    <a:pt x="0" y="105"/>
                    <a:pt x="0" y="102"/>
                  </a:cubicBezTo>
                  <a:cubicBezTo>
                    <a:pt x="0" y="70"/>
                    <a:pt x="48" y="0"/>
                    <a:pt x="84" y="0"/>
                  </a:cubicBezTo>
                  <a:cubicBezTo>
                    <a:pt x="175" y="0"/>
                    <a:pt x="175" y="0"/>
                    <a:pt x="175" y="0"/>
                  </a:cubicBezTo>
                  <a:lnTo>
                    <a:pt x="175" y="142"/>
                  </a:lnTo>
                  <a:close/>
                  <a:moveTo>
                    <a:pt x="19" y="136"/>
                  </a:moveTo>
                  <a:cubicBezTo>
                    <a:pt x="169" y="136"/>
                    <a:pt x="169" y="136"/>
                    <a:pt x="169" y="136"/>
                  </a:cubicBezTo>
                  <a:cubicBezTo>
                    <a:pt x="169" y="6"/>
                    <a:pt x="169" y="6"/>
                    <a:pt x="169" y="6"/>
                  </a:cubicBezTo>
                  <a:cubicBezTo>
                    <a:pt x="84" y="6"/>
                    <a:pt x="84" y="6"/>
                    <a:pt x="84" y="6"/>
                  </a:cubicBezTo>
                  <a:cubicBezTo>
                    <a:pt x="53" y="6"/>
                    <a:pt x="6" y="70"/>
                    <a:pt x="6" y="102"/>
                  </a:cubicBezTo>
                  <a:cubicBezTo>
                    <a:pt x="6" y="104"/>
                    <a:pt x="6" y="105"/>
                    <a:pt x="6" y="107"/>
                  </a:cubicBezTo>
                  <a:cubicBezTo>
                    <a:pt x="7" y="107"/>
                    <a:pt x="7" y="107"/>
                    <a:pt x="7" y="107"/>
                  </a:cubicBezTo>
                  <a:cubicBezTo>
                    <a:pt x="8" y="109"/>
                    <a:pt x="8" y="109"/>
                    <a:pt x="8" y="109"/>
                  </a:cubicBezTo>
                  <a:cubicBezTo>
                    <a:pt x="12" y="122"/>
                    <a:pt x="17" y="133"/>
                    <a:pt x="19" y="136"/>
                  </a:cubicBezTo>
                  <a:close/>
                </a:path>
              </a:pathLst>
            </a:custGeom>
            <a:grpFill/>
            <a:ln w="6350">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50" name="Rectangle 72">
              <a:extLst>
                <a:ext uri="{FF2B5EF4-FFF2-40B4-BE49-F238E27FC236}">
                  <a16:creationId xmlns:a16="http://schemas.microsoft.com/office/drawing/2014/main" id="{8DDC7084-7F37-490C-AC77-DB9526F932D7}"/>
                </a:ext>
              </a:extLst>
            </p:cNvPr>
            <p:cNvSpPr>
              <a:spLocks noChangeArrowheads="1"/>
            </p:cNvSpPr>
            <p:nvPr/>
          </p:nvSpPr>
          <p:spPr bwMode="auto">
            <a:xfrm>
              <a:off x="10128250" y="5337175"/>
              <a:ext cx="1227137" cy="14288"/>
            </a:xfrm>
            <a:prstGeom prst="rect">
              <a:avLst/>
            </a:prstGeom>
            <a:grpFill/>
            <a:ln w="6350">
              <a:no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grpSp>
      <p:grpSp>
        <p:nvGrpSpPr>
          <p:cNvPr id="251" name="组合 270">
            <a:extLst>
              <a:ext uri="{FF2B5EF4-FFF2-40B4-BE49-F238E27FC236}">
                <a16:creationId xmlns:a16="http://schemas.microsoft.com/office/drawing/2014/main" id="{3504E20C-32D9-42F9-94EC-FDDD2812D8B1}"/>
              </a:ext>
            </a:extLst>
          </p:cNvPr>
          <p:cNvGrpSpPr/>
          <p:nvPr/>
        </p:nvGrpSpPr>
        <p:grpSpPr>
          <a:xfrm>
            <a:off x="10618557" y="2612729"/>
            <a:ext cx="286518" cy="140021"/>
            <a:chOff x="9960916" y="4610905"/>
            <a:chExt cx="923457" cy="451294"/>
          </a:xfrm>
          <a:solidFill>
            <a:srgbClr val="666666"/>
          </a:solidFill>
        </p:grpSpPr>
        <p:sp>
          <p:nvSpPr>
            <p:cNvPr id="252" name="Freeform 280">
              <a:extLst>
                <a:ext uri="{FF2B5EF4-FFF2-40B4-BE49-F238E27FC236}">
                  <a16:creationId xmlns:a16="http://schemas.microsoft.com/office/drawing/2014/main" id="{7DFA1B8E-3E2C-49DD-82E4-1201FC548E9F}"/>
                </a:ext>
              </a:extLst>
            </p:cNvPr>
            <p:cNvSpPr>
              <a:spLocks noEditPoints="1"/>
            </p:cNvSpPr>
            <p:nvPr/>
          </p:nvSpPr>
          <p:spPr bwMode="auto">
            <a:xfrm>
              <a:off x="10320907" y="4610905"/>
              <a:ext cx="54781" cy="52173"/>
            </a:xfrm>
            <a:custGeom>
              <a:avLst/>
              <a:gdLst/>
              <a:ahLst/>
              <a:cxnLst>
                <a:cxn ang="0">
                  <a:pos x="21" y="10"/>
                </a:cxn>
                <a:cxn ang="0">
                  <a:pos x="10" y="0"/>
                </a:cxn>
                <a:cxn ang="0">
                  <a:pos x="0" y="10"/>
                </a:cxn>
                <a:cxn ang="0">
                  <a:pos x="0" y="20"/>
                </a:cxn>
                <a:cxn ang="0">
                  <a:pos x="21" y="20"/>
                </a:cxn>
                <a:cxn ang="0">
                  <a:pos x="21" y="10"/>
                </a:cxn>
                <a:cxn ang="0">
                  <a:pos x="17" y="16"/>
                </a:cxn>
                <a:cxn ang="0">
                  <a:pos x="4" y="16"/>
                </a:cxn>
                <a:cxn ang="0">
                  <a:pos x="4" y="10"/>
                </a:cxn>
                <a:cxn ang="0">
                  <a:pos x="10" y="4"/>
                </a:cxn>
                <a:cxn ang="0">
                  <a:pos x="17" y="10"/>
                </a:cxn>
                <a:cxn ang="0">
                  <a:pos x="17" y="16"/>
                </a:cxn>
              </a:cxnLst>
              <a:rect l="0" t="0" r="r" b="b"/>
              <a:pathLst>
                <a:path w="21" h="20">
                  <a:moveTo>
                    <a:pt x="21" y="10"/>
                  </a:moveTo>
                  <a:cubicBezTo>
                    <a:pt x="21" y="4"/>
                    <a:pt x="16" y="0"/>
                    <a:pt x="10" y="0"/>
                  </a:cubicBezTo>
                  <a:cubicBezTo>
                    <a:pt x="4" y="0"/>
                    <a:pt x="0" y="4"/>
                    <a:pt x="0" y="10"/>
                  </a:cubicBezTo>
                  <a:cubicBezTo>
                    <a:pt x="0" y="20"/>
                    <a:pt x="0" y="20"/>
                    <a:pt x="0" y="20"/>
                  </a:cubicBezTo>
                  <a:cubicBezTo>
                    <a:pt x="21" y="20"/>
                    <a:pt x="21" y="20"/>
                    <a:pt x="21" y="20"/>
                  </a:cubicBezTo>
                  <a:lnTo>
                    <a:pt x="21" y="10"/>
                  </a:lnTo>
                  <a:close/>
                  <a:moveTo>
                    <a:pt x="17" y="16"/>
                  </a:moveTo>
                  <a:cubicBezTo>
                    <a:pt x="4" y="16"/>
                    <a:pt x="4" y="16"/>
                    <a:pt x="4" y="16"/>
                  </a:cubicBezTo>
                  <a:cubicBezTo>
                    <a:pt x="4" y="10"/>
                    <a:pt x="4" y="10"/>
                    <a:pt x="4" y="10"/>
                  </a:cubicBezTo>
                  <a:cubicBezTo>
                    <a:pt x="4" y="7"/>
                    <a:pt x="7" y="4"/>
                    <a:pt x="10" y="4"/>
                  </a:cubicBezTo>
                  <a:cubicBezTo>
                    <a:pt x="14" y="4"/>
                    <a:pt x="17" y="7"/>
                    <a:pt x="17" y="10"/>
                  </a:cubicBezTo>
                  <a:lnTo>
                    <a:pt x="17" y="16"/>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53" name="Freeform 286">
              <a:extLst>
                <a:ext uri="{FF2B5EF4-FFF2-40B4-BE49-F238E27FC236}">
                  <a16:creationId xmlns:a16="http://schemas.microsoft.com/office/drawing/2014/main" id="{7B173CB5-2F61-4421-A7CE-82A3B81B9FC0}"/>
                </a:ext>
              </a:extLst>
            </p:cNvPr>
            <p:cNvSpPr>
              <a:spLocks noEditPoints="1"/>
            </p:cNvSpPr>
            <p:nvPr/>
          </p:nvSpPr>
          <p:spPr bwMode="auto">
            <a:xfrm>
              <a:off x="10049609" y="4903072"/>
              <a:ext cx="156518" cy="159127"/>
            </a:xfrm>
            <a:custGeom>
              <a:avLst/>
              <a:gdLst/>
              <a:ahLst/>
              <a:cxnLst>
                <a:cxn ang="0">
                  <a:pos x="30" y="0"/>
                </a:cxn>
                <a:cxn ang="0">
                  <a:pos x="0" y="30"/>
                </a:cxn>
                <a:cxn ang="0">
                  <a:pos x="30" y="61"/>
                </a:cxn>
                <a:cxn ang="0">
                  <a:pos x="60" y="30"/>
                </a:cxn>
                <a:cxn ang="0">
                  <a:pos x="30" y="0"/>
                </a:cxn>
                <a:cxn ang="0">
                  <a:pos x="30" y="56"/>
                </a:cxn>
                <a:cxn ang="0">
                  <a:pos x="5" y="30"/>
                </a:cxn>
                <a:cxn ang="0">
                  <a:pos x="30" y="5"/>
                </a:cxn>
                <a:cxn ang="0">
                  <a:pos x="55" y="30"/>
                </a:cxn>
                <a:cxn ang="0">
                  <a:pos x="30" y="56"/>
                </a:cxn>
              </a:cxnLst>
              <a:rect l="0" t="0" r="r" b="b"/>
              <a:pathLst>
                <a:path w="60" h="61">
                  <a:moveTo>
                    <a:pt x="30" y="0"/>
                  </a:moveTo>
                  <a:cubicBezTo>
                    <a:pt x="14" y="0"/>
                    <a:pt x="0" y="13"/>
                    <a:pt x="0" y="30"/>
                  </a:cubicBezTo>
                  <a:cubicBezTo>
                    <a:pt x="0" y="47"/>
                    <a:pt x="14" y="61"/>
                    <a:pt x="30" y="61"/>
                  </a:cubicBezTo>
                  <a:cubicBezTo>
                    <a:pt x="47" y="61"/>
                    <a:pt x="60" y="47"/>
                    <a:pt x="60" y="30"/>
                  </a:cubicBezTo>
                  <a:cubicBezTo>
                    <a:pt x="60" y="13"/>
                    <a:pt x="47" y="0"/>
                    <a:pt x="30" y="0"/>
                  </a:cubicBezTo>
                  <a:close/>
                  <a:moveTo>
                    <a:pt x="30" y="56"/>
                  </a:moveTo>
                  <a:cubicBezTo>
                    <a:pt x="16" y="56"/>
                    <a:pt x="5" y="44"/>
                    <a:pt x="5" y="30"/>
                  </a:cubicBezTo>
                  <a:cubicBezTo>
                    <a:pt x="5" y="16"/>
                    <a:pt x="16" y="5"/>
                    <a:pt x="30" y="5"/>
                  </a:cubicBezTo>
                  <a:cubicBezTo>
                    <a:pt x="44" y="5"/>
                    <a:pt x="55" y="16"/>
                    <a:pt x="55" y="30"/>
                  </a:cubicBezTo>
                  <a:cubicBezTo>
                    <a:pt x="55" y="44"/>
                    <a:pt x="44" y="56"/>
                    <a:pt x="30" y="56"/>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54" name="Freeform 287">
              <a:extLst>
                <a:ext uri="{FF2B5EF4-FFF2-40B4-BE49-F238E27FC236}">
                  <a16:creationId xmlns:a16="http://schemas.microsoft.com/office/drawing/2014/main" id="{F838C10A-35AE-491F-93FC-BDAB3A5510A6}"/>
                </a:ext>
              </a:extLst>
            </p:cNvPr>
            <p:cNvSpPr>
              <a:spLocks noEditPoints="1"/>
            </p:cNvSpPr>
            <p:nvPr/>
          </p:nvSpPr>
          <p:spPr bwMode="auto">
            <a:xfrm>
              <a:off x="10592206" y="4903072"/>
              <a:ext cx="156518" cy="159127"/>
            </a:xfrm>
            <a:custGeom>
              <a:avLst/>
              <a:gdLst/>
              <a:ahLst/>
              <a:cxnLst>
                <a:cxn ang="0">
                  <a:pos x="30" y="0"/>
                </a:cxn>
                <a:cxn ang="0">
                  <a:pos x="0" y="30"/>
                </a:cxn>
                <a:cxn ang="0">
                  <a:pos x="30" y="61"/>
                </a:cxn>
                <a:cxn ang="0">
                  <a:pos x="60" y="30"/>
                </a:cxn>
                <a:cxn ang="0">
                  <a:pos x="30" y="0"/>
                </a:cxn>
                <a:cxn ang="0">
                  <a:pos x="30" y="56"/>
                </a:cxn>
                <a:cxn ang="0">
                  <a:pos x="5" y="30"/>
                </a:cxn>
                <a:cxn ang="0">
                  <a:pos x="30" y="5"/>
                </a:cxn>
                <a:cxn ang="0">
                  <a:pos x="55" y="30"/>
                </a:cxn>
                <a:cxn ang="0">
                  <a:pos x="30" y="56"/>
                </a:cxn>
              </a:cxnLst>
              <a:rect l="0" t="0" r="r" b="b"/>
              <a:pathLst>
                <a:path w="60" h="61">
                  <a:moveTo>
                    <a:pt x="30" y="0"/>
                  </a:moveTo>
                  <a:cubicBezTo>
                    <a:pt x="13" y="0"/>
                    <a:pt x="0" y="13"/>
                    <a:pt x="0" y="30"/>
                  </a:cubicBezTo>
                  <a:cubicBezTo>
                    <a:pt x="0" y="47"/>
                    <a:pt x="13" y="61"/>
                    <a:pt x="30" y="61"/>
                  </a:cubicBezTo>
                  <a:cubicBezTo>
                    <a:pt x="47" y="61"/>
                    <a:pt x="60" y="47"/>
                    <a:pt x="60" y="30"/>
                  </a:cubicBezTo>
                  <a:cubicBezTo>
                    <a:pt x="60" y="13"/>
                    <a:pt x="47" y="0"/>
                    <a:pt x="30" y="0"/>
                  </a:cubicBezTo>
                  <a:close/>
                  <a:moveTo>
                    <a:pt x="30" y="56"/>
                  </a:moveTo>
                  <a:cubicBezTo>
                    <a:pt x="16" y="56"/>
                    <a:pt x="5" y="44"/>
                    <a:pt x="5" y="30"/>
                  </a:cubicBezTo>
                  <a:cubicBezTo>
                    <a:pt x="5" y="16"/>
                    <a:pt x="16" y="5"/>
                    <a:pt x="30" y="5"/>
                  </a:cubicBezTo>
                  <a:cubicBezTo>
                    <a:pt x="44" y="5"/>
                    <a:pt x="55" y="16"/>
                    <a:pt x="55" y="30"/>
                  </a:cubicBezTo>
                  <a:cubicBezTo>
                    <a:pt x="55" y="44"/>
                    <a:pt x="44" y="56"/>
                    <a:pt x="30" y="56"/>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55" name="Freeform 288">
              <a:extLst>
                <a:ext uri="{FF2B5EF4-FFF2-40B4-BE49-F238E27FC236}">
                  <a16:creationId xmlns:a16="http://schemas.microsoft.com/office/drawing/2014/main" id="{5925D307-5E35-4AD2-9DA8-D0F39B553EA6}"/>
                </a:ext>
              </a:extLst>
            </p:cNvPr>
            <p:cNvSpPr>
              <a:spLocks noEditPoints="1"/>
            </p:cNvSpPr>
            <p:nvPr/>
          </p:nvSpPr>
          <p:spPr bwMode="auto">
            <a:xfrm>
              <a:off x="10088739" y="4712642"/>
              <a:ext cx="242603" cy="112171"/>
            </a:xfrm>
            <a:custGeom>
              <a:avLst/>
              <a:gdLst/>
              <a:ahLst/>
              <a:cxnLst>
                <a:cxn ang="0">
                  <a:pos x="2" y="26"/>
                </a:cxn>
                <a:cxn ang="0">
                  <a:pos x="0" y="27"/>
                </a:cxn>
                <a:cxn ang="0">
                  <a:pos x="13" y="43"/>
                </a:cxn>
                <a:cxn ang="0">
                  <a:pos x="93" y="43"/>
                </a:cxn>
                <a:cxn ang="0">
                  <a:pos x="93" y="0"/>
                </a:cxn>
                <a:cxn ang="0">
                  <a:pos x="91" y="0"/>
                </a:cxn>
                <a:cxn ang="0">
                  <a:pos x="2" y="26"/>
                </a:cxn>
                <a:cxn ang="0">
                  <a:pos x="88" y="38"/>
                </a:cxn>
                <a:cxn ang="0">
                  <a:pos x="15" y="38"/>
                </a:cxn>
                <a:cxn ang="0">
                  <a:pos x="8" y="29"/>
                </a:cxn>
                <a:cxn ang="0">
                  <a:pos x="88" y="6"/>
                </a:cxn>
                <a:cxn ang="0">
                  <a:pos x="88" y="38"/>
                </a:cxn>
              </a:cxnLst>
              <a:rect l="0" t="0" r="r" b="b"/>
              <a:pathLst>
                <a:path w="93" h="43">
                  <a:moveTo>
                    <a:pt x="2" y="26"/>
                  </a:moveTo>
                  <a:cubicBezTo>
                    <a:pt x="0" y="27"/>
                    <a:pt x="0" y="27"/>
                    <a:pt x="0" y="27"/>
                  </a:cubicBezTo>
                  <a:cubicBezTo>
                    <a:pt x="13" y="43"/>
                    <a:pt x="13" y="43"/>
                    <a:pt x="13" y="43"/>
                  </a:cubicBezTo>
                  <a:cubicBezTo>
                    <a:pt x="93" y="43"/>
                    <a:pt x="93" y="43"/>
                    <a:pt x="93" y="43"/>
                  </a:cubicBezTo>
                  <a:cubicBezTo>
                    <a:pt x="93" y="0"/>
                    <a:pt x="93" y="0"/>
                    <a:pt x="93" y="0"/>
                  </a:cubicBezTo>
                  <a:cubicBezTo>
                    <a:pt x="91" y="0"/>
                    <a:pt x="91" y="0"/>
                    <a:pt x="91" y="0"/>
                  </a:cubicBezTo>
                  <a:cubicBezTo>
                    <a:pt x="45" y="2"/>
                    <a:pt x="20" y="16"/>
                    <a:pt x="2" y="26"/>
                  </a:cubicBezTo>
                  <a:close/>
                  <a:moveTo>
                    <a:pt x="88" y="38"/>
                  </a:moveTo>
                  <a:cubicBezTo>
                    <a:pt x="15" y="38"/>
                    <a:pt x="15" y="38"/>
                    <a:pt x="15" y="38"/>
                  </a:cubicBezTo>
                  <a:cubicBezTo>
                    <a:pt x="8" y="29"/>
                    <a:pt x="8" y="29"/>
                    <a:pt x="8" y="29"/>
                  </a:cubicBezTo>
                  <a:cubicBezTo>
                    <a:pt x="25" y="19"/>
                    <a:pt x="48" y="8"/>
                    <a:pt x="88" y="6"/>
                  </a:cubicBezTo>
                  <a:lnTo>
                    <a:pt x="88" y="38"/>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56" name="Freeform 289">
              <a:extLst>
                <a:ext uri="{FF2B5EF4-FFF2-40B4-BE49-F238E27FC236}">
                  <a16:creationId xmlns:a16="http://schemas.microsoft.com/office/drawing/2014/main" id="{E36BFB3D-F0BC-4339-847F-5E32FF6FFF6E}"/>
                </a:ext>
              </a:extLst>
            </p:cNvPr>
            <p:cNvSpPr>
              <a:spLocks noEditPoints="1"/>
            </p:cNvSpPr>
            <p:nvPr/>
          </p:nvSpPr>
          <p:spPr bwMode="auto">
            <a:xfrm>
              <a:off x="10354820" y="4712642"/>
              <a:ext cx="258255" cy="112171"/>
            </a:xfrm>
            <a:custGeom>
              <a:avLst/>
              <a:gdLst/>
              <a:ahLst/>
              <a:cxnLst>
                <a:cxn ang="0">
                  <a:pos x="3" y="0"/>
                </a:cxn>
                <a:cxn ang="0">
                  <a:pos x="0" y="0"/>
                </a:cxn>
                <a:cxn ang="0">
                  <a:pos x="0" y="43"/>
                </a:cxn>
                <a:cxn ang="0">
                  <a:pos x="88" y="43"/>
                </a:cxn>
                <a:cxn ang="0">
                  <a:pos x="99" y="33"/>
                </a:cxn>
                <a:cxn ang="0">
                  <a:pos x="99" y="32"/>
                </a:cxn>
                <a:cxn ang="0">
                  <a:pos x="97" y="31"/>
                </a:cxn>
                <a:cxn ang="0">
                  <a:pos x="3" y="0"/>
                </a:cxn>
                <a:cxn ang="0">
                  <a:pos x="88" y="38"/>
                </a:cxn>
                <a:cxn ang="0">
                  <a:pos x="5" y="38"/>
                </a:cxn>
                <a:cxn ang="0">
                  <a:pos x="5" y="6"/>
                </a:cxn>
                <a:cxn ang="0">
                  <a:pos x="94" y="35"/>
                </a:cxn>
                <a:cxn ang="0">
                  <a:pos x="88" y="38"/>
                </a:cxn>
              </a:cxnLst>
              <a:rect l="0" t="0" r="r" b="b"/>
              <a:pathLst>
                <a:path w="99" h="43">
                  <a:moveTo>
                    <a:pt x="3" y="0"/>
                  </a:moveTo>
                  <a:cubicBezTo>
                    <a:pt x="0" y="0"/>
                    <a:pt x="0" y="0"/>
                    <a:pt x="0" y="0"/>
                  </a:cubicBezTo>
                  <a:cubicBezTo>
                    <a:pt x="0" y="43"/>
                    <a:pt x="0" y="43"/>
                    <a:pt x="0" y="43"/>
                  </a:cubicBezTo>
                  <a:cubicBezTo>
                    <a:pt x="88" y="43"/>
                    <a:pt x="88" y="43"/>
                    <a:pt x="88" y="43"/>
                  </a:cubicBezTo>
                  <a:cubicBezTo>
                    <a:pt x="99" y="43"/>
                    <a:pt x="99" y="36"/>
                    <a:pt x="99" y="33"/>
                  </a:cubicBezTo>
                  <a:cubicBezTo>
                    <a:pt x="99" y="32"/>
                    <a:pt x="99" y="32"/>
                    <a:pt x="99" y="32"/>
                  </a:cubicBezTo>
                  <a:cubicBezTo>
                    <a:pt x="97" y="31"/>
                    <a:pt x="97" y="31"/>
                    <a:pt x="97" y="31"/>
                  </a:cubicBezTo>
                  <a:cubicBezTo>
                    <a:pt x="67" y="16"/>
                    <a:pt x="36" y="0"/>
                    <a:pt x="3" y="0"/>
                  </a:cubicBezTo>
                  <a:close/>
                  <a:moveTo>
                    <a:pt x="88" y="38"/>
                  </a:moveTo>
                  <a:cubicBezTo>
                    <a:pt x="5" y="38"/>
                    <a:pt x="5" y="38"/>
                    <a:pt x="5" y="38"/>
                  </a:cubicBezTo>
                  <a:cubicBezTo>
                    <a:pt x="5" y="6"/>
                    <a:pt x="5" y="6"/>
                    <a:pt x="5" y="6"/>
                  </a:cubicBezTo>
                  <a:cubicBezTo>
                    <a:pt x="36" y="6"/>
                    <a:pt x="65" y="21"/>
                    <a:pt x="94" y="35"/>
                  </a:cubicBezTo>
                  <a:cubicBezTo>
                    <a:pt x="93" y="37"/>
                    <a:pt x="92" y="38"/>
                    <a:pt x="88" y="38"/>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57" name="Freeform 290">
              <a:extLst>
                <a:ext uri="{FF2B5EF4-FFF2-40B4-BE49-F238E27FC236}">
                  <a16:creationId xmlns:a16="http://schemas.microsoft.com/office/drawing/2014/main" id="{39DE2A3C-7152-4EA3-B15D-B9D1137BE945}"/>
                </a:ext>
              </a:extLst>
            </p:cNvPr>
            <p:cNvSpPr>
              <a:spLocks noEditPoints="1"/>
            </p:cNvSpPr>
            <p:nvPr/>
          </p:nvSpPr>
          <p:spPr bwMode="auto">
            <a:xfrm>
              <a:off x="10691334" y="4824813"/>
              <a:ext cx="153910" cy="73042"/>
            </a:xfrm>
            <a:custGeom>
              <a:avLst/>
              <a:gdLst/>
              <a:ahLst/>
              <a:cxnLst>
                <a:cxn ang="0">
                  <a:pos x="8" y="1"/>
                </a:cxn>
                <a:cxn ang="0">
                  <a:pos x="1" y="4"/>
                </a:cxn>
                <a:cxn ang="0">
                  <a:pos x="6" y="13"/>
                </a:cxn>
                <a:cxn ang="0">
                  <a:pos x="21" y="22"/>
                </a:cxn>
                <a:cxn ang="0">
                  <a:pos x="23" y="24"/>
                </a:cxn>
                <a:cxn ang="0">
                  <a:pos x="43" y="28"/>
                </a:cxn>
                <a:cxn ang="0">
                  <a:pos x="59" y="28"/>
                </a:cxn>
                <a:cxn ang="0">
                  <a:pos x="55" y="24"/>
                </a:cxn>
                <a:cxn ang="0">
                  <a:pos x="8" y="1"/>
                </a:cxn>
                <a:cxn ang="0">
                  <a:pos x="43" y="23"/>
                </a:cxn>
                <a:cxn ang="0">
                  <a:pos x="26" y="19"/>
                </a:cxn>
                <a:cxn ang="0">
                  <a:pos x="24" y="18"/>
                </a:cxn>
                <a:cxn ang="0">
                  <a:pos x="9" y="9"/>
                </a:cxn>
                <a:cxn ang="0">
                  <a:pos x="6" y="6"/>
                </a:cxn>
                <a:cxn ang="0">
                  <a:pos x="8" y="6"/>
                </a:cxn>
                <a:cxn ang="0">
                  <a:pos x="46" y="23"/>
                </a:cxn>
                <a:cxn ang="0">
                  <a:pos x="43" y="23"/>
                </a:cxn>
              </a:cxnLst>
              <a:rect l="0" t="0" r="r" b="b"/>
              <a:pathLst>
                <a:path w="59" h="28">
                  <a:moveTo>
                    <a:pt x="8" y="1"/>
                  </a:moveTo>
                  <a:cubicBezTo>
                    <a:pt x="5" y="0"/>
                    <a:pt x="2" y="2"/>
                    <a:pt x="1" y="4"/>
                  </a:cubicBezTo>
                  <a:cubicBezTo>
                    <a:pt x="0" y="7"/>
                    <a:pt x="2" y="10"/>
                    <a:pt x="6" y="13"/>
                  </a:cubicBezTo>
                  <a:cubicBezTo>
                    <a:pt x="13" y="18"/>
                    <a:pt x="15" y="19"/>
                    <a:pt x="21" y="22"/>
                  </a:cubicBezTo>
                  <a:cubicBezTo>
                    <a:pt x="23" y="24"/>
                    <a:pt x="23" y="24"/>
                    <a:pt x="23" y="24"/>
                  </a:cubicBezTo>
                  <a:cubicBezTo>
                    <a:pt x="29" y="27"/>
                    <a:pt x="32" y="28"/>
                    <a:pt x="43" y="28"/>
                  </a:cubicBezTo>
                  <a:cubicBezTo>
                    <a:pt x="59" y="28"/>
                    <a:pt x="59" y="28"/>
                    <a:pt x="59" y="28"/>
                  </a:cubicBezTo>
                  <a:cubicBezTo>
                    <a:pt x="55" y="24"/>
                    <a:pt x="55" y="24"/>
                    <a:pt x="55" y="24"/>
                  </a:cubicBezTo>
                  <a:cubicBezTo>
                    <a:pt x="51" y="18"/>
                    <a:pt x="25" y="4"/>
                    <a:pt x="8" y="1"/>
                  </a:cubicBezTo>
                  <a:close/>
                  <a:moveTo>
                    <a:pt x="43" y="23"/>
                  </a:moveTo>
                  <a:cubicBezTo>
                    <a:pt x="33" y="23"/>
                    <a:pt x="31" y="23"/>
                    <a:pt x="26" y="19"/>
                  </a:cubicBezTo>
                  <a:cubicBezTo>
                    <a:pt x="24" y="18"/>
                    <a:pt x="24" y="18"/>
                    <a:pt x="24" y="18"/>
                  </a:cubicBezTo>
                  <a:cubicBezTo>
                    <a:pt x="18" y="14"/>
                    <a:pt x="16" y="13"/>
                    <a:pt x="9" y="9"/>
                  </a:cubicBezTo>
                  <a:cubicBezTo>
                    <a:pt x="7" y="7"/>
                    <a:pt x="6" y="6"/>
                    <a:pt x="6" y="6"/>
                  </a:cubicBezTo>
                  <a:cubicBezTo>
                    <a:pt x="6" y="6"/>
                    <a:pt x="7" y="6"/>
                    <a:pt x="8" y="6"/>
                  </a:cubicBezTo>
                  <a:cubicBezTo>
                    <a:pt x="20" y="8"/>
                    <a:pt x="37" y="17"/>
                    <a:pt x="46" y="23"/>
                  </a:cubicBezTo>
                  <a:lnTo>
                    <a:pt x="43" y="23"/>
                  </a:ln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58" name="Freeform 291">
              <a:extLst>
                <a:ext uri="{FF2B5EF4-FFF2-40B4-BE49-F238E27FC236}">
                  <a16:creationId xmlns:a16="http://schemas.microsoft.com/office/drawing/2014/main" id="{49AAF4E8-6BB6-4887-B118-EA86472E2A47}"/>
                </a:ext>
              </a:extLst>
            </p:cNvPr>
            <p:cNvSpPr>
              <a:spLocks noEditPoints="1"/>
            </p:cNvSpPr>
            <p:nvPr/>
          </p:nvSpPr>
          <p:spPr bwMode="auto">
            <a:xfrm>
              <a:off x="9960916" y="4676121"/>
              <a:ext cx="923457" cy="349557"/>
            </a:xfrm>
            <a:custGeom>
              <a:avLst/>
              <a:gdLst/>
              <a:ahLst/>
              <a:cxnLst>
                <a:cxn ang="0">
                  <a:pos x="268" y="40"/>
                </a:cxn>
                <a:cxn ang="0">
                  <a:pos x="154" y="0"/>
                </a:cxn>
                <a:cxn ang="0">
                  <a:pos x="41" y="31"/>
                </a:cxn>
                <a:cxn ang="0">
                  <a:pos x="29" y="36"/>
                </a:cxn>
                <a:cxn ang="0">
                  <a:pos x="18" y="50"/>
                </a:cxn>
                <a:cxn ang="0">
                  <a:pos x="0" y="90"/>
                </a:cxn>
                <a:cxn ang="0">
                  <a:pos x="0" y="104"/>
                </a:cxn>
                <a:cxn ang="0">
                  <a:pos x="9" y="120"/>
                </a:cxn>
                <a:cxn ang="0">
                  <a:pos x="27" y="125"/>
                </a:cxn>
                <a:cxn ang="0">
                  <a:pos x="30" y="117"/>
                </a:cxn>
                <a:cxn ang="0">
                  <a:pos x="33" y="104"/>
                </a:cxn>
                <a:cxn ang="0">
                  <a:pos x="35" y="99"/>
                </a:cxn>
                <a:cxn ang="0">
                  <a:pos x="36" y="98"/>
                </a:cxn>
                <a:cxn ang="0">
                  <a:pos x="91" y="97"/>
                </a:cxn>
                <a:cxn ang="0">
                  <a:pos x="95" y="104"/>
                </a:cxn>
                <a:cxn ang="0">
                  <a:pos x="96" y="108"/>
                </a:cxn>
                <a:cxn ang="0">
                  <a:pos x="98" y="134"/>
                </a:cxn>
                <a:cxn ang="0">
                  <a:pos x="238" y="117"/>
                </a:cxn>
                <a:cxn ang="0">
                  <a:pos x="241" y="104"/>
                </a:cxn>
                <a:cxn ang="0">
                  <a:pos x="242" y="102"/>
                </a:cxn>
                <a:cxn ang="0">
                  <a:pos x="272" y="83"/>
                </a:cxn>
                <a:cxn ang="0">
                  <a:pos x="300" y="98"/>
                </a:cxn>
                <a:cxn ang="0">
                  <a:pos x="304" y="108"/>
                </a:cxn>
                <a:cxn ang="0">
                  <a:pos x="306" y="134"/>
                </a:cxn>
                <a:cxn ang="0">
                  <a:pos x="334" y="130"/>
                </a:cxn>
                <a:cxn ang="0">
                  <a:pos x="352" y="110"/>
                </a:cxn>
                <a:cxn ang="0">
                  <a:pos x="354" y="99"/>
                </a:cxn>
                <a:cxn ang="0">
                  <a:pos x="346" y="75"/>
                </a:cxn>
                <a:cxn ang="0">
                  <a:pos x="348" y="96"/>
                </a:cxn>
                <a:cxn ang="0">
                  <a:pos x="346" y="108"/>
                </a:cxn>
                <a:cxn ang="0">
                  <a:pos x="333" y="125"/>
                </a:cxn>
                <a:cxn ang="0">
                  <a:pos x="311" y="117"/>
                </a:cxn>
                <a:cxn ang="0">
                  <a:pos x="310" y="110"/>
                </a:cxn>
                <a:cxn ang="0">
                  <a:pos x="305" y="95"/>
                </a:cxn>
                <a:cxn ang="0">
                  <a:pos x="304" y="94"/>
                </a:cxn>
                <a:cxn ang="0">
                  <a:pos x="240" y="94"/>
                </a:cxn>
                <a:cxn ang="0">
                  <a:pos x="234" y="106"/>
                </a:cxn>
                <a:cxn ang="0">
                  <a:pos x="234" y="110"/>
                </a:cxn>
                <a:cxn ang="0">
                  <a:pos x="233" y="128"/>
                </a:cxn>
                <a:cxn ang="0">
                  <a:pos x="103" y="117"/>
                </a:cxn>
                <a:cxn ang="0">
                  <a:pos x="103" y="110"/>
                </a:cxn>
                <a:cxn ang="0">
                  <a:pos x="96" y="94"/>
                </a:cxn>
                <a:cxn ang="0">
                  <a:pos x="64" y="78"/>
                </a:cxn>
                <a:cxn ang="0">
                  <a:pos x="32" y="94"/>
                </a:cxn>
                <a:cxn ang="0">
                  <a:pos x="27" y="106"/>
                </a:cxn>
                <a:cxn ang="0">
                  <a:pos x="26" y="110"/>
                </a:cxn>
                <a:cxn ang="0">
                  <a:pos x="25" y="119"/>
                </a:cxn>
                <a:cxn ang="0">
                  <a:pos x="11" y="115"/>
                </a:cxn>
                <a:cxn ang="0">
                  <a:pos x="5" y="110"/>
                </a:cxn>
                <a:cxn ang="0">
                  <a:pos x="5" y="94"/>
                </a:cxn>
                <a:cxn ang="0">
                  <a:pos x="10" y="82"/>
                </a:cxn>
                <a:cxn ang="0">
                  <a:pos x="12" y="79"/>
                </a:cxn>
                <a:cxn ang="0">
                  <a:pos x="24" y="51"/>
                </a:cxn>
                <a:cxn ang="0">
                  <a:pos x="22" y="43"/>
                </a:cxn>
                <a:cxn ang="0">
                  <a:pos x="33" y="41"/>
                </a:cxn>
                <a:cxn ang="0">
                  <a:pos x="43" y="35"/>
                </a:cxn>
                <a:cxn ang="0">
                  <a:pos x="154" y="5"/>
                </a:cxn>
                <a:cxn ang="0">
                  <a:pos x="266" y="45"/>
                </a:cxn>
                <a:cxn ang="0">
                  <a:pos x="343" y="79"/>
                </a:cxn>
              </a:cxnLst>
              <a:rect l="0" t="0" r="r" b="b"/>
              <a:pathLst>
                <a:path w="354" h="134">
                  <a:moveTo>
                    <a:pt x="346" y="75"/>
                  </a:moveTo>
                  <a:cubicBezTo>
                    <a:pt x="328" y="60"/>
                    <a:pt x="303" y="49"/>
                    <a:pt x="268" y="40"/>
                  </a:cubicBezTo>
                  <a:cubicBezTo>
                    <a:pt x="263" y="38"/>
                    <a:pt x="263" y="38"/>
                    <a:pt x="263" y="38"/>
                  </a:cubicBezTo>
                  <a:cubicBezTo>
                    <a:pt x="225" y="18"/>
                    <a:pt x="193" y="1"/>
                    <a:pt x="154" y="0"/>
                  </a:cubicBezTo>
                  <a:cubicBezTo>
                    <a:pt x="144" y="0"/>
                    <a:pt x="125" y="2"/>
                    <a:pt x="124" y="2"/>
                  </a:cubicBezTo>
                  <a:cubicBezTo>
                    <a:pt x="84" y="6"/>
                    <a:pt x="60" y="19"/>
                    <a:pt x="41" y="31"/>
                  </a:cubicBezTo>
                  <a:cubicBezTo>
                    <a:pt x="38" y="32"/>
                    <a:pt x="33" y="35"/>
                    <a:pt x="31" y="36"/>
                  </a:cubicBezTo>
                  <a:cubicBezTo>
                    <a:pt x="29" y="36"/>
                    <a:pt x="29" y="36"/>
                    <a:pt x="29" y="36"/>
                  </a:cubicBezTo>
                  <a:cubicBezTo>
                    <a:pt x="22" y="36"/>
                    <a:pt x="19" y="38"/>
                    <a:pt x="18" y="40"/>
                  </a:cubicBezTo>
                  <a:cubicBezTo>
                    <a:pt x="16" y="43"/>
                    <a:pt x="16" y="47"/>
                    <a:pt x="18" y="50"/>
                  </a:cubicBezTo>
                  <a:cubicBezTo>
                    <a:pt x="11" y="58"/>
                    <a:pt x="7" y="68"/>
                    <a:pt x="7" y="78"/>
                  </a:cubicBezTo>
                  <a:cubicBezTo>
                    <a:pt x="3" y="80"/>
                    <a:pt x="1" y="84"/>
                    <a:pt x="0" y="90"/>
                  </a:cubicBezTo>
                  <a:cubicBezTo>
                    <a:pt x="0" y="90"/>
                    <a:pt x="0" y="90"/>
                    <a:pt x="0" y="90"/>
                  </a:cubicBezTo>
                  <a:cubicBezTo>
                    <a:pt x="0" y="104"/>
                    <a:pt x="0" y="104"/>
                    <a:pt x="0" y="104"/>
                  </a:cubicBezTo>
                  <a:cubicBezTo>
                    <a:pt x="0" y="110"/>
                    <a:pt x="0" y="110"/>
                    <a:pt x="0" y="110"/>
                  </a:cubicBezTo>
                  <a:cubicBezTo>
                    <a:pt x="0" y="115"/>
                    <a:pt x="4" y="119"/>
                    <a:pt x="9" y="120"/>
                  </a:cubicBezTo>
                  <a:cubicBezTo>
                    <a:pt x="10" y="121"/>
                    <a:pt x="12" y="121"/>
                    <a:pt x="15" y="122"/>
                  </a:cubicBezTo>
                  <a:cubicBezTo>
                    <a:pt x="19" y="123"/>
                    <a:pt x="23" y="124"/>
                    <a:pt x="27" y="125"/>
                  </a:cubicBezTo>
                  <a:cubicBezTo>
                    <a:pt x="30" y="127"/>
                    <a:pt x="30" y="127"/>
                    <a:pt x="30" y="127"/>
                  </a:cubicBezTo>
                  <a:cubicBezTo>
                    <a:pt x="30" y="117"/>
                    <a:pt x="30" y="117"/>
                    <a:pt x="30" y="117"/>
                  </a:cubicBezTo>
                  <a:cubicBezTo>
                    <a:pt x="30" y="113"/>
                    <a:pt x="31" y="110"/>
                    <a:pt x="32" y="108"/>
                  </a:cubicBezTo>
                  <a:cubicBezTo>
                    <a:pt x="33" y="104"/>
                    <a:pt x="33" y="104"/>
                    <a:pt x="33" y="104"/>
                  </a:cubicBezTo>
                  <a:cubicBezTo>
                    <a:pt x="33" y="104"/>
                    <a:pt x="33" y="104"/>
                    <a:pt x="33" y="104"/>
                  </a:cubicBezTo>
                  <a:cubicBezTo>
                    <a:pt x="33" y="103"/>
                    <a:pt x="34" y="101"/>
                    <a:pt x="35" y="99"/>
                  </a:cubicBezTo>
                  <a:cubicBezTo>
                    <a:pt x="35" y="99"/>
                    <a:pt x="35" y="99"/>
                    <a:pt x="35" y="99"/>
                  </a:cubicBezTo>
                  <a:cubicBezTo>
                    <a:pt x="36" y="98"/>
                    <a:pt x="36" y="98"/>
                    <a:pt x="36" y="98"/>
                  </a:cubicBezTo>
                  <a:cubicBezTo>
                    <a:pt x="42" y="88"/>
                    <a:pt x="53" y="83"/>
                    <a:pt x="64" y="83"/>
                  </a:cubicBezTo>
                  <a:cubicBezTo>
                    <a:pt x="75" y="83"/>
                    <a:pt x="85" y="88"/>
                    <a:pt x="91" y="97"/>
                  </a:cubicBezTo>
                  <a:cubicBezTo>
                    <a:pt x="91" y="97"/>
                    <a:pt x="91" y="97"/>
                    <a:pt x="91" y="97"/>
                  </a:cubicBezTo>
                  <a:cubicBezTo>
                    <a:pt x="93" y="99"/>
                    <a:pt x="94" y="101"/>
                    <a:pt x="95" y="104"/>
                  </a:cubicBezTo>
                  <a:cubicBezTo>
                    <a:pt x="95" y="104"/>
                    <a:pt x="95" y="104"/>
                    <a:pt x="95" y="104"/>
                  </a:cubicBezTo>
                  <a:cubicBezTo>
                    <a:pt x="96" y="108"/>
                    <a:pt x="96" y="108"/>
                    <a:pt x="96" y="108"/>
                  </a:cubicBezTo>
                  <a:cubicBezTo>
                    <a:pt x="97" y="110"/>
                    <a:pt x="98" y="113"/>
                    <a:pt x="98" y="117"/>
                  </a:cubicBezTo>
                  <a:cubicBezTo>
                    <a:pt x="98" y="134"/>
                    <a:pt x="98" y="134"/>
                    <a:pt x="98" y="134"/>
                  </a:cubicBezTo>
                  <a:cubicBezTo>
                    <a:pt x="238" y="134"/>
                    <a:pt x="238" y="134"/>
                    <a:pt x="238" y="134"/>
                  </a:cubicBezTo>
                  <a:cubicBezTo>
                    <a:pt x="238" y="117"/>
                    <a:pt x="238" y="117"/>
                    <a:pt x="238" y="117"/>
                  </a:cubicBezTo>
                  <a:cubicBezTo>
                    <a:pt x="238" y="113"/>
                    <a:pt x="239" y="110"/>
                    <a:pt x="240" y="108"/>
                  </a:cubicBezTo>
                  <a:cubicBezTo>
                    <a:pt x="241" y="104"/>
                    <a:pt x="241" y="104"/>
                    <a:pt x="241" y="104"/>
                  </a:cubicBezTo>
                  <a:cubicBezTo>
                    <a:pt x="240" y="104"/>
                    <a:pt x="240" y="104"/>
                    <a:pt x="240" y="104"/>
                  </a:cubicBezTo>
                  <a:cubicBezTo>
                    <a:pt x="241" y="103"/>
                    <a:pt x="241" y="103"/>
                    <a:pt x="242" y="102"/>
                  </a:cubicBezTo>
                  <a:cubicBezTo>
                    <a:pt x="242" y="100"/>
                    <a:pt x="243" y="99"/>
                    <a:pt x="244" y="97"/>
                  </a:cubicBezTo>
                  <a:cubicBezTo>
                    <a:pt x="250" y="88"/>
                    <a:pt x="261" y="83"/>
                    <a:pt x="272" y="83"/>
                  </a:cubicBezTo>
                  <a:cubicBezTo>
                    <a:pt x="283" y="83"/>
                    <a:pt x="293" y="88"/>
                    <a:pt x="300" y="98"/>
                  </a:cubicBezTo>
                  <a:cubicBezTo>
                    <a:pt x="300" y="98"/>
                    <a:pt x="300" y="98"/>
                    <a:pt x="300" y="98"/>
                  </a:cubicBezTo>
                  <a:cubicBezTo>
                    <a:pt x="302" y="100"/>
                    <a:pt x="303" y="104"/>
                    <a:pt x="304" y="106"/>
                  </a:cubicBezTo>
                  <a:cubicBezTo>
                    <a:pt x="304" y="108"/>
                    <a:pt x="304" y="108"/>
                    <a:pt x="304" y="108"/>
                  </a:cubicBezTo>
                  <a:cubicBezTo>
                    <a:pt x="305" y="110"/>
                    <a:pt x="306" y="113"/>
                    <a:pt x="306" y="117"/>
                  </a:cubicBezTo>
                  <a:cubicBezTo>
                    <a:pt x="306" y="134"/>
                    <a:pt x="306" y="134"/>
                    <a:pt x="306" y="134"/>
                  </a:cubicBezTo>
                  <a:cubicBezTo>
                    <a:pt x="308" y="134"/>
                    <a:pt x="308" y="134"/>
                    <a:pt x="308" y="134"/>
                  </a:cubicBezTo>
                  <a:cubicBezTo>
                    <a:pt x="311" y="134"/>
                    <a:pt x="320" y="133"/>
                    <a:pt x="334" y="130"/>
                  </a:cubicBezTo>
                  <a:cubicBezTo>
                    <a:pt x="344" y="128"/>
                    <a:pt x="348" y="120"/>
                    <a:pt x="351" y="111"/>
                  </a:cubicBezTo>
                  <a:cubicBezTo>
                    <a:pt x="351" y="111"/>
                    <a:pt x="351" y="110"/>
                    <a:pt x="352" y="110"/>
                  </a:cubicBezTo>
                  <a:cubicBezTo>
                    <a:pt x="353" y="107"/>
                    <a:pt x="353" y="103"/>
                    <a:pt x="353" y="99"/>
                  </a:cubicBezTo>
                  <a:cubicBezTo>
                    <a:pt x="354" y="99"/>
                    <a:pt x="354" y="99"/>
                    <a:pt x="354" y="99"/>
                  </a:cubicBezTo>
                  <a:cubicBezTo>
                    <a:pt x="354" y="92"/>
                    <a:pt x="354" y="92"/>
                    <a:pt x="354" y="92"/>
                  </a:cubicBezTo>
                  <a:cubicBezTo>
                    <a:pt x="354" y="88"/>
                    <a:pt x="354" y="80"/>
                    <a:pt x="346" y="75"/>
                  </a:cubicBezTo>
                  <a:close/>
                  <a:moveTo>
                    <a:pt x="349" y="92"/>
                  </a:moveTo>
                  <a:cubicBezTo>
                    <a:pt x="348" y="96"/>
                    <a:pt x="348" y="96"/>
                    <a:pt x="348" y="96"/>
                  </a:cubicBezTo>
                  <a:cubicBezTo>
                    <a:pt x="348" y="101"/>
                    <a:pt x="348" y="106"/>
                    <a:pt x="347" y="108"/>
                  </a:cubicBezTo>
                  <a:cubicBezTo>
                    <a:pt x="346" y="108"/>
                    <a:pt x="346" y="108"/>
                    <a:pt x="346" y="108"/>
                  </a:cubicBezTo>
                  <a:cubicBezTo>
                    <a:pt x="346" y="109"/>
                    <a:pt x="346" y="109"/>
                    <a:pt x="346" y="109"/>
                  </a:cubicBezTo>
                  <a:cubicBezTo>
                    <a:pt x="343" y="119"/>
                    <a:pt x="340" y="124"/>
                    <a:pt x="333" y="125"/>
                  </a:cubicBezTo>
                  <a:cubicBezTo>
                    <a:pt x="322" y="127"/>
                    <a:pt x="315" y="128"/>
                    <a:pt x="311" y="128"/>
                  </a:cubicBezTo>
                  <a:cubicBezTo>
                    <a:pt x="311" y="117"/>
                    <a:pt x="311" y="117"/>
                    <a:pt x="311" y="117"/>
                  </a:cubicBezTo>
                  <a:cubicBezTo>
                    <a:pt x="311" y="115"/>
                    <a:pt x="311" y="112"/>
                    <a:pt x="310" y="110"/>
                  </a:cubicBezTo>
                  <a:cubicBezTo>
                    <a:pt x="310" y="110"/>
                    <a:pt x="310" y="110"/>
                    <a:pt x="310" y="110"/>
                  </a:cubicBezTo>
                  <a:cubicBezTo>
                    <a:pt x="309" y="106"/>
                    <a:pt x="309" y="106"/>
                    <a:pt x="309" y="106"/>
                  </a:cubicBezTo>
                  <a:cubicBezTo>
                    <a:pt x="308" y="104"/>
                    <a:pt x="307" y="98"/>
                    <a:pt x="305" y="95"/>
                  </a:cubicBezTo>
                  <a:cubicBezTo>
                    <a:pt x="304" y="94"/>
                    <a:pt x="304" y="94"/>
                    <a:pt x="304" y="94"/>
                  </a:cubicBezTo>
                  <a:cubicBezTo>
                    <a:pt x="304" y="94"/>
                    <a:pt x="304" y="94"/>
                    <a:pt x="304" y="94"/>
                  </a:cubicBezTo>
                  <a:cubicBezTo>
                    <a:pt x="296" y="83"/>
                    <a:pt x="284" y="78"/>
                    <a:pt x="272" y="78"/>
                  </a:cubicBezTo>
                  <a:cubicBezTo>
                    <a:pt x="259" y="78"/>
                    <a:pt x="247" y="84"/>
                    <a:pt x="240" y="94"/>
                  </a:cubicBezTo>
                  <a:cubicBezTo>
                    <a:pt x="239" y="96"/>
                    <a:pt x="238" y="98"/>
                    <a:pt x="237" y="99"/>
                  </a:cubicBezTo>
                  <a:cubicBezTo>
                    <a:pt x="236" y="101"/>
                    <a:pt x="235" y="103"/>
                    <a:pt x="234" y="106"/>
                  </a:cubicBezTo>
                  <a:cubicBezTo>
                    <a:pt x="233" y="110"/>
                    <a:pt x="233" y="110"/>
                    <a:pt x="233" y="110"/>
                  </a:cubicBezTo>
                  <a:cubicBezTo>
                    <a:pt x="234" y="110"/>
                    <a:pt x="234" y="110"/>
                    <a:pt x="234" y="110"/>
                  </a:cubicBezTo>
                  <a:cubicBezTo>
                    <a:pt x="233" y="112"/>
                    <a:pt x="233" y="114"/>
                    <a:pt x="233" y="117"/>
                  </a:cubicBezTo>
                  <a:cubicBezTo>
                    <a:pt x="233" y="128"/>
                    <a:pt x="233" y="128"/>
                    <a:pt x="233" y="128"/>
                  </a:cubicBezTo>
                  <a:cubicBezTo>
                    <a:pt x="103" y="128"/>
                    <a:pt x="103" y="128"/>
                    <a:pt x="103" y="128"/>
                  </a:cubicBezTo>
                  <a:cubicBezTo>
                    <a:pt x="103" y="117"/>
                    <a:pt x="103" y="117"/>
                    <a:pt x="103" y="117"/>
                  </a:cubicBezTo>
                  <a:cubicBezTo>
                    <a:pt x="103" y="114"/>
                    <a:pt x="103" y="112"/>
                    <a:pt x="102" y="110"/>
                  </a:cubicBezTo>
                  <a:cubicBezTo>
                    <a:pt x="103" y="110"/>
                    <a:pt x="103" y="110"/>
                    <a:pt x="103" y="110"/>
                  </a:cubicBezTo>
                  <a:cubicBezTo>
                    <a:pt x="102" y="106"/>
                    <a:pt x="102" y="106"/>
                    <a:pt x="102" y="106"/>
                  </a:cubicBezTo>
                  <a:cubicBezTo>
                    <a:pt x="100" y="101"/>
                    <a:pt x="97" y="97"/>
                    <a:pt x="96" y="94"/>
                  </a:cubicBezTo>
                  <a:cubicBezTo>
                    <a:pt x="95" y="94"/>
                    <a:pt x="95" y="94"/>
                    <a:pt x="95" y="94"/>
                  </a:cubicBezTo>
                  <a:cubicBezTo>
                    <a:pt x="88" y="84"/>
                    <a:pt x="77" y="78"/>
                    <a:pt x="64" y="78"/>
                  </a:cubicBezTo>
                  <a:cubicBezTo>
                    <a:pt x="51" y="78"/>
                    <a:pt x="39" y="84"/>
                    <a:pt x="33" y="94"/>
                  </a:cubicBezTo>
                  <a:cubicBezTo>
                    <a:pt x="32" y="94"/>
                    <a:pt x="32" y="94"/>
                    <a:pt x="32" y="94"/>
                  </a:cubicBezTo>
                  <a:cubicBezTo>
                    <a:pt x="31" y="95"/>
                    <a:pt x="31" y="95"/>
                    <a:pt x="31" y="95"/>
                  </a:cubicBezTo>
                  <a:cubicBezTo>
                    <a:pt x="29" y="99"/>
                    <a:pt x="28" y="103"/>
                    <a:pt x="27" y="106"/>
                  </a:cubicBezTo>
                  <a:cubicBezTo>
                    <a:pt x="26" y="110"/>
                    <a:pt x="26" y="110"/>
                    <a:pt x="26" y="110"/>
                  </a:cubicBezTo>
                  <a:cubicBezTo>
                    <a:pt x="26" y="110"/>
                    <a:pt x="26" y="110"/>
                    <a:pt x="26" y="110"/>
                  </a:cubicBezTo>
                  <a:cubicBezTo>
                    <a:pt x="26" y="112"/>
                    <a:pt x="25" y="114"/>
                    <a:pt x="25" y="117"/>
                  </a:cubicBezTo>
                  <a:cubicBezTo>
                    <a:pt x="25" y="119"/>
                    <a:pt x="25" y="119"/>
                    <a:pt x="25" y="119"/>
                  </a:cubicBezTo>
                  <a:cubicBezTo>
                    <a:pt x="22" y="119"/>
                    <a:pt x="19" y="118"/>
                    <a:pt x="17" y="117"/>
                  </a:cubicBezTo>
                  <a:cubicBezTo>
                    <a:pt x="14" y="116"/>
                    <a:pt x="12" y="116"/>
                    <a:pt x="11" y="115"/>
                  </a:cubicBezTo>
                  <a:cubicBezTo>
                    <a:pt x="11" y="115"/>
                    <a:pt x="11" y="115"/>
                    <a:pt x="11" y="115"/>
                  </a:cubicBezTo>
                  <a:cubicBezTo>
                    <a:pt x="10" y="115"/>
                    <a:pt x="5" y="114"/>
                    <a:pt x="5" y="110"/>
                  </a:cubicBezTo>
                  <a:cubicBezTo>
                    <a:pt x="6" y="110"/>
                    <a:pt x="6" y="110"/>
                    <a:pt x="6" y="110"/>
                  </a:cubicBezTo>
                  <a:cubicBezTo>
                    <a:pt x="5" y="94"/>
                    <a:pt x="5" y="94"/>
                    <a:pt x="5" y="94"/>
                  </a:cubicBezTo>
                  <a:cubicBezTo>
                    <a:pt x="5" y="91"/>
                    <a:pt x="5" y="91"/>
                    <a:pt x="5" y="91"/>
                  </a:cubicBezTo>
                  <a:cubicBezTo>
                    <a:pt x="5" y="86"/>
                    <a:pt x="7" y="83"/>
                    <a:pt x="10" y="82"/>
                  </a:cubicBezTo>
                  <a:cubicBezTo>
                    <a:pt x="12" y="81"/>
                    <a:pt x="12" y="81"/>
                    <a:pt x="12" y="81"/>
                  </a:cubicBezTo>
                  <a:cubicBezTo>
                    <a:pt x="12" y="79"/>
                    <a:pt x="12" y="79"/>
                    <a:pt x="12" y="79"/>
                  </a:cubicBezTo>
                  <a:cubicBezTo>
                    <a:pt x="12" y="69"/>
                    <a:pt x="16" y="59"/>
                    <a:pt x="22" y="53"/>
                  </a:cubicBezTo>
                  <a:cubicBezTo>
                    <a:pt x="24" y="51"/>
                    <a:pt x="24" y="51"/>
                    <a:pt x="24" y="51"/>
                  </a:cubicBezTo>
                  <a:cubicBezTo>
                    <a:pt x="23" y="50"/>
                    <a:pt x="23" y="50"/>
                    <a:pt x="23" y="50"/>
                  </a:cubicBezTo>
                  <a:cubicBezTo>
                    <a:pt x="22" y="47"/>
                    <a:pt x="21" y="45"/>
                    <a:pt x="22" y="43"/>
                  </a:cubicBezTo>
                  <a:cubicBezTo>
                    <a:pt x="23" y="42"/>
                    <a:pt x="25" y="41"/>
                    <a:pt x="29" y="41"/>
                  </a:cubicBezTo>
                  <a:cubicBezTo>
                    <a:pt x="33" y="41"/>
                    <a:pt x="33" y="41"/>
                    <a:pt x="33" y="41"/>
                  </a:cubicBezTo>
                  <a:cubicBezTo>
                    <a:pt x="33" y="41"/>
                    <a:pt x="33" y="41"/>
                    <a:pt x="33" y="41"/>
                  </a:cubicBezTo>
                  <a:cubicBezTo>
                    <a:pt x="34" y="41"/>
                    <a:pt x="40" y="37"/>
                    <a:pt x="43" y="35"/>
                  </a:cubicBezTo>
                  <a:cubicBezTo>
                    <a:pt x="62" y="24"/>
                    <a:pt x="86" y="11"/>
                    <a:pt x="125" y="7"/>
                  </a:cubicBezTo>
                  <a:cubicBezTo>
                    <a:pt x="125" y="7"/>
                    <a:pt x="144" y="5"/>
                    <a:pt x="154" y="5"/>
                  </a:cubicBezTo>
                  <a:cubicBezTo>
                    <a:pt x="191" y="6"/>
                    <a:pt x="223" y="23"/>
                    <a:pt x="260" y="42"/>
                  </a:cubicBezTo>
                  <a:cubicBezTo>
                    <a:pt x="266" y="45"/>
                    <a:pt x="266" y="45"/>
                    <a:pt x="266" y="45"/>
                  </a:cubicBezTo>
                  <a:cubicBezTo>
                    <a:pt x="266" y="45"/>
                    <a:pt x="266" y="45"/>
                    <a:pt x="266" y="45"/>
                  </a:cubicBezTo>
                  <a:cubicBezTo>
                    <a:pt x="300" y="54"/>
                    <a:pt x="325" y="65"/>
                    <a:pt x="343" y="79"/>
                  </a:cubicBezTo>
                  <a:cubicBezTo>
                    <a:pt x="349" y="83"/>
                    <a:pt x="349" y="88"/>
                    <a:pt x="349" y="92"/>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grpSp>
      <p:sp>
        <p:nvSpPr>
          <p:cNvPr id="259" name="矩形 258">
            <a:extLst>
              <a:ext uri="{FF2B5EF4-FFF2-40B4-BE49-F238E27FC236}">
                <a16:creationId xmlns:a16="http://schemas.microsoft.com/office/drawing/2014/main" id="{32CF14CE-73E0-4701-BDD0-0C9735465FF0}"/>
              </a:ext>
            </a:extLst>
          </p:cNvPr>
          <p:cNvSpPr/>
          <p:nvPr/>
        </p:nvSpPr>
        <p:spPr>
          <a:xfrm rot="16200000">
            <a:off x="3876025" y="2254366"/>
            <a:ext cx="565423" cy="565423"/>
          </a:xfrm>
          <a:prstGeom prst="rect">
            <a:avLst/>
          </a:prstGeom>
          <a:noFill/>
          <a:ln>
            <a:noFill/>
          </a:ln>
        </p:spPr>
        <p:txBody>
          <a:bodyPr wrap="none">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Application</a:t>
            </a:r>
            <a:endParaRPr kumimoji="0" lang="en-US" altLang="zh-CN" sz="1200" b="1" i="0" u="none" strike="noStrike" kern="1200" cap="none" spc="0" normalizeH="0" baseline="0" noProof="0" dirty="0">
              <a:ln>
                <a:noFill/>
              </a:ln>
              <a:solidFill>
                <a:srgbClr val="1D1D1A"/>
              </a:solidFill>
              <a:effectLst/>
              <a:uLnTx/>
              <a:uFillTx/>
              <a:latin typeface="Arial" panose="020B0604020202020204" pitchFamily="34" charset="0"/>
              <a:ea typeface="Microsoft YaHei"/>
              <a:cs typeface="+mn-cs"/>
            </a:endParaRPr>
          </a:p>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scenario</a:t>
            </a:r>
            <a:endParaRPr kumimoji="0" lang="en-US" altLang="zh-CN" sz="1200" b="1" i="0" u="none" strike="noStrike" kern="120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60" name="半闭框 259">
            <a:extLst>
              <a:ext uri="{FF2B5EF4-FFF2-40B4-BE49-F238E27FC236}">
                <a16:creationId xmlns:a16="http://schemas.microsoft.com/office/drawing/2014/main" id="{B78BE9D0-153B-44A9-B396-4FEB96827251}"/>
              </a:ext>
            </a:extLst>
          </p:cNvPr>
          <p:cNvSpPr/>
          <p:nvPr/>
        </p:nvSpPr>
        <p:spPr>
          <a:xfrm rot="8100000">
            <a:off x="4295859" y="2453359"/>
            <a:ext cx="106910" cy="106910"/>
          </a:xfrm>
          <a:prstGeom prst="halfFrame">
            <a:avLst>
              <a:gd name="adj1" fmla="val 27307"/>
              <a:gd name="adj2" fmla="val 24295"/>
            </a:avLst>
          </a:prstGeom>
          <a:solidFill>
            <a:srgbClr val="C7000A"/>
          </a:solidFill>
          <a:ln w="12700" cap="flat" cmpd="sng" algn="ctr">
            <a:no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Arial" panose="020B0604020202020204" pitchFamily="34" charset="0"/>
              <a:ea typeface="Microsoft YaHei"/>
              <a:cs typeface="+mn-cs"/>
            </a:endParaRPr>
          </a:p>
        </p:txBody>
      </p:sp>
      <p:sp>
        <p:nvSpPr>
          <p:cNvPr id="261" name="文本框 260">
            <a:extLst>
              <a:ext uri="{FF2B5EF4-FFF2-40B4-BE49-F238E27FC236}">
                <a16:creationId xmlns:a16="http://schemas.microsoft.com/office/drawing/2014/main" id="{DF10B64B-A8BA-4F47-ABDE-DE1C053B1BA8}"/>
              </a:ext>
            </a:extLst>
          </p:cNvPr>
          <p:cNvSpPr txBox="1"/>
          <p:nvPr/>
        </p:nvSpPr>
        <p:spPr>
          <a:xfrm>
            <a:off x="5728074" y="2847912"/>
            <a:ext cx="569387" cy="246221"/>
          </a:xfrm>
          <a:prstGeom prst="rect">
            <a:avLst/>
          </a:prstGeom>
          <a:noFill/>
        </p:spPr>
        <p:txBody>
          <a:bodyPr wrap="none"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Before traveling</a:t>
            </a:r>
          </a:p>
        </p:txBody>
      </p:sp>
      <p:sp>
        <p:nvSpPr>
          <p:cNvPr id="262" name="文本框 261">
            <a:extLst>
              <a:ext uri="{FF2B5EF4-FFF2-40B4-BE49-F238E27FC236}">
                <a16:creationId xmlns:a16="http://schemas.microsoft.com/office/drawing/2014/main" id="{FDCEB154-021D-494F-8ED3-E8DCAA15BC39}"/>
              </a:ext>
            </a:extLst>
          </p:cNvPr>
          <p:cNvSpPr txBox="1"/>
          <p:nvPr/>
        </p:nvSpPr>
        <p:spPr>
          <a:xfrm>
            <a:off x="6890183" y="2847912"/>
            <a:ext cx="569387" cy="246221"/>
          </a:xfrm>
          <a:prstGeom prst="rect">
            <a:avLst/>
          </a:prstGeom>
          <a:noFill/>
        </p:spPr>
        <p:txBody>
          <a:bodyPr wrap="none"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Waiting</a:t>
            </a:r>
          </a:p>
        </p:txBody>
      </p:sp>
      <p:sp>
        <p:nvSpPr>
          <p:cNvPr id="263" name="文本框 262">
            <a:extLst>
              <a:ext uri="{FF2B5EF4-FFF2-40B4-BE49-F238E27FC236}">
                <a16:creationId xmlns:a16="http://schemas.microsoft.com/office/drawing/2014/main" id="{A85B5AE6-CCF8-407A-AFB6-FF6B6054F524}"/>
              </a:ext>
            </a:extLst>
          </p:cNvPr>
          <p:cNvSpPr txBox="1"/>
          <p:nvPr/>
        </p:nvSpPr>
        <p:spPr>
          <a:xfrm>
            <a:off x="9427617" y="2847912"/>
            <a:ext cx="441146" cy="246221"/>
          </a:xfrm>
          <a:prstGeom prst="rect">
            <a:avLst/>
          </a:prstGeom>
          <a:noFill/>
        </p:spPr>
        <p:txBody>
          <a:bodyPr wrap="none"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Finish traveling</a:t>
            </a:r>
          </a:p>
        </p:txBody>
      </p:sp>
      <p:sp>
        <p:nvSpPr>
          <p:cNvPr id="264" name="文本框 263">
            <a:extLst>
              <a:ext uri="{FF2B5EF4-FFF2-40B4-BE49-F238E27FC236}">
                <a16:creationId xmlns:a16="http://schemas.microsoft.com/office/drawing/2014/main" id="{A202A534-71FD-4E5F-86AA-68AB49D0FDC5}"/>
              </a:ext>
            </a:extLst>
          </p:cNvPr>
          <p:cNvSpPr txBox="1"/>
          <p:nvPr/>
        </p:nvSpPr>
        <p:spPr>
          <a:xfrm>
            <a:off x="5348142" y="3053803"/>
            <a:ext cx="1293503" cy="307777"/>
          </a:xfrm>
          <a:prstGeom prst="rect">
            <a:avLst/>
          </a:prstGeom>
          <a:noFill/>
        </p:spPr>
        <p:txBody>
          <a:bodyPr wrap="square"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Convenient</a:t>
            </a:r>
            <a:endParaRPr kumimoji="0" lang="en-US" altLang="zh-CN" sz="700" b="0" i="0" u="none" strike="noStrike" kern="1200" cap="none" spc="0" normalizeH="0" baseline="0" noProof="0" dirty="0">
              <a:ln>
                <a:noFill/>
              </a:ln>
              <a:solidFill>
                <a:srgbClr val="666666"/>
              </a:solidFill>
              <a:effectLst/>
              <a:uLnTx/>
              <a:uFillTx/>
              <a:latin typeface="Arial" panose="020B0604020202020204" pitchFamily="34" charset="0"/>
              <a:ea typeface="Microsoft YaHei"/>
              <a:cs typeface="+mn-cs"/>
            </a:endParaRPr>
          </a:p>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information query and flexible route planning</a:t>
            </a:r>
          </a:p>
        </p:txBody>
      </p:sp>
      <p:sp>
        <p:nvSpPr>
          <p:cNvPr id="265" name="文本框 264">
            <a:extLst>
              <a:ext uri="{FF2B5EF4-FFF2-40B4-BE49-F238E27FC236}">
                <a16:creationId xmlns:a16="http://schemas.microsoft.com/office/drawing/2014/main" id="{BEC3E342-90CA-4BAE-AE76-FFE3A95A41B6}"/>
              </a:ext>
            </a:extLst>
          </p:cNvPr>
          <p:cNvSpPr txBox="1"/>
          <p:nvPr/>
        </p:nvSpPr>
        <p:spPr>
          <a:xfrm>
            <a:off x="6804983" y="3048378"/>
            <a:ext cx="743603" cy="200055"/>
          </a:xfrm>
          <a:prstGeom prst="rect">
            <a:avLst/>
          </a:prstGeom>
          <a:noFill/>
        </p:spPr>
        <p:txBody>
          <a:bodyPr wrap="square"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Bus arrival prediction</a:t>
            </a:r>
          </a:p>
        </p:txBody>
      </p:sp>
      <p:sp>
        <p:nvSpPr>
          <p:cNvPr id="266" name="文本框 265">
            <a:extLst>
              <a:ext uri="{FF2B5EF4-FFF2-40B4-BE49-F238E27FC236}">
                <a16:creationId xmlns:a16="http://schemas.microsoft.com/office/drawing/2014/main" id="{F59CDA46-12B4-407E-B4A5-9CE8E534A285}"/>
              </a:ext>
            </a:extLst>
          </p:cNvPr>
          <p:cNvSpPr txBox="1"/>
          <p:nvPr/>
        </p:nvSpPr>
        <p:spPr>
          <a:xfrm>
            <a:off x="7914471" y="2341397"/>
            <a:ext cx="646331" cy="276999"/>
          </a:xfrm>
          <a:prstGeom prst="rect">
            <a:avLst/>
          </a:prstGeom>
          <a:noFill/>
        </p:spPr>
        <p:txBody>
          <a:bodyPr wrap="none"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66666">
                    <a:lumMod val="60000"/>
                    <a:lumOff val="40000"/>
                  </a:srgbClr>
                </a:solidFill>
                <a:effectLst/>
                <a:uLnTx/>
                <a:uFillTx/>
                <a:latin typeface="Arial" panose="020B0604020202020204" pitchFamily="34" charset="0"/>
                <a:ea typeface="+mn-ea"/>
                <a:cs typeface="+mn-cs"/>
              </a:rPr>
              <a:t>Traveling</a:t>
            </a:r>
          </a:p>
        </p:txBody>
      </p:sp>
      <p:sp>
        <p:nvSpPr>
          <p:cNvPr id="267" name="文本框 266">
            <a:extLst>
              <a:ext uri="{FF2B5EF4-FFF2-40B4-BE49-F238E27FC236}">
                <a16:creationId xmlns:a16="http://schemas.microsoft.com/office/drawing/2014/main" id="{7059FA81-DF43-4A96-8CAD-391C41982FEC}"/>
              </a:ext>
            </a:extLst>
          </p:cNvPr>
          <p:cNvSpPr txBox="1"/>
          <p:nvPr/>
        </p:nvSpPr>
        <p:spPr>
          <a:xfrm>
            <a:off x="7721130" y="2614546"/>
            <a:ext cx="1313180" cy="430887"/>
          </a:xfrm>
          <a:prstGeom prst="rect">
            <a:avLst/>
          </a:prstGeom>
          <a:noFill/>
        </p:spPr>
        <p:txBody>
          <a:bodyPr wrap="square" lIns="0" tIns="0" rIns="0" bIns="0"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66666">
                    <a:lumMod val="60000"/>
                    <a:lumOff val="40000"/>
                  </a:srgbClr>
                </a:solidFill>
                <a:effectLst/>
                <a:uLnTx/>
                <a:uFillTx/>
                <a:latin typeface="Arial" panose="020B0604020202020204" pitchFamily="34" charset="0"/>
                <a:ea typeface="+mn-ea"/>
                <a:cs typeface="+mn-cs"/>
              </a:rPr>
              <a:t>Secure, convenient, and comfortable</a:t>
            </a:r>
            <a:endParaRPr kumimoji="0" lang="en-US" altLang="zh-CN" sz="900" b="0" i="0" u="none" strike="noStrike" kern="1200" cap="none" spc="0" normalizeH="0" baseline="0" noProof="0" dirty="0">
              <a:ln>
                <a:noFill/>
              </a:ln>
              <a:solidFill>
                <a:srgbClr val="666666">
                  <a:lumMod val="60000"/>
                  <a:lumOff val="40000"/>
                </a:srgbClr>
              </a:solidFill>
              <a:effectLst/>
              <a:uLnTx/>
              <a:uFillTx/>
              <a:latin typeface="Arial" panose="020B0604020202020204" pitchFamily="34" charset="0"/>
              <a:ea typeface="Microsoft YaHei"/>
              <a:cs typeface="+mn-cs"/>
            </a:endParaRPr>
          </a:p>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66666">
                    <a:lumMod val="60000"/>
                    <a:lumOff val="40000"/>
                  </a:srgbClr>
                </a:solidFill>
                <a:effectLst/>
                <a:uLnTx/>
                <a:uFillTx/>
                <a:latin typeface="Arial" panose="020B0604020202020204" pitchFamily="34" charset="0"/>
                <a:ea typeface="+mn-ea"/>
                <a:cs typeface="+mn-cs"/>
              </a:rPr>
              <a:t>traveling</a:t>
            </a:r>
          </a:p>
        </p:txBody>
      </p:sp>
      <p:sp>
        <p:nvSpPr>
          <p:cNvPr id="268" name="文本框 267">
            <a:extLst>
              <a:ext uri="{FF2B5EF4-FFF2-40B4-BE49-F238E27FC236}">
                <a16:creationId xmlns:a16="http://schemas.microsoft.com/office/drawing/2014/main" id="{690E422E-F294-4996-9E1C-93E7E737834C}"/>
              </a:ext>
            </a:extLst>
          </p:cNvPr>
          <p:cNvSpPr txBox="1"/>
          <p:nvPr/>
        </p:nvSpPr>
        <p:spPr>
          <a:xfrm>
            <a:off x="7955166" y="1733533"/>
            <a:ext cx="800219" cy="276999"/>
          </a:xfrm>
          <a:prstGeom prst="rect">
            <a:avLst/>
          </a:prstGeom>
          <a:noFill/>
        </p:spPr>
        <p:txBody>
          <a:bodyPr wrap="none"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Bus scheduling</a:t>
            </a:r>
          </a:p>
        </p:txBody>
      </p:sp>
      <p:sp>
        <p:nvSpPr>
          <p:cNvPr id="269" name="文本框 268">
            <a:extLst>
              <a:ext uri="{FF2B5EF4-FFF2-40B4-BE49-F238E27FC236}">
                <a16:creationId xmlns:a16="http://schemas.microsoft.com/office/drawing/2014/main" id="{3DC842DA-37A4-4692-9FEE-61237D038151}"/>
              </a:ext>
            </a:extLst>
          </p:cNvPr>
          <p:cNvSpPr txBox="1"/>
          <p:nvPr/>
        </p:nvSpPr>
        <p:spPr>
          <a:xfrm>
            <a:off x="9060234" y="3080694"/>
            <a:ext cx="1175912" cy="200055"/>
          </a:xfrm>
          <a:prstGeom prst="rect">
            <a:avLst/>
          </a:prstGeom>
          <a:noFill/>
        </p:spPr>
        <p:txBody>
          <a:bodyPr wrap="square"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666666"/>
                </a:solidFill>
                <a:effectLst/>
                <a:uLnTx/>
                <a:uFillTx/>
                <a:latin typeface="Arial" panose="020B0604020202020204" pitchFamily="34" charset="0"/>
                <a:ea typeface="+mn-ea"/>
                <a:cs typeface="+mn-cs"/>
              </a:rPr>
              <a:t>Efficient transfer to rail</a:t>
            </a:r>
          </a:p>
        </p:txBody>
      </p:sp>
      <p:sp>
        <p:nvSpPr>
          <p:cNvPr id="270" name="Bent Arrow 131">
            <a:extLst>
              <a:ext uri="{FF2B5EF4-FFF2-40B4-BE49-F238E27FC236}">
                <a16:creationId xmlns:a16="http://schemas.microsoft.com/office/drawing/2014/main" id="{62C5C7FC-27D9-4B29-B201-44612FE448AF}"/>
              </a:ext>
            </a:extLst>
          </p:cNvPr>
          <p:cNvSpPr/>
          <p:nvPr/>
        </p:nvSpPr>
        <p:spPr>
          <a:xfrm flipV="1">
            <a:off x="5451805" y="1842751"/>
            <a:ext cx="2207441" cy="408061"/>
          </a:xfrm>
          <a:prstGeom prst="bentArrow">
            <a:avLst>
              <a:gd name="adj1" fmla="val 4469"/>
              <a:gd name="adj2" fmla="val 9301"/>
              <a:gd name="adj3" fmla="val 12699"/>
              <a:gd name="adj4" fmla="val 39482"/>
            </a:avLst>
          </a:prstGeom>
          <a:solidFill>
            <a:sysClr val="window" lastClr="FFFFFF">
              <a:lumMod val="50000"/>
            </a:sysClr>
          </a:solidFill>
          <a:ln w="9525" cap="flat" cmpd="sng" algn="ctr">
            <a:noFill/>
            <a:prstDash val="solid"/>
          </a:ln>
          <a:effectLst/>
        </p:spPr>
        <p:txBody>
          <a:bodyPr lIns="43552" tIns="21776" rIns="43552" bIns="21776" rtlCol="0" anchor="ctr">
            <a:noAutofit/>
          </a:bodyPr>
          <a:lstStyle/>
          <a:p>
            <a:pPr marL="0" marR="0" lvl="0" indent="0" algn="ctr" defTabSz="1161642" rtl="0" eaLnBrk="1" fontAlgn="ctr" latinLnBrk="0" hangingPunct="1">
              <a:lnSpc>
                <a:spcPct val="100000"/>
              </a:lnSpc>
              <a:spcBef>
                <a:spcPts val="0"/>
              </a:spcBef>
              <a:spcAft>
                <a:spcPts val="0"/>
              </a:spcAft>
              <a:buClrTx/>
              <a:buSzTx/>
              <a:buFontTx/>
              <a:buNone/>
              <a:tabLst/>
              <a:defRPr/>
            </a:pPr>
            <a:endParaRPr kumimoji="0" lang="en-US" sz="1524"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271" name="Bent Arrow 131">
            <a:extLst>
              <a:ext uri="{FF2B5EF4-FFF2-40B4-BE49-F238E27FC236}">
                <a16:creationId xmlns:a16="http://schemas.microsoft.com/office/drawing/2014/main" id="{76C72150-EEF2-4786-B929-9DE5587D03FA}"/>
              </a:ext>
            </a:extLst>
          </p:cNvPr>
          <p:cNvSpPr/>
          <p:nvPr/>
        </p:nvSpPr>
        <p:spPr>
          <a:xfrm rot="16200000" flipV="1">
            <a:off x="9913296" y="892742"/>
            <a:ext cx="415141" cy="2235579"/>
          </a:xfrm>
          <a:prstGeom prst="bentArrow">
            <a:avLst>
              <a:gd name="adj1" fmla="val 4469"/>
              <a:gd name="adj2" fmla="val 9301"/>
              <a:gd name="adj3" fmla="val 12699"/>
              <a:gd name="adj4" fmla="val 39482"/>
            </a:avLst>
          </a:prstGeom>
          <a:solidFill>
            <a:sysClr val="window" lastClr="FFFFFF">
              <a:lumMod val="50000"/>
            </a:sysClr>
          </a:solidFill>
          <a:ln w="9525" cap="flat" cmpd="sng" algn="ctr">
            <a:noFill/>
            <a:prstDash val="solid"/>
          </a:ln>
          <a:effectLst/>
        </p:spPr>
        <p:txBody>
          <a:bodyPr lIns="43552" tIns="21776" rIns="43552" bIns="21776" rtlCol="0" anchor="ctr">
            <a:noAutofit/>
          </a:bodyPr>
          <a:lstStyle/>
          <a:p>
            <a:pPr marL="0" marR="0" lvl="0" indent="0" algn="ctr" defTabSz="1161642" rtl="0" eaLnBrk="1" fontAlgn="ctr" latinLnBrk="0" hangingPunct="1">
              <a:lnSpc>
                <a:spcPct val="100000"/>
              </a:lnSpc>
              <a:spcBef>
                <a:spcPts val="0"/>
              </a:spcBef>
              <a:spcAft>
                <a:spcPts val="0"/>
              </a:spcAft>
              <a:buClrTx/>
              <a:buSzTx/>
              <a:buFontTx/>
              <a:buNone/>
              <a:tabLst/>
              <a:defRPr/>
            </a:pPr>
            <a:endParaRPr kumimoji="0" lang="en-US" sz="1524" b="0" i="0" u="none" strike="noStrike" kern="0" cap="none" spc="0" normalizeH="0" baseline="0" noProof="0" dirty="0">
              <a:ln>
                <a:noFill/>
              </a:ln>
              <a:solidFill>
                <a:srgbClr val="1F497D"/>
              </a:solidFill>
              <a:effectLst/>
              <a:uLnTx/>
              <a:uFillTx/>
              <a:latin typeface="Arial" panose="020B0604020202020204" pitchFamily="34" charset="0"/>
              <a:ea typeface="微软雅黑" panose="020B0503020204020204" pitchFamily="34" charset="-122"/>
              <a:cs typeface="+mn-cs"/>
            </a:endParaRPr>
          </a:p>
        </p:txBody>
      </p:sp>
      <p:sp>
        <p:nvSpPr>
          <p:cNvPr id="272" name="椭圆 271">
            <a:extLst>
              <a:ext uri="{FF2B5EF4-FFF2-40B4-BE49-F238E27FC236}">
                <a16:creationId xmlns:a16="http://schemas.microsoft.com/office/drawing/2014/main" id="{BB608880-0159-4FD1-8A66-1B20EAFCDA54}"/>
              </a:ext>
            </a:extLst>
          </p:cNvPr>
          <p:cNvSpPr/>
          <p:nvPr/>
        </p:nvSpPr>
        <p:spPr>
          <a:xfrm>
            <a:off x="5412232" y="1743054"/>
            <a:ext cx="96079" cy="96079"/>
          </a:xfrm>
          <a:prstGeom prst="ellipse">
            <a:avLst/>
          </a:prstGeom>
          <a:noFill/>
          <a:ln w="28575" cap="flat" cmpd="sng" algn="ctr">
            <a:solidFill>
              <a:srgbClr val="7F7F7F"/>
            </a:solid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73" name="椭圆 272">
            <a:extLst>
              <a:ext uri="{FF2B5EF4-FFF2-40B4-BE49-F238E27FC236}">
                <a16:creationId xmlns:a16="http://schemas.microsoft.com/office/drawing/2014/main" id="{9731792B-AA17-4D3B-B94E-B1A90AF49ABE}"/>
              </a:ext>
            </a:extLst>
          </p:cNvPr>
          <p:cNvSpPr/>
          <p:nvPr/>
        </p:nvSpPr>
        <p:spPr>
          <a:xfrm>
            <a:off x="11145545" y="1709506"/>
            <a:ext cx="96079" cy="96079"/>
          </a:xfrm>
          <a:prstGeom prst="ellipse">
            <a:avLst/>
          </a:prstGeom>
          <a:noFill/>
          <a:ln w="28575" cap="flat" cmpd="sng" algn="ctr">
            <a:solidFill>
              <a:srgbClr val="7F7F7F"/>
            </a:solid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74" name="椭圆 273">
            <a:extLst>
              <a:ext uri="{FF2B5EF4-FFF2-40B4-BE49-F238E27FC236}">
                <a16:creationId xmlns:a16="http://schemas.microsoft.com/office/drawing/2014/main" id="{F223D87C-EBB6-41E5-8C93-9D4BBAD0FFF1}"/>
              </a:ext>
            </a:extLst>
          </p:cNvPr>
          <p:cNvSpPr/>
          <p:nvPr/>
        </p:nvSpPr>
        <p:spPr>
          <a:xfrm>
            <a:off x="6089878" y="2157991"/>
            <a:ext cx="96079" cy="96079"/>
          </a:xfrm>
          <a:prstGeom prst="ellipse">
            <a:avLst/>
          </a:prstGeom>
          <a:noFill/>
          <a:ln w="28575" cap="flat" cmpd="sng" algn="ctr">
            <a:solidFill>
              <a:srgbClr val="7F7F7F"/>
            </a:solid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75" name="椭圆 274">
            <a:extLst>
              <a:ext uri="{FF2B5EF4-FFF2-40B4-BE49-F238E27FC236}">
                <a16:creationId xmlns:a16="http://schemas.microsoft.com/office/drawing/2014/main" id="{5165CBF5-7B02-4153-97FF-45E46B54F9D9}"/>
              </a:ext>
            </a:extLst>
          </p:cNvPr>
          <p:cNvSpPr/>
          <p:nvPr/>
        </p:nvSpPr>
        <p:spPr>
          <a:xfrm>
            <a:off x="7135511" y="2157992"/>
            <a:ext cx="96079" cy="96079"/>
          </a:xfrm>
          <a:prstGeom prst="ellipse">
            <a:avLst/>
          </a:prstGeom>
          <a:noFill/>
          <a:ln w="28575" cap="flat" cmpd="sng" algn="ctr">
            <a:solidFill>
              <a:srgbClr val="7F7F7F"/>
            </a:solid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76" name="椭圆 275">
            <a:extLst>
              <a:ext uri="{FF2B5EF4-FFF2-40B4-BE49-F238E27FC236}">
                <a16:creationId xmlns:a16="http://schemas.microsoft.com/office/drawing/2014/main" id="{73EBF38C-B6A9-40C4-957B-966058547EEA}"/>
              </a:ext>
            </a:extLst>
          </p:cNvPr>
          <p:cNvSpPr/>
          <p:nvPr/>
        </p:nvSpPr>
        <p:spPr>
          <a:xfrm>
            <a:off x="9607783" y="2157990"/>
            <a:ext cx="96079" cy="96079"/>
          </a:xfrm>
          <a:prstGeom prst="ellipse">
            <a:avLst/>
          </a:prstGeom>
          <a:noFill/>
          <a:ln w="28575" cap="flat" cmpd="sng" algn="ctr">
            <a:solidFill>
              <a:srgbClr val="7F7F7F"/>
            </a:solid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77" name="椭圆 276">
            <a:extLst>
              <a:ext uri="{FF2B5EF4-FFF2-40B4-BE49-F238E27FC236}">
                <a16:creationId xmlns:a16="http://schemas.microsoft.com/office/drawing/2014/main" id="{5748DA31-0532-49CB-9C30-398A69F61A88}"/>
              </a:ext>
            </a:extLst>
          </p:cNvPr>
          <p:cNvSpPr/>
          <p:nvPr/>
        </p:nvSpPr>
        <p:spPr>
          <a:xfrm>
            <a:off x="10526416" y="2157990"/>
            <a:ext cx="96079" cy="96079"/>
          </a:xfrm>
          <a:prstGeom prst="ellipse">
            <a:avLst/>
          </a:prstGeom>
          <a:noFill/>
          <a:ln w="28575" cap="flat" cmpd="sng" algn="ctr">
            <a:solidFill>
              <a:srgbClr val="7F7F7F"/>
            </a:solid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78" name="文本框 277">
            <a:extLst>
              <a:ext uri="{FF2B5EF4-FFF2-40B4-BE49-F238E27FC236}">
                <a16:creationId xmlns:a16="http://schemas.microsoft.com/office/drawing/2014/main" id="{FE7D148F-1F42-493E-A46A-0C5C4D372A07}"/>
              </a:ext>
            </a:extLst>
          </p:cNvPr>
          <p:cNvSpPr txBox="1"/>
          <p:nvPr/>
        </p:nvSpPr>
        <p:spPr>
          <a:xfrm>
            <a:off x="4496141" y="1667085"/>
            <a:ext cx="646331" cy="276999"/>
          </a:xfrm>
          <a:prstGeom prst="rect">
            <a:avLst/>
          </a:prstGeom>
          <a:noFill/>
        </p:spPr>
        <p:txBody>
          <a:bodyPr wrap="none" rtlCol="0" anchor="ctr">
            <a:noAutofit/>
          </a:bodyPr>
          <a:lstStyle/>
          <a:p>
            <a:pPr marL="0" marR="0" lvl="0" indent="0" algn="l" defTabSz="914478" rtl="0" eaLnBrk="1" fontAlgn="ctr"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666666">
                    <a:lumMod val="60000"/>
                    <a:lumOff val="40000"/>
                  </a:srgbClr>
                </a:solidFill>
                <a:effectLst/>
                <a:uLnTx/>
                <a:uFillTx/>
                <a:latin typeface="Arial" panose="020B0604020202020204" pitchFamily="34" charset="0"/>
                <a:ea typeface="+mn-ea"/>
                <a:cs typeface="+mn-cs"/>
              </a:rPr>
              <a:t>Bus traffic</a:t>
            </a:r>
          </a:p>
        </p:txBody>
      </p:sp>
      <p:sp>
        <p:nvSpPr>
          <p:cNvPr id="279" name="文本框 278">
            <a:extLst>
              <a:ext uri="{FF2B5EF4-FFF2-40B4-BE49-F238E27FC236}">
                <a16:creationId xmlns:a16="http://schemas.microsoft.com/office/drawing/2014/main" id="{6D1DBDD3-DDE8-4565-92D1-4EDE720BF89F}"/>
              </a:ext>
            </a:extLst>
          </p:cNvPr>
          <p:cNvSpPr txBox="1"/>
          <p:nvPr/>
        </p:nvSpPr>
        <p:spPr>
          <a:xfrm>
            <a:off x="5590925" y="1753065"/>
            <a:ext cx="870158" cy="208566"/>
          </a:xfrm>
          <a:prstGeom prst="rect">
            <a:avLst/>
          </a:prstGeom>
          <a:noFill/>
        </p:spPr>
        <p:txBody>
          <a:bodyPr wrap="square"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Smart scheduling</a:t>
            </a:r>
          </a:p>
        </p:txBody>
      </p:sp>
      <p:sp>
        <p:nvSpPr>
          <p:cNvPr id="280" name="文本框 279">
            <a:extLst>
              <a:ext uri="{FF2B5EF4-FFF2-40B4-BE49-F238E27FC236}">
                <a16:creationId xmlns:a16="http://schemas.microsoft.com/office/drawing/2014/main" id="{3717D8AE-FC64-45CA-A791-9A4C1737C606}"/>
              </a:ext>
            </a:extLst>
          </p:cNvPr>
          <p:cNvSpPr txBox="1"/>
          <p:nvPr/>
        </p:nvSpPr>
        <p:spPr>
          <a:xfrm>
            <a:off x="9124565" y="1730799"/>
            <a:ext cx="1899328" cy="230832"/>
          </a:xfrm>
          <a:prstGeom prst="rect">
            <a:avLst/>
          </a:prstGeom>
          <a:noFill/>
        </p:spPr>
        <p:txBody>
          <a:bodyPr wrap="square"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Collaborative optimization of bus and rail stations</a:t>
            </a:r>
          </a:p>
        </p:txBody>
      </p:sp>
      <p:sp>
        <p:nvSpPr>
          <p:cNvPr id="281" name="文本框 280">
            <a:extLst>
              <a:ext uri="{FF2B5EF4-FFF2-40B4-BE49-F238E27FC236}">
                <a16:creationId xmlns:a16="http://schemas.microsoft.com/office/drawing/2014/main" id="{564A5F4D-7CF2-4D37-BE32-5A185055F4C5}"/>
              </a:ext>
            </a:extLst>
          </p:cNvPr>
          <p:cNvSpPr txBox="1"/>
          <p:nvPr/>
        </p:nvSpPr>
        <p:spPr>
          <a:xfrm>
            <a:off x="6482201" y="1745910"/>
            <a:ext cx="1242926" cy="230832"/>
          </a:xfrm>
          <a:prstGeom prst="rect">
            <a:avLst/>
          </a:prstGeom>
          <a:noFill/>
        </p:spPr>
        <p:txBody>
          <a:bodyPr wrap="square"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Route and network optimization</a:t>
            </a:r>
          </a:p>
        </p:txBody>
      </p:sp>
      <p:pic>
        <p:nvPicPr>
          <p:cNvPr id="282" name="图片 281">
            <a:hlinkClick r:id="rId4" action="ppaction://hlinkfile"/>
            <a:extLst>
              <a:ext uri="{FF2B5EF4-FFF2-40B4-BE49-F238E27FC236}">
                <a16:creationId xmlns:a16="http://schemas.microsoft.com/office/drawing/2014/main" id="{065B1FBC-437E-42E5-86C8-2FCA693CD8D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275417" y="3616053"/>
            <a:ext cx="1658517" cy="970459"/>
          </a:xfrm>
          <a:prstGeom prst="rect">
            <a:avLst/>
          </a:prstGeom>
        </p:spPr>
      </p:pic>
      <p:sp>
        <p:nvSpPr>
          <p:cNvPr id="283" name="圆角矩形 8">
            <a:extLst>
              <a:ext uri="{FF2B5EF4-FFF2-40B4-BE49-F238E27FC236}">
                <a16:creationId xmlns:a16="http://schemas.microsoft.com/office/drawing/2014/main" id="{A0FF69F9-3DB2-4C8A-8DC8-092F52920853}"/>
              </a:ext>
            </a:extLst>
          </p:cNvPr>
          <p:cNvSpPr/>
          <p:nvPr/>
        </p:nvSpPr>
        <p:spPr bwMode="auto">
          <a:xfrm>
            <a:off x="4066906" y="3530509"/>
            <a:ext cx="7807857" cy="1334234"/>
          </a:xfrm>
          <a:prstGeom prst="roundRect">
            <a:avLst>
              <a:gd name="adj" fmla="val 0"/>
            </a:avLst>
          </a:prstGeom>
          <a:noFill/>
          <a:ln w="9525" cap="flat" cmpd="sng" algn="ctr">
            <a:solidFill>
              <a:srgbClr val="C7000A"/>
            </a:solidFill>
            <a:prstDash val="solid"/>
            <a:miter lim="800000"/>
          </a:ln>
          <a:effectLst/>
        </p:spPr>
        <p:txBody>
          <a:bodyPr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100" b="1" i="0" u="none" strike="noStrike" kern="0" cap="none" spc="0" normalizeH="0" baseline="0" noProof="0" dirty="0">
              <a:ln>
                <a:noFill/>
              </a:ln>
              <a:solidFill>
                <a:srgbClr val="0070C0"/>
              </a:solidFill>
              <a:effectLst/>
              <a:uLnTx/>
              <a:uFillTx/>
              <a:latin typeface="Arial" panose="020B0604020202020204" pitchFamily="34" charset="0"/>
              <a:ea typeface="黑体" panose="02010609060101010101" pitchFamily="49" charset="-122"/>
              <a:cs typeface="+mn-cs"/>
            </a:endParaRPr>
          </a:p>
        </p:txBody>
      </p:sp>
      <p:cxnSp>
        <p:nvCxnSpPr>
          <p:cNvPr id="284" name="直接连接符 283">
            <a:extLst>
              <a:ext uri="{FF2B5EF4-FFF2-40B4-BE49-F238E27FC236}">
                <a16:creationId xmlns:a16="http://schemas.microsoft.com/office/drawing/2014/main" id="{24F07B45-5B07-4A00-8ABE-0B39FB7B21BF}"/>
              </a:ext>
            </a:extLst>
          </p:cNvPr>
          <p:cNvCxnSpPr/>
          <p:nvPr/>
        </p:nvCxnSpPr>
        <p:spPr>
          <a:xfrm>
            <a:off x="7009567" y="3552174"/>
            <a:ext cx="0" cy="1217906"/>
          </a:xfrm>
          <a:prstGeom prst="line">
            <a:avLst/>
          </a:prstGeom>
          <a:noFill/>
          <a:ln w="6350" cap="flat" cmpd="sng" algn="ctr">
            <a:solidFill>
              <a:srgbClr val="C7000A"/>
            </a:solidFill>
            <a:prstDash val="solid"/>
            <a:miter lim="800000"/>
          </a:ln>
          <a:effectLst/>
        </p:spPr>
      </p:cxnSp>
      <p:pic>
        <p:nvPicPr>
          <p:cNvPr id="285" name="图片 284">
            <a:extLst>
              <a:ext uri="{FF2B5EF4-FFF2-40B4-BE49-F238E27FC236}">
                <a16:creationId xmlns:a16="http://schemas.microsoft.com/office/drawing/2014/main" id="{2AB4A141-6DB9-48EA-86B7-1575BD4A91CE}"/>
              </a:ext>
            </a:extLst>
          </p:cNvPr>
          <p:cNvPicPr>
            <a:picLocks noChangeAspect="1"/>
          </p:cNvPicPr>
          <p:nvPr/>
        </p:nvPicPr>
        <p:blipFill>
          <a:blip r:embed="rId6"/>
          <a:stretch>
            <a:fillRect/>
          </a:stretch>
        </p:blipFill>
        <p:spPr>
          <a:xfrm>
            <a:off x="4136583" y="3607602"/>
            <a:ext cx="1168303" cy="993850"/>
          </a:xfrm>
          <a:prstGeom prst="rect">
            <a:avLst/>
          </a:prstGeom>
        </p:spPr>
      </p:pic>
      <p:sp>
        <p:nvSpPr>
          <p:cNvPr id="286" name="矩形 285">
            <a:extLst>
              <a:ext uri="{FF2B5EF4-FFF2-40B4-BE49-F238E27FC236}">
                <a16:creationId xmlns:a16="http://schemas.microsoft.com/office/drawing/2014/main" id="{EF2B5F1B-8A72-4DD8-8597-8BC5609BAE31}"/>
              </a:ext>
            </a:extLst>
          </p:cNvPr>
          <p:cNvSpPr/>
          <p:nvPr/>
        </p:nvSpPr>
        <p:spPr>
          <a:xfrm>
            <a:off x="4155703" y="4549324"/>
            <a:ext cx="1082728" cy="261610"/>
          </a:xfrm>
          <a:prstGeom prst="rect">
            <a:avLst/>
          </a:prstGeom>
        </p:spPr>
        <p:txBody>
          <a:bodyPr wrap="square">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Passenger traffic OD analysis</a:t>
            </a:r>
          </a:p>
        </p:txBody>
      </p:sp>
      <p:sp>
        <p:nvSpPr>
          <p:cNvPr id="287" name="矩形 286">
            <a:extLst>
              <a:ext uri="{FF2B5EF4-FFF2-40B4-BE49-F238E27FC236}">
                <a16:creationId xmlns:a16="http://schemas.microsoft.com/office/drawing/2014/main" id="{01C4BD4A-BBCC-46E8-BA9E-784EA93D6339}"/>
              </a:ext>
            </a:extLst>
          </p:cNvPr>
          <p:cNvSpPr/>
          <p:nvPr/>
        </p:nvSpPr>
        <p:spPr>
          <a:xfrm>
            <a:off x="5393683" y="4539699"/>
            <a:ext cx="1408625" cy="261610"/>
          </a:xfrm>
          <a:prstGeom prst="rect">
            <a:avLst/>
          </a:prstGeom>
        </p:spPr>
        <p:txBody>
          <a:bodyPr wrap="square">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Passenger traffic prediction and warning</a:t>
            </a:r>
          </a:p>
        </p:txBody>
      </p:sp>
      <p:sp>
        <p:nvSpPr>
          <p:cNvPr id="288" name="文本框 287">
            <a:extLst>
              <a:ext uri="{FF2B5EF4-FFF2-40B4-BE49-F238E27FC236}">
                <a16:creationId xmlns:a16="http://schemas.microsoft.com/office/drawing/2014/main" id="{65066637-3953-43A5-8FDE-AF2C049D2558}"/>
              </a:ext>
            </a:extLst>
          </p:cNvPr>
          <p:cNvSpPr txBox="1"/>
          <p:nvPr/>
        </p:nvSpPr>
        <p:spPr>
          <a:xfrm>
            <a:off x="7405286" y="4597449"/>
            <a:ext cx="1131094" cy="170971"/>
          </a:xfrm>
          <a:prstGeom prst="rect">
            <a:avLst/>
          </a:prstGeom>
          <a:noFill/>
          <a:ln w="6350" cap="flat" cmpd="sng" algn="ctr">
            <a:noFill/>
            <a:prstDash val="solid"/>
            <a:round/>
            <a:headEnd type="none" w="med" len="med"/>
            <a:tailEnd type="none" w="med" len="med"/>
          </a:ln>
          <a:effectLst/>
          <a:scene3d>
            <a:camera prst="orthographicFront"/>
            <a:lightRig rig="flat" dir="t"/>
          </a:scene3d>
        </p:spPr>
        <p:txBody>
          <a:bodyPr wrap="square" lIns="0" tIns="0" rIns="0" bIns="0" anchor="ctr">
            <a:noAutofit/>
          </a:bodyPr>
          <a:lstStyle>
            <a:defPPr>
              <a:defRPr lang="zh-CN"/>
            </a:defPPr>
            <a:lvl1pPr algn="ctr" fontAlgn="base">
              <a:lnSpc>
                <a:spcPct val="120000"/>
              </a:lnSpc>
              <a:spcBef>
                <a:spcPct val="0"/>
              </a:spcBef>
              <a:spcAft>
                <a:spcPct val="0"/>
              </a:spcAft>
              <a:buClr>
                <a:srgbClr val="CC9900"/>
              </a:buClr>
              <a:defRPr sz="1400">
                <a:latin typeface="Arial" pitchFamily="34" charset="-122"/>
                <a:ea typeface="微软雅黑" pitchFamily="34" charset="-122"/>
              </a:defRPr>
            </a:lvl1pPr>
          </a:lstStyle>
          <a:p>
            <a:pPr marL="0" marR="0" lvl="0" indent="0" algn="ctr" defTabSz="1219444" rtl="0" eaLnBrk="1" fontAlgn="ctr" latinLnBrk="0" hangingPunct="1">
              <a:lnSpc>
                <a:spcPct val="100000"/>
              </a:lnSpc>
              <a:spcBef>
                <a:spcPct val="0"/>
              </a:spcBef>
              <a:spcAft>
                <a:spcPct val="0"/>
              </a:spcAft>
              <a:buClr>
                <a:srgbClr val="CC9900"/>
              </a:buClr>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itchFamily="34" charset="-122"/>
                <a:cs typeface="+mn-cs"/>
              </a:rPr>
              <a:t>Bus timetable development</a:t>
            </a:r>
          </a:p>
        </p:txBody>
      </p:sp>
      <p:sp>
        <p:nvSpPr>
          <p:cNvPr id="289" name="文本框 288">
            <a:extLst>
              <a:ext uri="{FF2B5EF4-FFF2-40B4-BE49-F238E27FC236}">
                <a16:creationId xmlns:a16="http://schemas.microsoft.com/office/drawing/2014/main" id="{ABECBC6D-5CD0-4058-80C7-FD45530DB4F5}"/>
              </a:ext>
            </a:extLst>
          </p:cNvPr>
          <p:cNvSpPr txBox="1"/>
          <p:nvPr/>
        </p:nvSpPr>
        <p:spPr>
          <a:xfrm>
            <a:off x="8937864" y="4597449"/>
            <a:ext cx="949648" cy="170893"/>
          </a:xfrm>
          <a:prstGeom prst="rect">
            <a:avLst/>
          </a:prstGeom>
          <a:noFill/>
          <a:ln w="6350" cap="flat" cmpd="sng" algn="ctr">
            <a:noFill/>
            <a:prstDash val="solid"/>
            <a:round/>
            <a:headEnd type="none" w="med" len="med"/>
            <a:tailEnd type="none" w="med" len="med"/>
          </a:ln>
          <a:effectLst/>
          <a:scene3d>
            <a:camera prst="orthographicFront"/>
            <a:lightRig rig="flat" dir="t"/>
          </a:scene3d>
        </p:spPr>
        <p:txBody>
          <a:bodyPr wrap="square" lIns="0" tIns="0" rIns="0" bIns="0" anchor="ctr">
            <a:noAutofit/>
          </a:bodyPr>
          <a:lstStyle>
            <a:defPPr>
              <a:defRPr lang="zh-CN"/>
            </a:defPPr>
            <a:lvl1pPr algn="ctr" fontAlgn="base">
              <a:lnSpc>
                <a:spcPct val="120000"/>
              </a:lnSpc>
              <a:spcBef>
                <a:spcPct val="0"/>
              </a:spcBef>
              <a:spcAft>
                <a:spcPct val="0"/>
              </a:spcAft>
              <a:buClr>
                <a:srgbClr val="CC9900"/>
              </a:buClr>
              <a:defRPr sz="1400">
                <a:latin typeface="Arial" pitchFamily="34" charset="-122"/>
                <a:ea typeface="微软雅黑" pitchFamily="34" charset="-122"/>
              </a:defRPr>
            </a:lvl1pPr>
          </a:lstStyle>
          <a:p>
            <a:pPr marL="0" marR="0" lvl="0" indent="0" algn="ctr" defTabSz="1219444" rtl="0" eaLnBrk="1" fontAlgn="ctr" latinLnBrk="0" hangingPunct="1">
              <a:lnSpc>
                <a:spcPct val="100000"/>
              </a:lnSpc>
              <a:spcBef>
                <a:spcPct val="0"/>
              </a:spcBef>
              <a:spcAft>
                <a:spcPct val="0"/>
              </a:spcAft>
              <a:buClr>
                <a:srgbClr val="CC9900"/>
              </a:buClr>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itchFamily="34" charset="-122"/>
                <a:cs typeface="+mn-cs"/>
              </a:rPr>
              <a:t>Bus arrival time prediction</a:t>
            </a:r>
          </a:p>
        </p:txBody>
      </p:sp>
      <p:sp>
        <p:nvSpPr>
          <p:cNvPr id="290" name="文本框 289">
            <a:extLst>
              <a:ext uri="{FF2B5EF4-FFF2-40B4-BE49-F238E27FC236}">
                <a16:creationId xmlns:a16="http://schemas.microsoft.com/office/drawing/2014/main" id="{49BB8320-2B76-48D9-91D4-9D7DAA9BE996}"/>
              </a:ext>
            </a:extLst>
          </p:cNvPr>
          <p:cNvSpPr txBox="1"/>
          <p:nvPr/>
        </p:nvSpPr>
        <p:spPr>
          <a:xfrm>
            <a:off x="10163055" y="4597449"/>
            <a:ext cx="812881" cy="170971"/>
          </a:xfrm>
          <a:prstGeom prst="rect">
            <a:avLst/>
          </a:prstGeom>
          <a:noFill/>
          <a:ln w="6350" cap="flat" cmpd="sng" algn="ctr">
            <a:noFill/>
            <a:prstDash val="solid"/>
            <a:round/>
            <a:headEnd type="none" w="med" len="med"/>
            <a:tailEnd type="none" w="med" len="med"/>
          </a:ln>
          <a:effectLst/>
          <a:scene3d>
            <a:camera prst="orthographicFront"/>
            <a:lightRig rig="flat" dir="t"/>
          </a:scene3d>
        </p:spPr>
        <p:txBody>
          <a:bodyPr wrap="square" lIns="0" tIns="0" rIns="0" bIns="0" anchor="ctr">
            <a:noAutofit/>
          </a:bodyPr>
          <a:lstStyle>
            <a:defPPr>
              <a:defRPr lang="zh-CN"/>
            </a:defPPr>
            <a:lvl1pPr algn="ctr" fontAlgn="base">
              <a:lnSpc>
                <a:spcPct val="120000"/>
              </a:lnSpc>
              <a:spcBef>
                <a:spcPct val="0"/>
              </a:spcBef>
              <a:spcAft>
                <a:spcPct val="0"/>
              </a:spcAft>
              <a:buClr>
                <a:srgbClr val="CC9900"/>
              </a:buClr>
              <a:defRPr sz="1400">
                <a:latin typeface="Arial" pitchFamily="34" charset="-122"/>
                <a:ea typeface="微软雅黑" pitchFamily="34" charset="-122"/>
              </a:defRPr>
            </a:lvl1pPr>
          </a:lstStyle>
          <a:p>
            <a:pPr marL="0" marR="0" lvl="0" indent="0" algn="ctr" defTabSz="1219444" rtl="0" eaLnBrk="1" fontAlgn="ctr" latinLnBrk="0" hangingPunct="1">
              <a:lnSpc>
                <a:spcPct val="100000"/>
              </a:lnSpc>
              <a:spcBef>
                <a:spcPct val="0"/>
              </a:spcBef>
              <a:spcAft>
                <a:spcPct val="0"/>
              </a:spcAft>
              <a:buClr>
                <a:srgbClr val="CC9900"/>
              </a:buClr>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itchFamily="34" charset="-122"/>
                <a:cs typeface="+mn-cs"/>
              </a:rPr>
              <a:t>Dynamic adjustment</a:t>
            </a:r>
          </a:p>
        </p:txBody>
      </p:sp>
      <p:sp>
        <p:nvSpPr>
          <p:cNvPr id="291" name="文本框 290">
            <a:extLst>
              <a:ext uri="{FF2B5EF4-FFF2-40B4-BE49-F238E27FC236}">
                <a16:creationId xmlns:a16="http://schemas.microsoft.com/office/drawing/2014/main" id="{118C7BC6-DFC0-4263-9928-61898A36BF6E}"/>
              </a:ext>
            </a:extLst>
          </p:cNvPr>
          <p:cNvSpPr txBox="1"/>
          <p:nvPr/>
        </p:nvSpPr>
        <p:spPr>
          <a:xfrm>
            <a:off x="11011074" y="4597449"/>
            <a:ext cx="717318" cy="170971"/>
          </a:xfrm>
          <a:prstGeom prst="rect">
            <a:avLst/>
          </a:prstGeom>
          <a:noFill/>
          <a:ln w="6350" cap="flat" cmpd="sng" algn="ctr">
            <a:noFill/>
            <a:prstDash val="solid"/>
            <a:round/>
            <a:headEnd type="none" w="med" len="med"/>
            <a:tailEnd type="none" w="med" len="med"/>
          </a:ln>
          <a:effectLst/>
          <a:scene3d>
            <a:camera prst="orthographicFront"/>
            <a:lightRig rig="flat" dir="t"/>
          </a:scene3d>
        </p:spPr>
        <p:txBody>
          <a:bodyPr wrap="square" lIns="0" tIns="0" rIns="0" bIns="0" anchor="ctr">
            <a:noAutofit/>
          </a:bodyPr>
          <a:lstStyle>
            <a:defPPr>
              <a:defRPr lang="zh-CN"/>
            </a:defPPr>
            <a:lvl1pPr algn="ctr" fontAlgn="base">
              <a:lnSpc>
                <a:spcPct val="120000"/>
              </a:lnSpc>
              <a:spcBef>
                <a:spcPct val="0"/>
              </a:spcBef>
              <a:spcAft>
                <a:spcPct val="0"/>
              </a:spcAft>
              <a:buClr>
                <a:srgbClr val="CC9900"/>
              </a:buClr>
              <a:defRPr sz="1400">
                <a:latin typeface="Arial" pitchFamily="34" charset="-122"/>
                <a:ea typeface="微软雅黑" pitchFamily="34" charset="-122"/>
              </a:defRPr>
            </a:lvl1pPr>
          </a:lstStyle>
          <a:p>
            <a:pPr marL="0" marR="0" lvl="0" indent="0" algn="ctr" defTabSz="1219444" rtl="0" eaLnBrk="1" fontAlgn="ctr" latinLnBrk="0" hangingPunct="1">
              <a:lnSpc>
                <a:spcPct val="100000"/>
              </a:lnSpc>
              <a:spcBef>
                <a:spcPct val="0"/>
              </a:spcBef>
              <a:spcAft>
                <a:spcPct val="0"/>
              </a:spcAft>
              <a:buClr>
                <a:srgbClr val="CC9900"/>
              </a:buClr>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itchFamily="34" charset="-122"/>
                <a:cs typeface="+mn-cs"/>
              </a:rPr>
              <a:t>Driver scheduling</a:t>
            </a:r>
          </a:p>
        </p:txBody>
      </p:sp>
      <p:pic>
        <p:nvPicPr>
          <p:cNvPr id="292" name="图片 291">
            <a:extLst>
              <a:ext uri="{FF2B5EF4-FFF2-40B4-BE49-F238E27FC236}">
                <a16:creationId xmlns:a16="http://schemas.microsoft.com/office/drawing/2014/main" id="{82C936E0-BF8C-4A6F-98D6-06614417274A}"/>
              </a:ext>
            </a:extLst>
          </p:cNvPr>
          <p:cNvPicPr>
            <a:picLocks noChangeAspect="1"/>
          </p:cNvPicPr>
          <p:nvPr/>
        </p:nvPicPr>
        <p:blipFill>
          <a:blip r:embed="rId7"/>
          <a:stretch>
            <a:fillRect/>
          </a:stretch>
        </p:blipFill>
        <p:spPr>
          <a:xfrm>
            <a:off x="7103664" y="3728769"/>
            <a:ext cx="1605474" cy="742180"/>
          </a:xfrm>
          <a:prstGeom prst="rect">
            <a:avLst/>
          </a:prstGeom>
        </p:spPr>
      </p:pic>
      <p:pic>
        <p:nvPicPr>
          <p:cNvPr id="293" name="Picture 2">
            <a:extLst>
              <a:ext uri="{FF2B5EF4-FFF2-40B4-BE49-F238E27FC236}">
                <a16:creationId xmlns:a16="http://schemas.microsoft.com/office/drawing/2014/main" id="{0D07F535-84B1-4D4E-AB69-1D43786370A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027" t="13884" r="3237" b="6742"/>
          <a:stretch>
            <a:fillRect/>
          </a:stretch>
        </p:blipFill>
        <p:spPr bwMode="auto">
          <a:xfrm>
            <a:off x="8747708" y="3730305"/>
            <a:ext cx="1376778" cy="739014"/>
          </a:xfrm>
          <a:prstGeom prst="rect">
            <a:avLst/>
          </a:prstGeom>
          <a:solidFill>
            <a:srgbClr val="666666">
              <a:alpha val="15000"/>
            </a:srgbClr>
          </a:solidFill>
          <a:ln w="12700">
            <a:noFill/>
          </a:ln>
        </p:spPr>
      </p:pic>
      <p:pic>
        <p:nvPicPr>
          <p:cNvPr id="294" name="图片 293">
            <a:extLst>
              <a:ext uri="{FF2B5EF4-FFF2-40B4-BE49-F238E27FC236}">
                <a16:creationId xmlns:a16="http://schemas.microsoft.com/office/drawing/2014/main" id="{47C6CAF4-2E23-4583-8B44-41B673DCE886}"/>
              </a:ext>
            </a:extLst>
          </p:cNvPr>
          <p:cNvPicPr>
            <a:picLocks noChangeAspect="1"/>
          </p:cNvPicPr>
          <p:nvPr/>
        </p:nvPicPr>
        <p:blipFill>
          <a:blip r:embed="rId9"/>
          <a:stretch>
            <a:fillRect/>
          </a:stretch>
        </p:blipFill>
        <p:spPr>
          <a:xfrm>
            <a:off x="10163055" y="3736198"/>
            <a:ext cx="1597307" cy="726873"/>
          </a:xfrm>
          <a:prstGeom prst="rect">
            <a:avLst/>
          </a:prstGeom>
        </p:spPr>
      </p:pic>
      <p:sp>
        <p:nvSpPr>
          <p:cNvPr id="295" name="下箭头 101">
            <a:extLst>
              <a:ext uri="{FF2B5EF4-FFF2-40B4-BE49-F238E27FC236}">
                <a16:creationId xmlns:a16="http://schemas.microsoft.com/office/drawing/2014/main" id="{6728A626-FBED-497C-A475-DBE73A4322EA}"/>
              </a:ext>
            </a:extLst>
          </p:cNvPr>
          <p:cNvSpPr/>
          <p:nvPr/>
        </p:nvSpPr>
        <p:spPr>
          <a:xfrm>
            <a:off x="5553126" y="5169845"/>
            <a:ext cx="266850" cy="309438"/>
          </a:xfrm>
          <a:prstGeom prst="downArrow">
            <a:avLst/>
          </a:prstGeom>
          <a:gradFill>
            <a:gsLst>
              <a:gs pos="0">
                <a:srgbClr val="666666">
                  <a:lumMod val="20000"/>
                  <a:lumOff val="80000"/>
                  <a:alpha val="0"/>
                </a:srgbClr>
              </a:gs>
              <a:gs pos="100000">
                <a:srgbClr val="00B050">
                  <a:alpha val="80000"/>
                </a:srgbClr>
              </a:gs>
            </a:gsLst>
            <a:lin ang="5400000" scaled="1"/>
          </a:gradFill>
          <a:ln w="12700" cap="flat" cmpd="sng" algn="ctr">
            <a:no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endParaRPr>
          </a:p>
        </p:txBody>
      </p:sp>
      <p:sp>
        <p:nvSpPr>
          <p:cNvPr id="296" name="object 34">
            <a:extLst>
              <a:ext uri="{FF2B5EF4-FFF2-40B4-BE49-F238E27FC236}">
                <a16:creationId xmlns:a16="http://schemas.microsoft.com/office/drawing/2014/main" id="{25327ADE-72BA-45EE-9AA4-246AEA20AE08}"/>
              </a:ext>
            </a:extLst>
          </p:cNvPr>
          <p:cNvSpPr txBox="1"/>
          <p:nvPr/>
        </p:nvSpPr>
        <p:spPr>
          <a:xfrm>
            <a:off x="4469348" y="5153122"/>
            <a:ext cx="1332230" cy="315596"/>
          </a:xfrm>
          <a:prstGeom prst="rect">
            <a:avLst/>
          </a:prstGeom>
        </p:spPr>
        <p:txBody>
          <a:bodyPr vert="horz" wrap="square" lIns="0" tIns="7744" rIns="0" bIns="0" rtlCol="0" anchor="ctr">
            <a:noAutofit/>
          </a:bodyPr>
          <a:lstStyle/>
          <a:p>
            <a:pPr marL="7620" marR="0" lvl="0" indent="0" algn="l" defTabSz="725805" rtl="0" eaLnBrk="1" fontAlgn="ctr" latinLnBrk="0" hangingPunct="1">
              <a:lnSpc>
                <a:spcPct val="100000"/>
              </a:lnSpc>
              <a:spcBef>
                <a:spcPts val="6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5–10%</a:t>
            </a:r>
            <a:endParaRPr kumimoji="0" lang="en-US" sz="900" b="0" i="0" u="none" strike="noStrike" kern="1200" cap="none" spc="-53" normalizeH="0" baseline="0" noProof="0" dirty="0">
              <a:ln>
                <a:noFill/>
              </a:ln>
              <a:solidFill>
                <a:srgbClr val="C00000"/>
              </a:solidFill>
              <a:effectLst/>
              <a:uLnTx/>
              <a:uFillTx/>
              <a:latin typeface="Arial" panose="020B0604020202020204" pitchFamily="34" charset="0"/>
              <a:ea typeface="Microsoft YaHei"/>
              <a:cs typeface="方正兰亭黑_GBK" panose="02000000000000000000" charset="-122"/>
            </a:endParaRPr>
          </a:p>
        </p:txBody>
      </p:sp>
      <p:sp>
        <p:nvSpPr>
          <p:cNvPr id="297" name="矩形 296">
            <a:extLst>
              <a:ext uri="{FF2B5EF4-FFF2-40B4-BE49-F238E27FC236}">
                <a16:creationId xmlns:a16="http://schemas.microsoft.com/office/drawing/2014/main" id="{BA9AC53C-AB96-4E5C-B696-01E93647122C}"/>
              </a:ext>
            </a:extLst>
          </p:cNvPr>
          <p:cNvSpPr/>
          <p:nvPr/>
        </p:nvSpPr>
        <p:spPr>
          <a:xfrm>
            <a:off x="4284208" y="5527406"/>
            <a:ext cx="1126368" cy="276999"/>
          </a:xfrm>
          <a:prstGeom prst="rect">
            <a:avLst/>
          </a:prstGeom>
        </p:spPr>
        <p:txBody>
          <a:bodyPr wrap="square">
            <a:noAutofit/>
          </a:bodyPr>
          <a:lstStyle/>
          <a:p>
            <a:pPr marL="0" marR="0" lvl="0" indent="0" algn="ctr" defTabSz="725805"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Travel time</a:t>
            </a:r>
          </a:p>
        </p:txBody>
      </p:sp>
      <p:sp>
        <p:nvSpPr>
          <p:cNvPr id="298" name="object 34">
            <a:extLst>
              <a:ext uri="{FF2B5EF4-FFF2-40B4-BE49-F238E27FC236}">
                <a16:creationId xmlns:a16="http://schemas.microsoft.com/office/drawing/2014/main" id="{F2D66C91-6FDC-432A-9511-56B0C276C30C}"/>
              </a:ext>
            </a:extLst>
          </p:cNvPr>
          <p:cNvSpPr txBox="1"/>
          <p:nvPr/>
        </p:nvSpPr>
        <p:spPr>
          <a:xfrm>
            <a:off x="6719806" y="5203930"/>
            <a:ext cx="878580" cy="315596"/>
          </a:xfrm>
          <a:prstGeom prst="rect">
            <a:avLst/>
          </a:prstGeom>
        </p:spPr>
        <p:txBody>
          <a:bodyPr vert="horz" wrap="square" lIns="0" tIns="7744" rIns="0" bIns="0" rtlCol="0" anchor="ctr">
            <a:noAutofit/>
          </a:bodyPr>
          <a:lstStyle/>
          <a:p>
            <a:pPr marL="7620" marR="0" lvl="0" indent="0" algn="l" defTabSz="725805" rtl="0" eaLnBrk="1" fontAlgn="ctr" latinLnBrk="0" hangingPunct="1">
              <a:lnSpc>
                <a:spcPct val="100000"/>
              </a:lnSpc>
              <a:spcBef>
                <a:spcPts val="6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90%</a:t>
            </a:r>
          </a:p>
        </p:txBody>
      </p:sp>
      <p:sp>
        <p:nvSpPr>
          <p:cNvPr id="299" name="下箭头 105">
            <a:extLst>
              <a:ext uri="{FF2B5EF4-FFF2-40B4-BE49-F238E27FC236}">
                <a16:creationId xmlns:a16="http://schemas.microsoft.com/office/drawing/2014/main" id="{E116124E-5FBB-432F-8605-36C3DB5A5AD6}"/>
              </a:ext>
            </a:extLst>
          </p:cNvPr>
          <p:cNvSpPr/>
          <p:nvPr/>
        </p:nvSpPr>
        <p:spPr>
          <a:xfrm rot="10800000">
            <a:off x="7224961" y="5232316"/>
            <a:ext cx="238349" cy="276388"/>
          </a:xfrm>
          <a:prstGeom prst="downArrow">
            <a:avLst/>
          </a:prstGeom>
          <a:gradFill>
            <a:gsLst>
              <a:gs pos="0">
                <a:srgbClr val="E90000">
                  <a:alpha val="0"/>
                </a:srgbClr>
              </a:gs>
              <a:gs pos="100000">
                <a:srgbClr val="E90000">
                  <a:alpha val="100000"/>
                </a:srgbClr>
              </a:gs>
            </a:gsLst>
            <a:lin ang="5400000" scaled="1"/>
          </a:gradFill>
          <a:ln w="12700" cap="flat" cmpd="sng" algn="ctr">
            <a:noFill/>
            <a:prstDash val="solid"/>
            <a:miter lim="800000"/>
          </a:ln>
          <a:effectLst/>
        </p:spPr>
        <p:txBody>
          <a:bodyPr rtlCol="0" anchor="ctr">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sym typeface="+mn-ea"/>
            </a:endParaRPr>
          </a:p>
        </p:txBody>
      </p:sp>
      <p:sp>
        <p:nvSpPr>
          <p:cNvPr id="300" name="矩形 299">
            <a:extLst>
              <a:ext uri="{FF2B5EF4-FFF2-40B4-BE49-F238E27FC236}">
                <a16:creationId xmlns:a16="http://schemas.microsoft.com/office/drawing/2014/main" id="{19B4A043-7C58-4B94-A55E-7E5803C2CF70}"/>
              </a:ext>
            </a:extLst>
          </p:cNvPr>
          <p:cNvSpPr/>
          <p:nvPr/>
        </p:nvSpPr>
        <p:spPr>
          <a:xfrm>
            <a:off x="6220523" y="5535842"/>
            <a:ext cx="1690260" cy="276999"/>
          </a:xfrm>
          <a:prstGeom prst="rect">
            <a:avLst/>
          </a:prstGeom>
        </p:spPr>
        <p:txBody>
          <a:bodyPr wrap="square">
            <a:noAutofit/>
          </a:bodyPr>
          <a:lstStyle/>
          <a:p>
            <a:pPr marL="0" marR="0" lvl="0" indent="0" algn="ctr" defTabSz="725805"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Bus punctuality rate</a:t>
            </a:r>
            <a:endParaRPr kumimoji="0" lang="en-US" altLang="zh-CN" sz="1200" b="0" i="0" u="none" strike="noStrike" kern="1200" cap="none" spc="0" normalizeH="0" baseline="0" noProof="0" dirty="0">
              <a:ln>
                <a:noFill/>
              </a:ln>
              <a:solidFill>
                <a:srgbClr val="1D1D1A"/>
              </a:solidFill>
              <a:effectLst/>
              <a:uLnTx/>
              <a:uFillTx/>
              <a:latin typeface="Arial" panose="020B0604020202020204" pitchFamily="34" charset="0"/>
              <a:ea typeface="Microsoft YaHei"/>
              <a:cs typeface="Arial" panose="020B0604020202090204" pitchFamily="34" charset="0"/>
            </a:endParaRPr>
          </a:p>
        </p:txBody>
      </p:sp>
      <p:sp>
        <p:nvSpPr>
          <p:cNvPr id="301" name="object 34">
            <a:extLst>
              <a:ext uri="{FF2B5EF4-FFF2-40B4-BE49-F238E27FC236}">
                <a16:creationId xmlns:a16="http://schemas.microsoft.com/office/drawing/2014/main" id="{CAC7CDBE-A788-46B3-8BFC-65DE0D1D2BC5}"/>
              </a:ext>
            </a:extLst>
          </p:cNvPr>
          <p:cNvSpPr txBox="1"/>
          <p:nvPr/>
        </p:nvSpPr>
        <p:spPr>
          <a:xfrm>
            <a:off x="8000293" y="5211766"/>
            <a:ext cx="1746030" cy="315596"/>
          </a:xfrm>
          <a:prstGeom prst="rect">
            <a:avLst/>
          </a:prstGeom>
        </p:spPr>
        <p:txBody>
          <a:bodyPr vert="horz" wrap="square" lIns="0" tIns="7744" rIns="0" bIns="0" rtlCol="0" anchor="ctr">
            <a:noAutofit/>
          </a:bodyPr>
          <a:lstStyle/>
          <a:p>
            <a:pPr marL="7620" marR="0" lvl="0" indent="0" algn="l" defTabSz="725805" rtl="0" eaLnBrk="1" fontAlgn="ctr" latinLnBrk="0" hangingPunct="1">
              <a:lnSpc>
                <a:spcPct val="100000"/>
              </a:lnSpc>
              <a:spcBef>
                <a:spcPts val="6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1</a:t>
            </a:r>
            <a:r>
              <a:rPr kumimoji="0" lang="en-US" sz="12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r>
              <a:rPr kumimoji="0" lang="en-US" sz="9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hour</a:t>
            </a:r>
            <a:r>
              <a:rPr kumimoji="0" lang="en-US" sz="9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r>
              <a:rPr kumimoji="0" lang="en-US" sz="12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r>
              <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3</a:t>
            </a:r>
            <a:r>
              <a:rPr kumimoji="0" lang="en-US" sz="12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r>
              <a:rPr kumimoji="0" lang="en-US" sz="9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seconds</a:t>
            </a:r>
            <a:endParaRPr kumimoji="0" lang="en-US" sz="200" b="0" i="0" u="none" strike="noStrike" kern="1200" cap="none" spc="-53" normalizeH="0" baseline="0" noProof="0" dirty="0">
              <a:ln>
                <a:noFill/>
              </a:ln>
              <a:solidFill>
                <a:srgbClr val="C00000"/>
              </a:solidFill>
              <a:effectLst/>
              <a:uLnTx/>
              <a:uFillTx/>
              <a:latin typeface="Arial" panose="020B0604020202020204" pitchFamily="34" charset="0"/>
              <a:ea typeface="Microsoft YaHei"/>
              <a:cs typeface="方正兰亭黑_GBK" panose="02000000000000000000" charset="-122"/>
            </a:endParaRPr>
          </a:p>
        </p:txBody>
      </p:sp>
      <p:sp>
        <p:nvSpPr>
          <p:cNvPr id="302" name="矩形 301">
            <a:extLst>
              <a:ext uri="{FF2B5EF4-FFF2-40B4-BE49-F238E27FC236}">
                <a16:creationId xmlns:a16="http://schemas.microsoft.com/office/drawing/2014/main" id="{4EEA1AB5-943D-40DF-89CE-E6AFB479335F}"/>
              </a:ext>
            </a:extLst>
          </p:cNvPr>
          <p:cNvSpPr/>
          <p:nvPr/>
        </p:nvSpPr>
        <p:spPr>
          <a:xfrm>
            <a:off x="7920045" y="5535841"/>
            <a:ext cx="1474744" cy="276999"/>
          </a:xfrm>
          <a:prstGeom prst="rect">
            <a:avLst/>
          </a:prstGeom>
        </p:spPr>
        <p:txBody>
          <a:bodyPr wrap="square">
            <a:noAutofit/>
          </a:bodyPr>
          <a:lstStyle/>
          <a:p>
            <a:pPr marL="0" marR="0" lvl="0" indent="0" algn="ctr" defTabSz="725805"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Bus timetable development</a:t>
            </a:r>
          </a:p>
        </p:txBody>
      </p:sp>
      <p:sp>
        <p:nvSpPr>
          <p:cNvPr id="303" name="矩形 302">
            <a:extLst>
              <a:ext uri="{FF2B5EF4-FFF2-40B4-BE49-F238E27FC236}">
                <a16:creationId xmlns:a16="http://schemas.microsoft.com/office/drawing/2014/main" id="{9E5B5B07-8319-4193-8BAF-92D492485704}"/>
              </a:ext>
            </a:extLst>
          </p:cNvPr>
          <p:cNvSpPr/>
          <p:nvPr/>
        </p:nvSpPr>
        <p:spPr>
          <a:xfrm>
            <a:off x="9737361" y="5540092"/>
            <a:ext cx="1787583" cy="276999"/>
          </a:xfrm>
          <a:prstGeom prst="rect">
            <a:avLst/>
          </a:prstGeom>
        </p:spPr>
        <p:txBody>
          <a:bodyPr wrap="square">
            <a:noAutofit/>
          </a:bodyPr>
          <a:lstStyle/>
          <a:p>
            <a:pPr marL="0" marR="0" lvl="0" indent="0" algn="ctr" defTabSz="725805"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Driver scheduling</a:t>
            </a:r>
            <a:endParaRPr kumimoji="0" lang="en-US" altLang="zh-CN" sz="1200" b="0" i="0" u="none" strike="noStrike" kern="1200" cap="none" spc="0" normalizeH="0" baseline="0" noProof="0" dirty="0">
              <a:ln>
                <a:noFill/>
              </a:ln>
              <a:solidFill>
                <a:srgbClr val="1D1D1A"/>
              </a:solidFill>
              <a:effectLst/>
              <a:uLnTx/>
              <a:uFillTx/>
              <a:latin typeface="Arial" panose="020B0604020202020204" pitchFamily="34" charset="0"/>
              <a:ea typeface="Microsoft YaHei"/>
              <a:cs typeface="Arial" panose="020B0604020202090204" pitchFamily="34" charset="0"/>
            </a:endParaRPr>
          </a:p>
        </p:txBody>
      </p:sp>
      <p:sp>
        <p:nvSpPr>
          <p:cNvPr id="304" name="右箭头 168">
            <a:extLst>
              <a:ext uri="{FF2B5EF4-FFF2-40B4-BE49-F238E27FC236}">
                <a16:creationId xmlns:a16="http://schemas.microsoft.com/office/drawing/2014/main" id="{68A3C6FB-12BA-4820-95E9-EF3B0278585A}"/>
              </a:ext>
            </a:extLst>
          </p:cNvPr>
          <p:cNvSpPr/>
          <p:nvPr/>
        </p:nvSpPr>
        <p:spPr>
          <a:xfrm>
            <a:off x="8465236" y="5292770"/>
            <a:ext cx="240719" cy="168363"/>
          </a:xfrm>
          <a:prstGeom prst="rightArrow">
            <a:avLst>
              <a:gd name="adj1" fmla="val 50000"/>
              <a:gd name="adj2" fmla="val 77854"/>
            </a:avLst>
          </a:prstGeom>
          <a:gradFill flip="none" rotWithShape="1">
            <a:gsLst>
              <a:gs pos="0">
                <a:srgbClr val="FFFFFF">
                  <a:lumMod val="80000"/>
                </a:srgbClr>
              </a:gs>
              <a:gs pos="100000">
                <a:srgbClr val="FFFFFF">
                  <a:alpha val="0"/>
                  <a:lumMod val="80000"/>
                </a:srgbClr>
              </a:gs>
            </a:gsLst>
            <a:lin ang="1080000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sym typeface="Arial" panose="020B0604020202020204" pitchFamily="34" charset="0"/>
            </a:endParaRPr>
          </a:p>
        </p:txBody>
      </p:sp>
      <p:sp>
        <p:nvSpPr>
          <p:cNvPr id="305" name="右箭头 168">
            <a:extLst>
              <a:ext uri="{FF2B5EF4-FFF2-40B4-BE49-F238E27FC236}">
                <a16:creationId xmlns:a16="http://schemas.microsoft.com/office/drawing/2014/main" id="{C08BA1C2-DDC1-49B1-87CC-366A188E4B81}"/>
              </a:ext>
            </a:extLst>
          </p:cNvPr>
          <p:cNvSpPr/>
          <p:nvPr/>
        </p:nvSpPr>
        <p:spPr>
          <a:xfrm>
            <a:off x="10367592" y="5232316"/>
            <a:ext cx="240719" cy="168363"/>
          </a:xfrm>
          <a:prstGeom prst="rightArrow">
            <a:avLst>
              <a:gd name="adj1" fmla="val 50000"/>
              <a:gd name="adj2" fmla="val 77854"/>
            </a:avLst>
          </a:prstGeom>
          <a:gradFill flip="none" rotWithShape="1">
            <a:gsLst>
              <a:gs pos="0">
                <a:srgbClr val="FFFFFF">
                  <a:lumMod val="80000"/>
                </a:srgbClr>
              </a:gs>
              <a:gs pos="100000">
                <a:srgbClr val="FFFFFF">
                  <a:alpha val="0"/>
                  <a:lumMod val="80000"/>
                </a:srgbClr>
              </a:gs>
            </a:gsLst>
            <a:lin ang="1080000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Arial" panose="020B0604020202020204" pitchFamily="34" charset="0"/>
              <a:ea typeface="Microsoft YaHei"/>
              <a:cs typeface="+mn-cs"/>
              <a:sym typeface="Arial" panose="020B0604020202020204" pitchFamily="34" charset="0"/>
            </a:endParaRPr>
          </a:p>
        </p:txBody>
      </p:sp>
      <p:sp>
        <p:nvSpPr>
          <p:cNvPr id="306" name="object 34">
            <a:extLst>
              <a:ext uri="{FF2B5EF4-FFF2-40B4-BE49-F238E27FC236}">
                <a16:creationId xmlns:a16="http://schemas.microsoft.com/office/drawing/2014/main" id="{1D2CA40A-84A3-49C4-BCA6-52540A707742}"/>
              </a:ext>
            </a:extLst>
          </p:cNvPr>
          <p:cNvSpPr txBox="1"/>
          <p:nvPr/>
        </p:nvSpPr>
        <p:spPr>
          <a:xfrm>
            <a:off x="9813314" y="5163687"/>
            <a:ext cx="1759051" cy="315596"/>
          </a:xfrm>
          <a:prstGeom prst="rect">
            <a:avLst/>
          </a:prstGeom>
        </p:spPr>
        <p:txBody>
          <a:bodyPr vert="horz" wrap="square" lIns="0" tIns="7744" rIns="0" bIns="0" rtlCol="0" anchor="ctr">
            <a:noAutofit/>
          </a:bodyPr>
          <a:lstStyle/>
          <a:p>
            <a:pPr marL="7620" marR="0" lvl="0" indent="0" algn="l" defTabSz="725805" rtl="0" eaLnBrk="1" fontAlgn="ctr" latinLnBrk="0" hangingPunct="1">
              <a:lnSpc>
                <a:spcPct val="100000"/>
              </a:lnSpc>
              <a:spcBef>
                <a:spcPts val="6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6</a:t>
            </a:r>
            <a:r>
              <a:rPr kumimoji="0" lang="en-US" sz="9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hours</a:t>
            </a:r>
            <a:r>
              <a:rPr kumimoji="0" lang="en-US" sz="18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r>
              <a:rPr kumimoji="0" lang="en-US" sz="20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10</a:t>
            </a:r>
            <a:r>
              <a:rPr kumimoji="0" lang="en-US" sz="9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minutes</a:t>
            </a:r>
            <a:r>
              <a:rPr kumimoji="0" lang="en-US" sz="12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endParaRPr kumimoji="0" lang="en-US" sz="900" b="0" i="0" u="none" strike="noStrike" kern="1200" cap="none" spc="-53" normalizeH="0" baseline="0" noProof="0" dirty="0">
              <a:ln>
                <a:noFill/>
              </a:ln>
              <a:solidFill>
                <a:srgbClr val="C00000"/>
              </a:solidFill>
              <a:effectLst/>
              <a:uLnTx/>
              <a:uFillTx/>
              <a:latin typeface="Arial" panose="020B0604020202020204" pitchFamily="34" charset="0"/>
              <a:ea typeface="Microsoft YaHei"/>
              <a:cs typeface="方正兰亭黑_GBK" panose="02000000000000000000" charset="-122"/>
            </a:endParaRPr>
          </a:p>
        </p:txBody>
      </p:sp>
      <p:sp>
        <p:nvSpPr>
          <p:cNvPr id="104" name="矩形 217">
            <a:extLst>
              <a:ext uri="{FF2B5EF4-FFF2-40B4-BE49-F238E27FC236}">
                <a16:creationId xmlns:a16="http://schemas.microsoft.com/office/drawing/2014/main" id="{58D19E91-A1F3-47A9-B4A0-6D0DB9184A52}"/>
              </a:ext>
            </a:extLst>
          </p:cNvPr>
          <p:cNvSpPr/>
          <p:nvPr/>
        </p:nvSpPr>
        <p:spPr>
          <a:xfrm>
            <a:off x="6891203" y="1209452"/>
            <a:ext cx="2493683" cy="338554"/>
          </a:xfrm>
          <a:prstGeom prst="rect">
            <a:avLst/>
          </a:prstGeom>
          <a:solidFill>
            <a:srgbClr val="FFFFFF"/>
          </a:solidFill>
        </p:spPr>
        <p:txBody>
          <a:bodyPr wrap="none">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Precise bus scheduling</a:t>
            </a:r>
          </a:p>
        </p:txBody>
      </p:sp>
    </p:spTree>
    <p:extLst>
      <p:ext uri="{BB962C8B-B14F-4D97-AF65-F5344CB8AC3E}">
        <p14:creationId xmlns:p14="http://schemas.microsoft.com/office/powerpoint/2010/main" val="832730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AE6FD525-BC33-4DE9-8023-5E2924F9E554}"/>
              </a:ext>
            </a:extLst>
          </p:cNvPr>
          <p:cNvSpPr>
            <a:spLocks noGrp="1"/>
          </p:cNvSpPr>
          <p:nvPr>
            <p:ph type="subTitle" idx="1"/>
          </p:nvPr>
        </p:nvSpPr>
        <p:spPr>
          <a:xfrm>
            <a:off x="373062" y="348947"/>
            <a:ext cx="11450637" cy="441937"/>
          </a:xfrm>
        </p:spPr>
        <p:txBody>
          <a:bodyPr vert="horz" wrap="square" lIns="0" tIns="0" rIns="0" bIns="0" anchor="ctr" anchorCtr="0">
            <a:noAutofit/>
          </a:bodyPr>
          <a:lstStyle/>
          <a:p>
            <a:pPr fontAlgn="ctr">
              <a:lnSpc>
                <a:spcPct val="100000"/>
              </a:lnSpc>
            </a:pPr>
            <a:r>
              <a:rPr lang="en-US" sz="2600" dirty="0">
                <a:latin typeface="Arial" panose="020B0604020202020204" pitchFamily="34" charset="0"/>
              </a:rPr>
              <a:t>Smart Bus Scheduling: Dadong Smart Bus Project Ensures Bus Punctuality</a:t>
            </a:r>
          </a:p>
        </p:txBody>
      </p:sp>
      <p:sp>
        <p:nvSpPr>
          <p:cNvPr id="3" name="内容占位符 2">
            <a:extLst>
              <a:ext uri="{FF2B5EF4-FFF2-40B4-BE49-F238E27FC236}">
                <a16:creationId xmlns:a16="http://schemas.microsoft.com/office/drawing/2014/main" id="{727A98CA-CCF5-40F2-A714-92FE21021BB1}"/>
              </a:ext>
            </a:extLst>
          </p:cNvPr>
          <p:cNvSpPr>
            <a:spLocks noGrp="1"/>
          </p:cNvSpPr>
          <p:nvPr>
            <p:ph idx="12"/>
          </p:nvPr>
        </p:nvSpPr>
        <p:spPr>
          <a:xfrm>
            <a:off x="373063" y="1001247"/>
            <a:ext cx="10733557" cy="1145473"/>
          </a:xfrm>
        </p:spPr>
        <p:txBody>
          <a:bodyPr>
            <a:noAutofit/>
          </a:bodyPr>
          <a:lstStyle/>
          <a:p>
            <a:pPr marL="285750" indent="-285750" fontAlgn="ctr">
              <a:spcAft>
                <a:spcPts val="1000"/>
              </a:spcAft>
            </a:pPr>
            <a:r>
              <a:rPr lang="en-US" sz="1400" dirty="0">
                <a:latin typeface="Arial" panose="020B0604020202020204" pitchFamily="34" charset="0"/>
              </a:rPr>
              <a:t>Dadong District is an important automotive manufacturing hub in Shenyang, with four major automotive manufacturers and their parts suppliers, covering five brands (BMW Brilliance, GM Buick, GM Chevrolet, Renault Jinbei, and Brilliance) and 17 vehicle types. The Dadong Smart Bus project implements vehicle-road synergy using Huawei Cloud TrafficGo, making public buses as punctual as high-speed railways.</a:t>
            </a:r>
          </a:p>
        </p:txBody>
      </p:sp>
      <p:grpSp>
        <p:nvGrpSpPr>
          <p:cNvPr id="4" name="组合 3">
            <a:extLst>
              <a:ext uri="{FF2B5EF4-FFF2-40B4-BE49-F238E27FC236}">
                <a16:creationId xmlns:a16="http://schemas.microsoft.com/office/drawing/2014/main" id="{8B55FBCD-5367-43F5-BEFE-5AD6AE0F8872}"/>
              </a:ext>
            </a:extLst>
          </p:cNvPr>
          <p:cNvGrpSpPr/>
          <p:nvPr/>
        </p:nvGrpSpPr>
        <p:grpSpPr>
          <a:xfrm>
            <a:off x="718992" y="2451619"/>
            <a:ext cx="6743120" cy="4031393"/>
            <a:chOff x="558676" y="2085685"/>
            <a:chExt cx="5979939" cy="3587893"/>
          </a:xfrm>
        </p:grpSpPr>
        <p:grpSp>
          <p:nvGrpSpPr>
            <p:cNvPr id="5" name="Group 2">
              <a:extLst>
                <a:ext uri="{FF2B5EF4-FFF2-40B4-BE49-F238E27FC236}">
                  <a16:creationId xmlns:a16="http://schemas.microsoft.com/office/drawing/2014/main" id="{DEE4D60D-B4A9-479F-9EA8-8A7F470D2FB2}"/>
                </a:ext>
              </a:extLst>
            </p:cNvPr>
            <p:cNvGrpSpPr/>
            <p:nvPr/>
          </p:nvGrpSpPr>
          <p:grpSpPr>
            <a:xfrm>
              <a:off x="1013473" y="4467686"/>
              <a:ext cx="5525142" cy="923384"/>
              <a:chOff x="3822924" y="4317742"/>
              <a:chExt cx="4434886" cy="741175"/>
            </a:xfrm>
          </p:grpSpPr>
          <p:sp>
            <p:nvSpPr>
              <p:cNvPr id="55" name="任意多边形 793">
                <a:extLst>
                  <a:ext uri="{FF2B5EF4-FFF2-40B4-BE49-F238E27FC236}">
                    <a16:creationId xmlns:a16="http://schemas.microsoft.com/office/drawing/2014/main" id="{9B58EFDB-D6CB-4D28-B6F9-B03DB999F6A9}"/>
                  </a:ext>
                </a:extLst>
              </p:cNvPr>
              <p:cNvSpPr/>
              <p:nvPr/>
            </p:nvSpPr>
            <p:spPr bwMode="auto">
              <a:xfrm flipH="1">
                <a:off x="3822924" y="4317742"/>
                <a:ext cx="4434886" cy="741175"/>
              </a:xfrm>
              <a:custGeom>
                <a:avLst/>
                <a:gdLst>
                  <a:gd name="connsiteX0" fmla="*/ 0 w 7960658"/>
                  <a:gd name="connsiteY0" fmla="*/ 935915 h 2011680"/>
                  <a:gd name="connsiteX1" fmla="*/ 4464423 w 7960658"/>
                  <a:gd name="connsiteY1" fmla="*/ 935915 h 2011680"/>
                  <a:gd name="connsiteX2" fmla="*/ 5626249 w 7960658"/>
                  <a:gd name="connsiteY2" fmla="*/ 0 h 2011680"/>
                  <a:gd name="connsiteX3" fmla="*/ 6831106 w 7960658"/>
                  <a:gd name="connsiteY3" fmla="*/ 0 h 2011680"/>
                  <a:gd name="connsiteX4" fmla="*/ 5680037 w 7960658"/>
                  <a:gd name="connsiteY4" fmla="*/ 935915 h 2011680"/>
                  <a:gd name="connsiteX5" fmla="*/ 7960658 w 7960658"/>
                  <a:gd name="connsiteY5" fmla="*/ 935915 h 2011680"/>
                  <a:gd name="connsiteX6" fmla="*/ 7960658 w 7960658"/>
                  <a:gd name="connsiteY6" fmla="*/ 1602889 h 2011680"/>
                  <a:gd name="connsiteX7" fmla="*/ 4830183 w 7960658"/>
                  <a:gd name="connsiteY7" fmla="*/ 1602889 h 2011680"/>
                  <a:gd name="connsiteX8" fmla="*/ 4335331 w 7960658"/>
                  <a:gd name="connsiteY8" fmla="*/ 2011680 h 2011680"/>
                  <a:gd name="connsiteX9" fmla="*/ 3151990 w 7960658"/>
                  <a:gd name="connsiteY9" fmla="*/ 1990165 h 2011680"/>
                  <a:gd name="connsiteX10" fmla="*/ 3657600 w 7960658"/>
                  <a:gd name="connsiteY10" fmla="*/ 1602889 h 2011680"/>
                  <a:gd name="connsiteX11" fmla="*/ 10757 w 7960658"/>
                  <a:gd name="connsiteY11" fmla="*/ 1602889 h 2011680"/>
                  <a:gd name="connsiteX12" fmla="*/ 0 w 7960658"/>
                  <a:gd name="connsiteY12" fmla="*/ 935915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60658" h="2011680">
                    <a:moveTo>
                      <a:pt x="0" y="935915"/>
                    </a:moveTo>
                    <a:lnTo>
                      <a:pt x="4464423" y="935915"/>
                    </a:lnTo>
                    <a:lnTo>
                      <a:pt x="5626249" y="0"/>
                    </a:lnTo>
                    <a:lnTo>
                      <a:pt x="6831106" y="0"/>
                    </a:lnTo>
                    <a:lnTo>
                      <a:pt x="5680037" y="935915"/>
                    </a:lnTo>
                    <a:lnTo>
                      <a:pt x="7960658" y="935915"/>
                    </a:lnTo>
                    <a:lnTo>
                      <a:pt x="7960658" y="1602889"/>
                    </a:lnTo>
                    <a:lnTo>
                      <a:pt x="4830183" y="1602889"/>
                    </a:lnTo>
                    <a:lnTo>
                      <a:pt x="4335331" y="2011680"/>
                    </a:lnTo>
                    <a:lnTo>
                      <a:pt x="3151990" y="1990165"/>
                    </a:lnTo>
                    <a:lnTo>
                      <a:pt x="3657600" y="1602889"/>
                    </a:lnTo>
                    <a:lnTo>
                      <a:pt x="10757" y="1602889"/>
                    </a:lnTo>
                    <a:lnTo>
                      <a:pt x="0" y="935915"/>
                    </a:lnTo>
                    <a:close/>
                  </a:path>
                </a:pathLst>
              </a:custGeom>
              <a:gradFill flip="none" rotWithShape="1">
                <a:gsLst>
                  <a:gs pos="81000">
                    <a:srgbClr val="0070C0">
                      <a:alpha val="0"/>
                    </a:srgbClr>
                  </a:gs>
                  <a:gs pos="0">
                    <a:srgbClr val="0070C0">
                      <a:alpha val="0"/>
                    </a:srgbClr>
                  </a:gs>
                  <a:gs pos="28000">
                    <a:srgbClr val="0070C0">
                      <a:alpha val="50000"/>
                    </a:srgbClr>
                  </a:gs>
                  <a:gs pos="55000">
                    <a:srgbClr val="0070C0">
                      <a:alpha val="40000"/>
                    </a:srgbClr>
                  </a:gs>
                </a:gsLst>
                <a:lin ang="10800000" scaled="0"/>
                <a:tileRect/>
              </a:grad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56" name="组合 149">
                <a:extLst>
                  <a:ext uri="{FF2B5EF4-FFF2-40B4-BE49-F238E27FC236}">
                    <a16:creationId xmlns:a16="http://schemas.microsoft.com/office/drawing/2014/main" id="{54B9A091-852C-472E-B741-9D217ED673F3}"/>
                  </a:ext>
                </a:extLst>
              </p:cNvPr>
              <p:cNvGrpSpPr/>
              <p:nvPr/>
            </p:nvGrpSpPr>
            <p:grpSpPr>
              <a:xfrm flipH="1">
                <a:off x="4825766" y="4496100"/>
                <a:ext cx="768113" cy="99087"/>
                <a:chOff x="5265872" y="3130476"/>
                <a:chExt cx="1378770" cy="268941"/>
              </a:xfrm>
              <a:solidFill>
                <a:schemeClr val="bg1">
                  <a:lumMod val="85000"/>
                </a:schemeClr>
              </a:solidFill>
            </p:grpSpPr>
            <p:grpSp>
              <p:nvGrpSpPr>
                <p:cNvPr id="88" name="组合 518">
                  <a:extLst>
                    <a:ext uri="{FF2B5EF4-FFF2-40B4-BE49-F238E27FC236}">
                      <a16:creationId xmlns:a16="http://schemas.microsoft.com/office/drawing/2014/main" id="{AF99B043-3BFD-4CAB-9D58-3F3A6B283121}"/>
                    </a:ext>
                  </a:extLst>
                </p:cNvPr>
                <p:cNvGrpSpPr/>
                <p:nvPr/>
              </p:nvGrpSpPr>
              <p:grpSpPr>
                <a:xfrm>
                  <a:off x="5497164" y="3130476"/>
                  <a:ext cx="704622" cy="268941"/>
                  <a:chOff x="5443374" y="3130476"/>
                  <a:chExt cx="704622" cy="268941"/>
                </a:xfrm>
                <a:grpFill/>
              </p:grpSpPr>
              <p:sp>
                <p:nvSpPr>
                  <p:cNvPr id="96" name="任意多边形 841">
                    <a:extLst>
                      <a:ext uri="{FF2B5EF4-FFF2-40B4-BE49-F238E27FC236}">
                        <a16:creationId xmlns:a16="http://schemas.microsoft.com/office/drawing/2014/main" id="{66BE2D34-9555-4AFB-8372-A5BD9CABF2D1}"/>
                      </a:ext>
                    </a:extLst>
                  </p:cNvPr>
                  <p:cNvSpPr/>
                  <p:nvPr/>
                </p:nvSpPr>
                <p:spPr bwMode="auto">
                  <a:xfrm>
                    <a:off x="5443374"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7" name="任意多边形 842">
                    <a:extLst>
                      <a:ext uri="{FF2B5EF4-FFF2-40B4-BE49-F238E27FC236}">
                        <a16:creationId xmlns:a16="http://schemas.microsoft.com/office/drawing/2014/main" id="{E2171987-77AB-48B2-A15C-F9CCBDF8510D}"/>
                      </a:ext>
                    </a:extLst>
                  </p:cNvPr>
                  <p:cNvSpPr/>
                  <p:nvPr/>
                </p:nvSpPr>
                <p:spPr bwMode="auto">
                  <a:xfrm>
                    <a:off x="5563500"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8" name="任意多边形 843">
                    <a:extLst>
                      <a:ext uri="{FF2B5EF4-FFF2-40B4-BE49-F238E27FC236}">
                        <a16:creationId xmlns:a16="http://schemas.microsoft.com/office/drawing/2014/main" id="{41FFEBF5-798C-4D3D-87A0-223714456E98}"/>
                      </a:ext>
                    </a:extLst>
                  </p:cNvPr>
                  <p:cNvSpPr/>
                  <p:nvPr/>
                </p:nvSpPr>
                <p:spPr bwMode="auto">
                  <a:xfrm>
                    <a:off x="5672868"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9" name="任意多边形 844">
                    <a:extLst>
                      <a:ext uri="{FF2B5EF4-FFF2-40B4-BE49-F238E27FC236}">
                        <a16:creationId xmlns:a16="http://schemas.microsoft.com/office/drawing/2014/main" id="{FEDC5EC8-3F4C-4A90-91F4-9EFF525E0D02}"/>
                      </a:ext>
                    </a:extLst>
                  </p:cNvPr>
                  <p:cNvSpPr/>
                  <p:nvPr/>
                </p:nvSpPr>
                <p:spPr bwMode="auto">
                  <a:xfrm>
                    <a:off x="5771478"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89" name="组合 523">
                  <a:extLst>
                    <a:ext uri="{FF2B5EF4-FFF2-40B4-BE49-F238E27FC236}">
                      <a16:creationId xmlns:a16="http://schemas.microsoft.com/office/drawing/2014/main" id="{85C98D6F-7790-45EF-95A4-4CDBC729E957}"/>
                    </a:ext>
                  </a:extLst>
                </p:cNvPr>
                <p:cNvGrpSpPr/>
                <p:nvPr/>
              </p:nvGrpSpPr>
              <p:grpSpPr>
                <a:xfrm>
                  <a:off x="5940020" y="3130476"/>
                  <a:ext cx="704622" cy="268941"/>
                  <a:chOff x="5443374" y="3130476"/>
                  <a:chExt cx="704622" cy="268941"/>
                </a:xfrm>
                <a:grpFill/>
              </p:grpSpPr>
              <p:sp>
                <p:nvSpPr>
                  <p:cNvPr id="92" name="任意多边形 837">
                    <a:extLst>
                      <a:ext uri="{FF2B5EF4-FFF2-40B4-BE49-F238E27FC236}">
                        <a16:creationId xmlns:a16="http://schemas.microsoft.com/office/drawing/2014/main" id="{993584AE-9138-4D1C-9082-0345DD0ED3FF}"/>
                      </a:ext>
                    </a:extLst>
                  </p:cNvPr>
                  <p:cNvSpPr/>
                  <p:nvPr/>
                </p:nvSpPr>
                <p:spPr bwMode="auto">
                  <a:xfrm>
                    <a:off x="5443374"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 name="任意多边形 838">
                    <a:extLst>
                      <a:ext uri="{FF2B5EF4-FFF2-40B4-BE49-F238E27FC236}">
                        <a16:creationId xmlns:a16="http://schemas.microsoft.com/office/drawing/2014/main" id="{3BC98C6A-FC09-4988-9BC1-4DC8869B6850}"/>
                      </a:ext>
                    </a:extLst>
                  </p:cNvPr>
                  <p:cNvSpPr/>
                  <p:nvPr/>
                </p:nvSpPr>
                <p:spPr bwMode="auto">
                  <a:xfrm>
                    <a:off x="5563500"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4" name="任意多边形 839">
                    <a:extLst>
                      <a:ext uri="{FF2B5EF4-FFF2-40B4-BE49-F238E27FC236}">
                        <a16:creationId xmlns:a16="http://schemas.microsoft.com/office/drawing/2014/main" id="{7E0D3809-97DB-45B3-B304-F59D638AD5F7}"/>
                      </a:ext>
                    </a:extLst>
                  </p:cNvPr>
                  <p:cNvSpPr/>
                  <p:nvPr/>
                </p:nvSpPr>
                <p:spPr bwMode="auto">
                  <a:xfrm>
                    <a:off x="5672868"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5" name="任意多边形 840">
                    <a:extLst>
                      <a:ext uri="{FF2B5EF4-FFF2-40B4-BE49-F238E27FC236}">
                        <a16:creationId xmlns:a16="http://schemas.microsoft.com/office/drawing/2014/main" id="{03ED4067-CAD1-43B6-8FE5-3FF61B712B3C}"/>
                      </a:ext>
                    </a:extLst>
                  </p:cNvPr>
                  <p:cNvSpPr/>
                  <p:nvPr/>
                </p:nvSpPr>
                <p:spPr bwMode="auto">
                  <a:xfrm>
                    <a:off x="5771478"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90" name="任意多边形 835">
                  <a:extLst>
                    <a:ext uri="{FF2B5EF4-FFF2-40B4-BE49-F238E27FC236}">
                      <a16:creationId xmlns:a16="http://schemas.microsoft.com/office/drawing/2014/main" id="{A9C790BD-665E-47F5-8E9A-BC259154E956}"/>
                    </a:ext>
                  </a:extLst>
                </p:cNvPr>
                <p:cNvSpPr/>
                <p:nvPr/>
              </p:nvSpPr>
              <p:spPr bwMode="auto">
                <a:xfrm>
                  <a:off x="5265872"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1" name="任意多边形 836">
                  <a:extLst>
                    <a:ext uri="{FF2B5EF4-FFF2-40B4-BE49-F238E27FC236}">
                      <a16:creationId xmlns:a16="http://schemas.microsoft.com/office/drawing/2014/main" id="{592EC4BF-1D15-452C-B8C5-72B2886C1D10}"/>
                    </a:ext>
                  </a:extLst>
                </p:cNvPr>
                <p:cNvSpPr/>
                <p:nvPr/>
              </p:nvSpPr>
              <p:spPr bwMode="auto">
                <a:xfrm>
                  <a:off x="5364482"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组合 150">
                <a:extLst>
                  <a:ext uri="{FF2B5EF4-FFF2-40B4-BE49-F238E27FC236}">
                    <a16:creationId xmlns:a16="http://schemas.microsoft.com/office/drawing/2014/main" id="{2C614507-33AF-4AF1-83C8-D12942200E4F}"/>
                  </a:ext>
                </a:extLst>
              </p:cNvPr>
              <p:cNvGrpSpPr/>
              <p:nvPr/>
            </p:nvGrpSpPr>
            <p:grpSpPr>
              <a:xfrm flipH="1">
                <a:off x="5670792" y="4940013"/>
                <a:ext cx="768113" cy="99087"/>
                <a:chOff x="5265872" y="3130476"/>
                <a:chExt cx="1378770" cy="268941"/>
              </a:xfrm>
              <a:solidFill>
                <a:schemeClr val="bg1">
                  <a:lumMod val="85000"/>
                </a:schemeClr>
              </a:solidFill>
            </p:grpSpPr>
            <p:grpSp>
              <p:nvGrpSpPr>
                <p:cNvPr id="76" name="组合 544">
                  <a:extLst>
                    <a:ext uri="{FF2B5EF4-FFF2-40B4-BE49-F238E27FC236}">
                      <a16:creationId xmlns:a16="http://schemas.microsoft.com/office/drawing/2014/main" id="{7B354FC0-7878-4335-9EF2-83399732FDC0}"/>
                    </a:ext>
                  </a:extLst>
                </p:cNvPr>
                <p:cNvGrpSpPr/>
                <p:nvPr/>
              </p:nvGrpSpPr>
              <p:grpSpPr>
                <a:xfrm>
                  <a:off x="5497164" y="3130476"/>
                  <a:ext cx="704622" cy="268941"/>
                  <a:chOff x="5443374" y="3130476"/>
                  <a:chExt cx="704622" cy="268941"/>
                </a:xfrm>
                <a:grpFill/>
              </p:grpSpPr>
              <p:sp>
                <p:nvSpPr>
                  <p:cNvPr id="84" name="任意多边形 829">
                    <a:extLst>
                      <a:ext uri="{FF2B5EF4-FFF2-40B4-BE49-F238E27FC236}">
                        <a16:creationId xmlns:a16="http://schemas.microsoft.com/office/drawing/2014/main" id="{5D6BEF57-CB25-487B-9930-46A0B65568DA}"/>
                      </a:ext>
                    </a:extLst>
                  </p:cNvPr>
                  <p:cNvSpPr/>
                  <p:nvPr/>
                </p:nvSpPr>
                <p:spPr bwMode="auto">
                  <a:xfrm>
                    <a:off x="5443374"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5" name="任意多边形 830">
                    <a:extLst>
                      <a:ext uri="{FF2B5EF4-FFF2-40B4-BE49-F238E27FC236}">
                        <a16:creationId xmlns:a16="http://schemas.microsoft.com/office/drawing/2014/main" id="{7F9FDA20-9A8C-49E6-B59D-A40B01FC6E60}"/>
                      </a:ext>
                    </a:extLst>
                  </p:cNvPr>
                  <p:cNvSpPr/>
                  <p:nvPr/>
                </p:nvSpPr>
                <p:spPr bwMode="auto">
                  <a:xfrm>
                    <a:off x="5563500"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6" name="任意多边形 831">
                    <a:extLst>
                      <a:ext uri="{FF2B5EF4-FFF2-40B4-BE49-F238E27FC236}">
                        <a16:creationId xmlns:a16="http://schemas.microsoft.com/office/drawing/2014/main" id="{F40C7044-D252-4DC6-A38A-A5E51807AA3F}"/>
                      </a:ext>
                    </a:extLst>
                  </p:cNvPr>
                  <p:cNvSpPr/>
                  <p:nvPr/>
                </p:nvSpPr>
                <p:spPr bwMode="auto">
                  <a:xfrm>
                    <a:off x="5672868"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7" name="任意多边形 832">
                    <a:extLst>
                      <a:ext uri="{FF2B5EF4-FFF2-40B4-BE49-F238E27FC236}">
                        <a16:creationId xmlns:a16="http://schemas.microsoft.com/office/drawing/2014/main" id="{5B78E5C7-8C77-4D1F-8C5A-937943D8DA0A}"/>
                      </a:ext>
                    </a:extLst>
                  </p:cNvPr>
                  <p:cNvSpPr/>
                  <p:nvPr/>
                </p:nvSpPr>
                <p:spPr bwMode="auto">
                  <a:xfrm>
                    <a:off x="5771478"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77" name="组合 545">
                  <a:extLst>
                    <a:ext uri="{FF2B5EF4-FFF2-40B4-BE49-F238E27FC236}">
                      <a16:creationId xmlns:a16="http://schemas.microsoft.com/office/drawing/2014/main" id="{71BBCC24-074E-40E0-8A97-34343ADFCBB5}"/>
                    </a:ext>
                  </a:extLst>
                </p:cNvPr>
                <p:cNvGrpSpPr/>
                <p:nvPr/>
              </p:nvGrpSpPr>
              <p:grpSpPr>
                <a:xfrm>
                  <a:off x="5940020" y="3130476"/>
                  <a:ext cx="704622" cy="268941"/>
                  <a:chOff x="5443374" y="3130476"/>
                  <a:chExt cx="704622" cy="268941"/>
                </a:xfrm>
                <a:grpFill/>
              </p:grpSpPr>
              <p:sp>
                <p:nvSpPr>
                  <p:cNvPr id="80" name="任意多边形 825">
                    <a:extLst>
                      <a:ext uri="{FF2B5EF4-FFF2-40B4-BE49-F238E27FC236}">
                        <a16:creationId xmlns:a16="http://schemas.microsoft.com/office/drawing/2014/main" id="{4816BD7E-586C-469C-B05E-CF93D8B86D54}"/>
                      </a:ext>
                    </a:extLst>
                  </p:cNvPr>
                  <p:cNvSpPr/>
                  <p:nvPr/>
                </p:nvSpPr>
                <p:spPr bwMode="auto">
                  <a:xfrm>
                    <a:off x="5443374"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1" name="任意多边形 826">
                    <a:extLst>
                      <a:ext uri="{FF2B5EF4-FFF2-40B4-BE49-F238E27FC236}">
                        <a16:creationId xmlns:a16="http://schemas.microsoft.com/office/drawing/2014/main" id="{AC848C3C-E0AB-4F02-B86D-BBE2ACFA1575}"/>
                      </a:ext>
                    </a:extLst>
                  </p:cNvPr>
                  <p:cNvSpPr/>
                  <p:nvPr/>
                </p:nvSpPr>
                <p:spPr bwMode="auto">
                  <a:xfrm>
                    <a:off x="5563500"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2" name="任意多边形 827">
                    <a:extLst>
                      <a:ext uri="{FF2B5EF4-FFF2-40B4-BE49-F238E27FC236}">
                        <a16:creationId xmlns:a16="http://schemas.microsoft.com/office/drawing/2014/main" id="{8EAA7372-B06C-46A1-B346-E89107F4B171}"/>
                      </a:ext>
                    </a:extLst>
                  </p:cNvPr>
                  <p:cNvSpPr/>
                  <p:nvPr/>
                </p:nvSpPr>
                <p:spPr bwMode="auto">
                  <a:xfrm>
                    <a:off x="5672868"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3" name="任意多边形 828">
                    <a:extLst>
                      <a:ext uri="{FF2B5EF4-FFF2-40B4-BE49-F238E27FC236}">
                        <a16:creationId xmlns:a16="http://schemas.microsoft.com/office/drawing/2014/main" id="{E573CE34-0E26-4139-BB75-A31AA7B95823}"/>
                      </a:ext>
                    </a:extLst>
                  </p:cNvPr>
                  <p:cNvSpPr/>
                  <p:nvPr/>
                </p:nvSpPr>
                <p:spPr bwMode="auto">
                  <a:xfrm>
                    <a:off x="5771478"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78" name="任意多边形 823">
                  <a:extLst>
                    <a:ext uri="{FF2B5EF4-FFF2-40B4-BE49-F238E27FC236}">
                      <a16:creationId xmlns:a16="http://schemas.microsoft.com/office/drawing/2014/main" id="{E4590174-8A4F-4DAC-9D16-F128ED8764E7}"/>
                    </a:ext>
                  </a:extLst>
                </p:cNvPr>
                <p:cNvSpPr/>
                <p:nvPr/>
              </p:nvSpPr>
              <p:spPr bwMode="auto">
                <a:xfrm>
                  <a:off x="5265872"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9" name="任意多边形 824">
                  <a:extLst>
                    <a:ext uri="{FF2B5EF4-FFF2-40B4-BE49-F238E27FC236}">
                      <a16:creationId xmlns:a16="http://schemas.microsoft.com/office/drawing/2014/main" id="{C256DF34-2323-4FE8-A2CB-2D09653F1A65}"/>
                    </a:ext>
                  </a:extLst>
                </p:cNvPr>
                <p:cNvSpPr/>
                <p:nvPr/>
              </p:nvSpPr>
              <p:spPr bwMode="auto">
                <a:xfrm>
                  <a:off x="5364482" y="3130476"/>
                  <a:ext cx="376518" cy="268941"/>
                </a:xfrm>
                <a:custGeom>
                  <a:avLst/>
                  <a:gdLst>
                    <a:gd name="connsiteX0" fmla="*/ 0 w 376518"/>
                    <a:gd name="connsiteY0" fmla="*/ 268941 h 268941"/>
                    <a:gd name="connsiteX1" fmla="*/ 333487 w 376518"/>
                    <a:gd name="connsiteY1" fmla="*/ 0 h 268941"/>
                    <a:gd name="connsiteX2" fmla="*/ 376518 w 376518"/>
                    <a:gd name="connsiteY2" fmla="*/ 0 h 268941"/>
                    <a:gd name="connsiteX3" fmla="*/ 53788 w 376518"/>
                    <a:gd name="connsiteY3" fmla="*/ 258183 h 268941"/>
                    <a:gd name="connsiteX4" fmla="*/ 0 w 376518"/>
                    <a:gd name="connsiteY4" fmla="*/ 268941 h 26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518" h="268941">
                      <a:moveTo>
                        <a:pt x="0" y="268941"/>
                      </a:moveTo>
                      <a:lnTo>
                        <a:pt x="333487" y="0"/>
                      </a:lnTo>
                      <a:lnTo>
                        <a:pt x="376518" y="0"/>
                      </a:lnTo>
                      <a:lnTo>
                        <a:pt x="53788" y="258183"/>
                      </a:lnTo>
                      <a:lnTo>
                        <a:pt x="0" y="268941"/>
                      </a:lnTo>
                      <a:close/>
                    </a:path>
                  </a:pathLst>
                </a:cu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8" name="组合 151">
                <a:extLst>
                  <a:ext uri="{FF2B5EF4-FFF2-40B4-BE49-F238E27FC236}">
                    <a16:creationId xmlns:a16="http://schemas.microsoft.com/office/drawing/2014/main" id="{643C2FFD-F9F7-4FC2-B5BF-741C3CD36100}"/>
                  </a:ext>
                </a:extLst>
              </p:cNvPr>
              <p:cNvGrpSpPr/>
              <p:nvPr/>
            </p:nvGrpSpPr>
            <p:grpSpPr>
              <a:xfrm flipH="1">
                <a:off x="4637982" y="4675118"/>
                <a:ext cx="722251" cy="214602"/>
                <a:chOff x="5577688" y="3573329"/>
                <a:chExt cx="1296447" cy="582469"/>
              </a:xfrm>
              <a:solidFill>
                <a:schemeClr val="bg1">
                  <a:lumMod val="85000"/>
                </a:schemeClr>
              </a:solidFill>
            </p:grpSpPr>
            <p:sp>
              <p:nvSpPr>
                <p:cNvPr id="68" name="矩形 813">
                  <a:extLst>
                    <a:ext uri="{FF2B5EF4-FFF2-40B4-BE49-F238E27FC236}">
                      <a16:creationId xmlns:a16="http://schemas.microsoft.com/office/drawing/2014/main" id="{CEFBE8F1-407F-416E-A22F-8DC166F4DE06}"/>
                    </a:ext>
                  </a:extLst>
                </p:cNvPr>
                <p:cNvSpPr/>
                <p:nvPr/>
              </p:nvSpPr>
              <p:spPr bwMode="auto">
                <a:xfrm>
                  <a:off x="5972496" y="3799974"/>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9" name="矩形 814">
                  <a:extLst>
                    <a:ext uri="{FF2B5EF4-FFF2-40B4-BE49-F238E27FC236}">
                      <a16:creationId xmlns:a16="http://schemas.microsoft.com/office/drawing/2014/main" id="{7B29E763-7E8B-48FF-8604-1D409B716ED0}"/>
                    </a:ext>
                  </a:extLst>
                </p:cNvPr>
                <p:cNvSpPr/>
                <p:nvPr/>
              </p:nvSpPr>
              <p:spPr bwMode="auto">
                <a:xfrm>
                  <a:off x="6058712" y="3718148"/>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0" name="矩形 815">
                  <a:extLst>
                    <a:ext uri="{FF2B5EF4-FFF2-40B4-BE49-F238E27FC236}">
                      <a16:creationId xmlns:a16="http://schemas.microsoft.com/office/drawing/2014/main" id="{2E17DA76-05CD-458C-81AF-97986ABB7B6D}"/>
                    </a:ext>
                  </a:extLst>
                </p:cNvPr>
                <p:cNvSpPr/>
                <p:nvPr/>
              </p:nvSpPr>
              <p:spPr bwMode="auto">
                <a:xfrm>
                  <a:off x="6244602" y="3573329"/>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1" name="矩形 816">
                  <a:extLst>
                    <a:ext uri="{FF2B5EF4-FFF2-40B4-BE49-F238E27FC236}">
                      <a16:creationId xmlns:a16="http://schemas.microsoft.com/office/drawing/2014/main" id="{9CBAE44D-D8F4-4894-BF40-E642D2B57B64}"/>
                    </a:ext>
                  </a:extLst>
                </p:cNvPr>
                <p:cNvSpPr/>
                <p:nvPr/>
              </p:nvSpPr>
              <p:spPr bwMode="auto">
                <a:xfrm>
                  <a:off x="5887869" y="3872385"/>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2" name="矩形 817">
                  <a:extLst>
                    <a:ext uri="{FF2B5EF4-FFF2-40B4-BE49-F238E27FC236}">
                      <a16:creationId xmlns:a16="http://schemas.microsoft.com/office/drawing/2014/main" id="{31AD09C1-0DAB-4E83-B63F-A99727F8C678}"/>
                    </a:ext>
                  </a:extLst>
                </p:cNvPr>
                <p:cNvSpPr/>
                <p:nvPr/>
              </p:nvSpPr>
              <p:spPr bwMode="auto">
                <a:xfrm>
                  <a:off x="6161194" y="3645738"/>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3" name="矩形 818">
                  <a:extLst>
                    <a:ext uri="{FF2B5EF4-FFF2-40B4-BE49-F238E27FC236}">
                      <a16:creationId xmlns:a16="http://schemas.microsoft.com/office/drawing/2014/main" id="{ACB2DAE4-965E-437E-BB65-C2852ACD11D4}"/>
                    </a:ext>
                  </a:extLst>
                </p:cNvPr>
                <p:cNvSpPr/>
                <p:nvPr/>
              </p:nvSpPr>
              <p:spPr bwMode="auto">
                <a:xfrm>
                  <a:off x="5789414" y="3946135"/>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4" name="矩形 819">
                  <a:extLst>
                    <a:ext uri="{FF2B5EF4-FFF2-40B4-BE49-F238E27FC236}">
                      <a16:creationId xmlns:a16="http://schemas.microsoft.com/office/drawing/2014/main" id="{73FFBD3E-D572-48D2-B993-E9FEF7FED7B4}"/>
                    </a:ext>
                  </a:extLst>
                </p:cNvPr>
                <p:cNvSpPr/>
                <p:nvPr/>
              </p:nvSpPr>
              <p:spPr bwMode="auto">
                <a:xfrm>
                  <a:off x="5683831" y="4027678"/>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5" name="矩形 820">
                  <a:extLst>
                    <a:ext uri="{FF2B5EF4-FFF2-40B4-BE49-F238E27FC236}">
                      <a16:creationId xmlns:a16="http://schemas.microsoft.com/office/drawing/2014/main" id="{70309D37-7822-4E01-B109-F41FCDE81A09}"/>
                    </a:ext>
                  </a:extLst>
                </p:cNvPr>
                <p:cNvSpPr/>
                <p:nvPr/>
              </p:nvSpPr>
              <p:spPr bwMode="auto">
                <a:xfrm>
                  <a:off x="5577688" y="4121605"/>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59" name="组合 153">
                <a:extLst>
                  <a:ext uri="{FF2B5EF4-FFF2-40B4-BE49-F238E27FC236}">
                    <a16:creationId xmlns:a16="http://schemas.microsoft.com/office/drawing/2014/main" id="{C68F9701-4360-4969-B9B7-0CB576861453}"/>
                  </a:ext>
                </a:extLst>
              </p:cNvPr>
              <p:cNvGrpSpPr/>
              <p:nvPr/>
            </p:nvGrpSpPr>
            <p:grpSpPr>
              <a:xfrm flipH="1">
                <a:off x="5932489" y="4675118"/>
                <a:ext cx="722251" cy="214602"/>
                <a:chOff x="5577688" y="3573329"/>
                <a:chExt cx="1296447" cy="582469"/>
              </a:xfrm>
              <a:solidFill>
                <a:schemeClr val="bg1">
                  <a:lumMod val="85000"/>
                </a:schemeClr>
              </a:solidFill>
            </p:grpSpPr>
            <p:sp>
              <p:nvSpPr>
                <p:cNvPr id="60" name="矩形 803">
                  <a:extLst>
                    <a:ext uri="{FF2B5EF4-FFF2-40B4-BE49-F238E27FC236}">
                      <a16:creationId xmlns:a16="http://schemas.microsoft.com/office/drawing/2014/main" id="{C4FABA8F-DCFD-4174-99F3-A86523BB35DC}"/>
                    </a:ext>
                  </a:extLst>
                </p:cNvPr>
                <p:cNvSpPr/>
                <p:nvPr/>
              </p:nvSpPr>
              <p:spPr bwMode="auto">
                <a:xfrm>
                  <a:off x="5972496" y="3799974"/>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1" name="矩形 804">
                  <a:extLst>
                    <a:ext uri="{FF2B5EF4-FFF2-40B4-BE49-F238E27FC236}">
                      <a16:creationId xmlns:a16="http://schemas.microsoft.com/office/drawing/2014/main" id="{007C7A02-4084-4001-92FB-80560F10EC55}"/>
                    </a:ext>
                  </a:extLst>
                </p:cNvPr>
                <p:cNvSpPr/>
                <p:nvPr/>
              </p:nvSpPr>
              <p:spPr bwMode="auto">
                <a:xfrm>
                  <a:off x="6058712" y="3718148"/>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2" name="矩形 805">
                  <a:extLst>
                    <a:ext uri="{FF2B5EF4-FFF2-40B4-BE49-F238E27FC236}">
                      <a16:creationId xmlns:a16="http://schemas.microsoft.com/office/drawing/2014/main" id="{46CE20ED-EFAF-4D27-AB85-B44583F3A3AD}"/>
                    </a:ext>
                  </a:extLst>
                </p:cNvPr>
                <p:cNvSpPr/>
                <p:nvPr/>
              </p:nvSpPr>
              <p:spPr bwMode="auto">
                <a:xfrm>
                  <a:off x="6244602" y="3573329"/>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3" name="矩形 806">
                  <a:extLst>
                    <a:ext uri="{FF2B5EF4-FFF2-40B4-BE49-F238E27FC236}">
                      <a16:creationId xmlns:a16="http://schemas.microsoft.com/office/drawing/2014/main" id="{92EB8C34-1452-47B7-9F99-FA1273558885}"/>
                    </a:ext>
                  </a:extLst>
                </p:cNvPr>
                <p:cNvSpPr/>
                <p:nvPr/>
              </p:nvSpPr>
              <p:spPr bwMode="auto">
                <a:xfrm>
                  <a:off x="5887869" y="3872385"/>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4" name="矩形 807">
                  <a:extLst>
                    <a:ext uri="{FF2B5EF4-FFF2-40B4-BE49-F238E27FC236}">
                      <a16:creationId xmlns:a16="http://schemas.microsoft.com/office/drawing/2014/main" id="{BAC4079F-9888-4031-8989-C5E378D92A4F}"/>
                    </a:ext>
                  </a:extLst>
                </p:cNvPr>
                <p:cNvSpPr/>
                <p:nvPr/>
              </p:nvSpPr>
              <p:spPr bwMode="auto">
                <a:xfrm>
                  <a:off x="6161194" y="3645738"/>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5" name="矩形 808">
                  <a:extLst>
                    <a:ext uri="{FF2B5EF4-FFF2-40B4-BE49-F238E27FC236}">
                      <a16:creationId xmlns:a16="http://schemas.microsoft.com/office/drawing/2014/main" id="{CC7E6613-2914-4D8A-9008-22CC2D482B48}"/>
                    </a:ext>
                  </a:extLst>
                </p:cNvPr>
                <p:cNvSpPr/>
                <p:nvPr/>
              </p:nvSpPr>
              <p:spPr bwMode="auto">
                <a:xfrm>
                  <a:off x="5789414" y="3946135"/>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6" name="矩形 809">
                  <a:extLst>
                    <a:ext uri="{FF2B5EF4-FFF2-40B4-BE49-F238E27FC236}">
                      <a16:creationId xmlns:a16="http://schemas.microsoft.com/office/drawing/2014/main" id="{C0F20CE4-961F-4E3C-934B-F8D4F746FFDF}"/>
                    </a:ext>
                  </a:extLst>
                </p:cNvPr>
                <p:cNvSpPr/>
                <p:nvPr/>
              </p:nvSpPr>
              <p:spPr bwMode="auto">
                <a:xfrm>
                  <a:off x="5683831" y="4027678"/>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7" name="矩形 810">
                  <a:extLst>
                    <a:ext uri="{FF2B5EF4-FFF2-40B4-BE49-F238E27FC236}">
                      <a16:creationId xmlns:a16="http://schemas.microsoft.com/office/drawing/2014/main" id="{01BC3866-203D-4D1A-9583-B1C4C01562E5}"/>
                    </a:ext>
                  </a:extLst>
                </p:cNvPr>
                <p:cNvSpPr/>
                <p:nvPr/>
              </p:nvSpPr>
              <p:spPr bwMode="auto">
                <a:xfrm>
                  <a:off x="5577688" y="4121605"/>
                  <a:ext cx="629533" cy="34193"/>
                </a:xfrm>
                <a:prstGeom prst="rect">
                  <a:avLst/>
                </a:prstGeom>
                <a:grpFill/>
                <a:ln w="9525" cap="flat" cmpd="sng" algn="ctr">
                  <a:noFill/>
                  <a:prstDash val="solid"/>
                  <a:round/>
                  <a:headEnd type="none" w="med" len="med"/>
                  <a:tailEnd type="none" w="med" len="med"/>
                </a:ln>
                <a:effectLst/>
              </p:spPr>
              <p:txBody>
                <a:bodyPr vert="horz" wrap="square" lIns="121939" tIns="60968" rIns="121939" bIns="60968" numCol="1" rtlCol="0" anchor="t" anchorCtr="0" compatLnSpc="1">
                  <a:prstTxWarp prst="textNoShape">
                    <a:avLst/>
                  </a:prstTxWarp>
                  <a:noAutofit/>
                </a:bodyPr>
                <a:lstStyle/>
                <a:p>
                  <a:pPr marL="0" marR="0" lvl="0" indent="0" algn="l" defTabSz="914110" rtl="0" eaLnBrk="1" fontAlgn="ctr" latinLnBrk="0" hangingPunct="1">
                    <a:lnSpc>
                      <a:spcPct val="100000"/>
                    </a:lnSpc>
                    <a:spcBef>
                      <a:spcPts val="0"/>
                    </a:spcBef>
                    <a:spcAft>
                      <a:spcPts val="0"/>
                    </a:spcAft>
                    <a:buClr>
                      <a:srgbClr val="CC9900"/>
                    </a:buClr>
                    <a:buSzTx/>
                    <a:buFont typeface="Wingdings" pitchFamily="2" charset="2"/>
                    <a:buChar char="n"/>
                    <a:tabLst/>
                    <a:defRPr/>
                  </a:pPr>
                  <a:endParaRPr kumimoji="0" lang="en-US" altLang="zh-CN" sz="1400"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pic>
          <p:nvPicPr>
            <p:cNvPr id="6" name="Picture 158">
              <a:extLst>
                <a:ext uri="{FF2B5EF4-FFF2-40B4-BE49-F238E27FC236}">
                  <a16:creationId xmlns:a16="http://schemas.microsoft.com/office/drawing/2014/main" id="{9036ABB8-CB71-4CB9-AB5D-C55B465FB553}"/>
                </a:ext>
              </a:extLst>
            </p:cNvPr>
            <p:cNvPicPr>
              <a:picLocks noChangeAspect="1"/>
            </p:cNvPicPr>
            <p:nvPr/>
          </p:nvPicPr>
          <p:blipFill>
            <a:blip r:embed="rId2">
              <a:duotone>
                <a:schemeClr val="accent6">
                  <a:shade val="45000"/>
                  <a:satMod val="135000"/>
                </a:schemeClr>
                <a:prstClr val="white"/>
              </a:duotone>
            </a:blip>
            <a:stretch>
              <a:fillRect/>
            </a:stretch>
          </p:blipFill>
          <p:spPr>
            <a:xfrm>
              <a:off x="825593" y="4775701"/>
              <a:ext cx="939626" cy="423076"/>
            </a:xfrm>
            <a:prstGeom prst="rect">
              <a:avLst/>
            </a:prstGeom>
            <a:noFill/>
          </p:spPr>
        </p:pic>
        <p:grpSp>
          <p:nvGrpSpPr>
            <p:cNvPr id="7" name="组合 512">
              <a:extLst>
                <a:ext uri="{FF2B5EF4-FFF2-40B4-BE49-F238E27FC236}">
                  <a16:creationId xmlns:a16="http://schemas.microsoft.com/office/drawing/2014/main" id="{36E144B2-474B-4CCB-865D-6DE7F9D6B9AF}"/>
                </a:ext>
              </a:extLst>
            </p:cNvPr>
            <p:cNvGrpSpPr>
              <a:grpSpLocks noChangeAspect="1"/>
            </p:cNvGrpSpPr>
            <p:nvPr/>
          </p:nvGrpSpPr>
          <p:grpSpPr>
            <a:xfrm flipH="1">
              <a:off x="1855113" y="4780109"/>
              <a:ext cx="333069" cy="384474"/>
              <a:chOff x="9653732" y="579692"/>
              <a:chExt cx="152820" cy="176410"/>
            </a:xfrm>
            <a:solidFill>
              <a:schemeClr val="tx1"/>
            </a:solidFill>
          </p:grpSpPr>
          <p:sp>
            <p:nvSpPr>
              <p:cNvPr id="51" name="Freeform 299">
                <a:extLst>
                  <a:ext uri="{FF2B5EF4-FFF2-40B4-BE49-F238E27FC236}">
                    <a16:creationId xmlns:a16="http://schemas.microsoft.com/office/drawing/2014/main" id="{68F3CC90-19C1-4E34-AFB9-E812403E2B7C}"/>
                  </a:ext>
                </a:extLst>
              </p:cNvPr>
              <p:cNvSpPr>
                <a:spLocks/>
              </p:cNvSpPr>
              <p:nvPr/>
            </p:nvSpPr>
            <p:spPr bwMode="auto">
              <a:xfrm>
                <a:off x="9653732" y="579692"/>
                <a:ext cx="49231" cy="176410"/>
              </a:xfrm>
              <a:custGeom>
                <a:avLst/>
                <a:gdLst/>
                <a:ahLst/>
                <a:cxnLst>
                  <a:cxn ang="0">
                    <a:pos x="64" y="4"/>
                  </a:cxn>
                  <a:cxn ang="0">
                    <a:pos x="64" y="4"/>
                  </a:cxn>
                  <a:cxn ang="0">
                    <a:pos x="48" y="22"/>
                  </a:cxn>
                  <a:cxn ang="0">
                    <a:pos x="36" y="40"/>
                  </a:cxn>
                  <a:cxn ang="0">
                    <a:pos x="24" y="58"/>
                  </a:cxn>
                  <a:cxn ang="0">
                    <a:pos x="16" y="78"/>
                  </a:cxn>
                  <a:cxn ang="0">
                    <a:pos x="8" y="98"/>
                  </a:cxn>
                  <a:cxn ang="0">
                    <a:pos x="4" y="120"/>
                  </a:cxn>
                  <a:cxn ang="0">
                    <a:pos x="0" y="142"/>
                  </a:cxn>
                  <a:cxn ang="0">
                    <a:pos x="0" y="162"/>
                  </a:cxn>
                  <a:cxn ang="0">
                    <a:pos x="0" y="162"/>
                  </a:cxn>
                  <a:cxn ang="0">
                    <a:pos x="0" y="186"/>
                  </a:cxn>
                  <a:cxn ang="0">
                    <a:pos x="4" y="210"/>
                  </a:cxn>
                  <a:cxn ang="0">
                    <a:pos x="10" y="234"/>
                  </a:cxn>
                  <a:cxn ang="0">
                    <a:pos x="18" y="258"/>
                  </a:cxn>
                  <a:cxn ang="0">
                    <a:pos x="28" y="280"/>
                  </a:cxn>
                  <a:cxn ang="0">
                    <a:pos x="42" y="302"/>
                  </a:cxn>
                  <a:cxn ang="0">
                    <a:pos x="56" y="322"/>
                  </a:cxn>
                  <a:cxn ang="0">
                    <a:pos x="74" y="342"/>
                  </a:cxn>
                  <a:cxn ang="0">
                    <a:pos x="74" y="342"/>
                  </a:cxn>
                  <a:cxn ang="0">
                    <a:pos x="78" y="344"/>
                  </a:cxn>
                  <a:cxn ang="0">
                    <a:pos x="84" y="344"/>
                  </a:cxn>
                  <a:cxn ang="0">
                    <a:pos x="88" y="344"/>
                  </a:cxn>
                  <a:cxn ang="0">
                    <a:pos x="92" y="342"/>
                  </a:cxn>
                  <a:cxn ang="0">
                    <a:pos x="92" y="342"/>
                  </a:cxn>
                  <a:cxn ang="0">
                    <a:pos x="96" y="336"/>
                  </a:cxn>
                  <a:cxn ang="0">
                    <a:pos x="96" y="332"/>
                  </a:cxn>
                  <a:cxn ang="0">
                    <a:pos x="96" y="328"/>
                  </a:cxn>
                  <a:cxn ang="0">
                    <a:pos x="92" y="322"/>
                  </a:cxn>
                  <a:cxn ang="0">
                    <a:pos x="92" y="322"/>
                  </a:cxn>
                  <a:cxn ang="0">
                    <a:pos x="76" y="306"/>
                  </a:cxn>
                  <a:cxn ang="0">
                    <a:pos x="64" y="286"/>
                  </a:cxn>
                  <a:cxn ang="0">
                    <a:pos x="52" y="268"/>
                  </a:cxn>
                  <a:cxn ang="0">
                    <a:pos x="42" y="248"/>
                  </a:cxn>
                  <a:cxn ang="0">
                    <a:pos x="34" y="226"/>
                  </a:cxn>
                  <a:cxn ang="0">
                    <a:pos x="30" y="206"/>
                  </a:cxn>
                  <a:cxn ang="0">
                    <a:pos x="26" y="184"/>
                  </a:cxn>
                  <a:cxn ang="0">
                    <a:pos x="24" y="162"/>
                  </a:cxn>
                  <a:cxn ang="0">
                    <a:pos x="24" y="162"/>
                  </a:cxn>
                  <a:cxn ang="0">
                    <a:pos x="26" y="144"/>
                  </a:cxn>
                  <a:cxn ang="0">
                    <a:pos x="28" y="124"/>
                  </a:cxn>
                  <a:cxn ang="0">
                    <a:pos x="32" y="106"/>
                  </a:cxn>
                  <a:cxn ang="0">
                    <a:pos x="40" y="88"/>
                  </a:cxn>
                  <a:cxn ang="0">
                    <a:pos x="48" y="70"/>
                  </a:cxn>
                  <a:cxn ang="0">
                    <a:pos x="56" y="54"/>
                  </a:cxn>
                  <a:cxn ang="0">
                    <a:pos x="68" y="38"/>
                  </a:cxn>
                  <a:cxn ang="0">
                    <a:pos x="82" y="22"/>
                  </a:cxn>
                  <a:cxn ang="0">
                    <a:pos x="82" y="22"/>
                  </a:cxn>
                  <a:cxn ang="0">
                    <a:pos x="84" y="18"/>
                  </a:cxn>
                  <a:cxn ang="0">
                    <a:pos x="86" y="14"/>
                  </a:cxn>
                  <a:cxn ang="0">
                    <a:pos x="84" y="8"/>
                  </a:cxn>
                  <a:cxn ang="0">
                    <a:pos x="82" y="4"/>
                  </a:cxn>
                  <a:cxn ang="0">
                    <a:pos x="82" y="4"/>
                  </a:cxn>
                  <a:cxn ang="0">
                    <a:pos x="78" y="2"/>
                  </a:cxn>
                  <a:cxn ang="0">
                    <a:pos x="72" y="0"/>
                  </a:cxn>
                  <a:cxn ang="0">
                    <a:pos x="68" y="2"/>
                  </a:cxn>
                  <a:cxn ang="0">
                    <a:pos x="64" y="4"/>
                  </a:cxn>
                  <a:cxn ang="0">
                    <a:pos x="64" y="4"/>
                  </a:cxn>
                </a:cxnLst>
                <a:rect l="0" t="0" r="r" b="b"/>
                <a:pathLst>
                  <a:path w="96" h="344">
                    <a:moveTo>
                      <a:pt x="64" y="4"/>
                    </a:moveTo>
                    <a:lnTo>
                      <a:pt x="64" y="4"/>
                    </a:lnTo>
                    <a:lnTo>
                      <a:pt x="48" y="22"/>
                    </a:lnTo>
                    <a:lnTo>
                      <a:pt x="36" y="40"/>
                    </a:lnTo>
                    <a:lnTo>
                      <a:pt x="24" y="58"/>
                    </a:lnTo>
                    <a:lnTo>
                      <a:pt x="16" y="78"/>
                    </a:lnTo>
                    <a:lnTo>
                      <a:pt x="8" y="98"/>
                    </a:lnTo>
                    <a:lnTo>
                      <a:pt x="4" y="120"/>
                    </a:lnTo>
                    <a:lnTo>
                      <a:pt x="0" y="142"/>
                    </a:lnTo>
                    <a:lnTo>
                      <a:pt x="0" y="162"/>
                    </a:lnTo>
                    <a:lnTo>
                      <a:pt x="0" y="162"/>
                    </a:lnTo>
                    <a:lnTo>
                      <a:pt x="0" y="186"/>
                    </a:lnTo>
                    <a:lnTo>
                      <a:pt x="4" y="210"/>
                    </a:lnTo>
                    <a:lnTo>
                      <a:pt x="10" y="234"/>
                    </a:lnTo>
                    <a:lnTo>
                      <a:pt x="18" y="258"/>
                    </a:lnTo>
                    <a:lnTo>
                      <a:pt x="28" y="280"/>
                    </a:lnTo>
                    <a:lnTo>
                      <a:pt x="42" y="302"/>
                    </a:lnTo>
                    <a:lnTo>
                      <a:pt x="56" y="322"/>
                    </a:lnTo>
                    <a:lnTo>
                      <a:pt x="74" y="342"/>
                    </a:lnTo>
                    <a:lnTo>
                      <a:pt x="74" y="342"/>
                    </a:lnTo>
                    <a:lnTo>
                      <a:pt x="78" y="344"/>
                    </a:lnTo>
                    <a:lnTo>
                      <a:pt x="84" y="344"/>
                    </a:lnTo>
                    <a:lnTo>
                      <a:pt x="88" y="344"/>
                    </a:lnTo>
                    <a:lnTo>
                      <a:pt x="92" y="342"/>
                    </a:lnTo>
                    <a:lnTo>
                      <a:pt x="92" y="342"/>
                    </a:lnTo>
                    <a:lnTo>
                      <a:pt x="96" y="336"/>
                    </a:lnTo>
                    <a:lnTo>
                      <a:pt x="96" y="332"/>
                    </a:lnTo>
                    <a:lnTo>
                      <a:pt x="96" y="328"/>
                    </a:lnTo>
                    <a:lnTo>
                      <a:pt x="92" y="322"/>
                    </a:lnTo>
                    <a:lnTo>
                      <a:pt x="92" y="322"/>
                    </a:lnTo>
                    <a:lnTo>
                      <a:pt x="76" y="306"/>
                    </a:lnTo>
                    <a:lnTo>
                      <a:pt x="64" y="286"/>
                    </a:lnTo>
                    <a:lnTo>
                      <a:pt x="52" y="268"/>
                    </a:lnTo>
                    <a:lnTo>
                      <a:pt x="42" y="248"/>
                    </a:lnTo>
                    <a:lnTo>
                      <a:pt x="34" y="226"/>
                    </a:lnTo>
                    <a:lnTo>
                      <a:pt x="30" y="206"/>
                    </a:lnTo>
                    <a:lnTo>
                      <a:pt x="26" y="184"/>
                    </a:lnTo>
                    <a:lnTo>
                      <a:pt x="24" y="162"/>
                    </a:lnTo>
                    <a:lnTo>
                      <a:pt x="24" y="162"/>
                    </a:lnTo>
                    <a:lnTo>
                      <a:pt x="26" y="144"/>
                    </a:lnTo>
                    <a:lnTo>
                      <a:pt x="28" y="124"/>
                    </a:lnTo>
                    <a:lnTo>
                      <a:pt x="32" y="106"/>
                    </a:lnTo>
                    <a:lnTo>
                      <a:pt x="40" y="88"/>
                    </a:lnTo>
                    <a:lnTo>
                      <a:pt x="48" y="70"/>
                    </a:lnTo>
                    <a:lnTo>
                      <a:pt x="56" y="54"/>
                    </a:lnTo>
                    <a:lnTo>
                      <a:pt x="68" y="38"/>
                    </a:lnTo>
                    <a:lnTo>
                      <a:pt x="82" y="22"/>
                    </a:lnTo>
                    <a:lnTo>
                      <a:pt x="82" y="22"/>
                    </a:lnTo>
                    <a:lnTo>
                      <a:pt x="84" y="18"/>
                    </a:lnTo>
                    <a:lnTo>
                      <a:pt x="86" y="14"/>
                    </a:lnTo>
                    <a:lnTo>
                      <a:pt x="84" y="8"/>
                    </a:lnTo>
                    <a:lnTo>
                      <a:pt x="82" y="4"/>
                    </a:lnTo>
                    <a:lnTo>
                      <a:pt x="82" y="4"/>
                    </a:lnTo>
                    <a:lnTo>
                      <a:pt x="78" y="2"/>
                    </a:lnTo>
                    <a:lnTo>
                      <a:pt x="72" y="0"/>
                    </a:lnTo>
                    <a:lnTo>
                      <a:pt x="68" y="2"/>
                    </a:lnTo>
                    <a:lnTo>
                      <a:pt x="64" y="4"/>
                    </a:lnTo>
                    <a:lnTo>
                      <a:pt x="64" y="4"/>
                    </a:lnTo>
                    <a:close/>
                  </a:path>
                </a:pathLst>
              </a:custGeom>
              <a:grpFill/>
              <a:ln w="9525">
                <a:noFill/>
                <a:round/>
                <a:headEnd/>
                <a:tailEnd/>
              </a:ln>
            </p:spPr>
            <p:txBody>
              <a:bodyPr vert="horz" wrap="square" lIns="91416" tIns="45708" rIns="91416" bIns="45708" numCol="1" anchor="t" anchorCtr="0" compatLnSpc="1">
                <a:prstTxWarp prst="textNoShape">
                  <a:avLst/>
                </a:prstTxWarp>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2" name="Freeform 300">
                <a:extLst>
                  <a:ext uri="{FF2B5EF4-FFF2-40B4-BE49-F238E27FC236}">
                    <a16:creationId xmlns:a16="http://schemas.microsoft.com/office/drawing/2014/main" id="{1BE8FB43-20EF-4212-9363-8D97DE9C0C53}"/>
                  </a:ext>
                </a:extLst>
              </p:cNvPr>
              <p:cNvSpPr>
                <a:spLocks/>
              </p:cNvSpPr>
              <p:nvPr/>
            </p:nvSpPr>
            <p:spPr bwMode="auto">
              <a:xfrm>
                <a:off x="9692706" y="591999"/>
                <a:ext cx="45128" cy="152821"/>
              </a:xfrm>
              <a:custGeom>
                <a:avLst/>
                <a:gdLst/>
                <a:ahLst/>
                <a:cxnLst>
                  <a:cxn ang="0">
                    <a:pos x="56" y="4"/>
                  </a:cxn>
                  <a:cxn ang="0">
                    <a:pos x="56" y="4"/>
                  </a:cxn>
                  <a:cxn ang="0">
                    <a:pos x="42" y="18"/>
                  </a:cxn>
                  <a:cxn ang="0">
                    <a:pos x="32" y="34"/>
                  </a:cxn>
                  <a:cxn ang="0">
                    <a:pos x="22" y="50"/>
                  </a:cxn>
                  <a:cxn ang="0">
                    <a:pos x="14" y="68"/>
                  </a:cxn>
                  <a:cxn ang="0">
                    <a:pos x="8" y="84"/>
                  </a:cxn>
                  <a:cxn ang="0">
                    <a:pos x="4" y="104"/>
                  </a:cxn>
                  <a:cxn ang="0">
                    <a:pos x="2" y="122"/>
                  </a:cxn>
                  <a:cxn ang="0">
                    <a:pos x="0" y="140"/>
                  </a:cxn>
                  <a:cxn ang="0">
                    <a:pos x="0" y="140"/>
                  </a:cxn>
                  <a:cxn ang="0">
                    <a:pos x="2" y="160"/>
                  </a:cxn>
                  <a:cxn ang="0">
                    <a:pos x="4" y="182"/>
                  </a:cxn>
                  <a:cxn ang="0">
                    <a:pos x="10" y="202"/>
                  </a:cxn>
                  <a:cxn ang="0">
                    <a:pos x="16" y="222"/>
                  </a:cxn>
                  <a:cxn ang="0">
                    <a:pos x="26" y="242"/>
                  </a:cxn>
                  <a:cxn ang="0">
                    <a:pos x="38" y="260"/>
                  </a:cxn>
                  <a:cxn ang="0">
                    <a:pos x="50" y="278"/>
                  </a:cxn>
                  <a:cxn ang="0">
                    <a:pos x="66" y="294"/>
                  </a:cxn>
                  <a:cxn ang="0">
                    <a:pos x="66" y="294"/>
                  </a:cxn>
                  <a:cxn ang="0">
                    <a:pos x="70" y="298"/>
                  </a:cxn>
                  <a:cxn ang="0">
                    <a:pos x="74" y="298"/>
                  </a:cxn>
                  <a:cxn ang="0">
                    <a:pos x="80" y="298"/>
                  </a:cxn>
                  <a:cxn ang="0">
                    <a:pos x="84" y="294"/>
                  </a:cxn>
                  <a:cxn ang="0">
                    <a:pos x="84" y="294"/>
                  </a:cxn>
                  <a:cxn ang="0">
                    <a:pos x="86" y="290"/>
                  </a:cxn>
                  <a:cxn ang="0">
                    <a:pos x="88" y="286"/>
                  </a:cxn>
                  <a:cxn ang="0">
                    <a:pos x="86" y="280"/>
                  </a:cxn>
                  <a:cxn ang="0">
                    <a:pos x="84" y="276"/>
                  </a:cxn>
                  <a:cxn ang="0">
                    <a:pos x="84" y="276"/>
                  </a:cxn>
                  <a:cxn ang="0">
                    <a:pos x="70" y="262"/>
                  </a:cxn>
                  <a:cxn ang="0">
                    <a:pos x="58" y="246"/>
                  </a:cxn>
                  <a:cxn ang="0">
                    <a:pos x="48" y="230"/>
                  </a:cxn>
                  <a:cxn ang="0">
                    <a:pos x="40" y="212"/>
                  </a:cxn>
                  <a:cxn ang="0">
                    <a:pos x="34" y="194"/>
                  </a:cxn>
                  <a:cxn ang="0">
                    <a:pos x="30" y="176"/>
                  </a:cxn>
                  <a:cxn ang="0">
                    <a:pos x="26" y="158"/>
                  </a:cxn>
                  <a:cxn ang="0">
                    <a:pos x="26" y="140"/>
                  </a:cxn>
                  <a:cxn ang="0">
                    <a:pos x="26" y="140"/>
                  </a:cxn>
                  <a:cxn ang="0">
                    <a:pos x="26" y="124"/>
                  </a:cxn>
                  <a:cxn ang="0">
                    <a:pos x="30" y="108"/>
                  </a:cxn>
                  <a:cxn ang="0">
                    <a:pos x="32" y="92"/>
                  </a:cxn>
                  <a:cxn ang="0">
                    <a:pos x="38" y="76"/>
                  </a:cxn>
                  <a:cxn ang="0">
                    <a:pos x="44" y="62"/>
                  </a:cxn>
                  <a:cxn ang="0">
                    <a:pos x="54" y="48"/>
                  </a:cxn>
                  <a:cxn ang="0">
                    <a:pos x="62" y="34"/>
                  </a:cxn>
                  <a:cxn ang="0">
                    <a:pos x="74" y="22"/>
                  </a:cxn>
                  <a:cxn ang="0">
                    <a:pos x="74" y="22"/>
                  </a:cxn>
                  <a:cxn ang="0">
                    <a:pos x="78" y="18"/>
                  </a:cxn>
                  <a:cxn ang="0">
                    <a:pos x="78" y="12"/>
                  </a:cxn>
                  <a:cxn ang="0">
                    <a:pos x="78" y="8"/>
                  </a:cxn>
                  <a:cxn ang="0">
                    <a:pos x="74" y="4"/>
                  </a:cxn>
                  <a:cxn ang="0">
                    <a:pos x="74" y="4"/>
                  </a:cxn>
                  <a:cxn ang="0">
                    <a:pos x="70" y="0"/>
                  </a:cxn>
                  <a:cxn ang="0">
                    <a:pos x="66" y="0"/>
                  </a:cxn>
                  <a:cxn ang="0">
                    <a:pos x="60" y="0"/>
                  </a:cxn>
                  <a:cxn ang="0">
                    <a:pos x="56" y="4"/>
                  </a:cxn>
                  <a:cxn ang="0">
                    <a:pos x="56" y="4"/>
                  </a:cxn>
                </a:cxnLst>
                <a:rect l="0" t="0" r="r" b="b"/>
                <a:pathLst>
                  <a:path w="88" h="298">
                    <a:moveTo>
                      <a:pt x="56" y="4"/>
                    </a:moveTo>
                    <a:lnTo>
                      <a:pt x="56" y="4"/>
                    </a:lnTo>
                    <a:lnTo>
                      <a:pt x="42" y="18"/>
                    </a:lnTo>
                    <a:lnTo>
                      <a:pt x="32" y="34"/>
                    </a:lnTo>
                    <a:lnTo>
                      <a:pt x="22" y="50"/>
                    </a:lnTo>
                    <a:lnTo>
                      <a:pt x="14" y="68"/>
                    </a:lnTo>
                    <a:lnTo>
                      <a:pt x="8" y="84"/>
                    </a:lnTo>
                    <a:lnTo>
                      <a:pt x="4" y="104"/>
                    </a:lnTo>
                    <a:lnTo>
                      <a:pt x="2" y="122"/>
                    </a:lnTo>
                    <a:lnTo>
                      <a:pt x="0" y="140"/>
                    </a:lnTo>
                    <a:lnTo>
                      <a:pt x="0" y="140"/>
                    </a:lnTo>
                    <a:lnTo>
                      <a:pt x="2" y="160"/>
                    </a:lnTo>
                    <a:lnTo>
                      <a:pt x="4" y="182"/>
                    </a:lnTo>
                    <a:lnTo>
                      <a:pt x="10" y="202"/>
                    </a:lnTo>
                    <a:lnTo>
                      <a:pt x="16" y="222"/>
                    </a:lnTo>
                    <a:lnTo>
                      <a:pt x="26" y="242"/>
                    </a:lnTo>
                    <a:lnTo>
                      <a:pt x="38" y="260"/>
                    </a:lnTo>
                    <a:lnTo>
                      <a:pt x="50" y="278"/>
                    </a:lnTo>
                    <a:lnTo>
                      <a:pt x="66" y="294"/>
                    </a:lnTo>
                    <a:lnTo>
                      <a:pt x="66" y="294"/>
                    </a:lnTo>
                    <a:lnTo>
                      <a:pt x="70" y="298"/>
                    </a:lnTo>
                    <a:lnTo>
                      <a:pt x="74" y="298"/>
                    </a:lnTo>
                    <a:lnTo>
                      <a:pt x="80" y="298"/>
                    </a:lnTo>
                    <a:lnTo>
                      <a:pt x="84" y="294"/>
                    </a:lnTo>
                    <a:lnTo>
                      <a:pt x="84" y="294"/>
                    </a:lnTo>
                    <a:lnTo>
                      <a:pt x="86" y="290"/>
                    </a:lnTo>
                    <a:lnTo>
                      <a:pt x="88" y="286"/>
                    </a:lnTo>
                    <a:lnTo>
                      <a:pt x="86" y="280"/>
                    </a:lnTo>
                    <a:lnTo>
                      <a:pt x="84" y="276"/>
                    </a:lnTo>
                    <a:lnTo>
                      <a:pt x="84" y="276"/>
                    </a:lnTo>
                    <a:lnTo>
                      <a:pt x="70" y="262"/>
                    </a:lnTo>
                    <a:lnTo>
                      <a:pt x="58" y="246"/>
                    </a:lnTo>
                    <a:lnTo>
                      <a:pt x="48" y="230"/>
                    </a:lnTo>
                    <a:lnTo>
                      <a:pt x="40" y="212"/>
                    </a:lnTo>
                    <a:lnTo>
                      <a:pt x="34" y="194"/>
                    </a:lnTo>
                    <a:lnTo>
                      <a:pt x="30" y="176"/>
                    </a:lnTo>
                    <a:lnTo>
                      <a:pt x="26" y="158"/>
                    </a:lnTo>
                    <a:lnTo>
                      <a:pt x="26" y="140"/>
                    </a:lnTo>
                    <a:lnTo>
                      <a:pt x="26" y="140"/>
                    </a:lnTo>
                    <a:lnTo>
                      <a:pt x="26" y="124"/>
                    </a:lnTo>
                    <a:lnTo>
                      <a:pt x="30" y="108"/>
                    </a:lnTo>
                    <a:lnTo>
                      <a:pt x="32" y="92"/>
                    </a:lnTo>
                    <a:lnTo>
                      <a:pt x="38" y="76"/>
                    </a:lnTo>
                    <a:lnTo>
                      <a:pt x="44" y="62"/>
                    </a:lnTo>
                    <a:lnTo>
                      <a:pt x="54" y="48"/>
                    </a:lnTo>
                    <a:lnTo>
                      <a:pt x="62" y="34"/>
                    </a:lnTo>
                    <a:lnTo>
                      <a:pt x="74" y="22"/>
                    </a:lnTo>
                    <a:lnTo>
                      <a:pt x="74" y="22"/>
                    </a:lnTo>
                    <a:lnTo>
                      <a:pt x="78" y="18"/>
                    </a:lnTo>
                    <a:lnTo>
                      <a:pt x="78" y="12"/>
                    </a:lnTo>
                    <a:lnTo>
                      <a:pt x="78" y="8"/>
                    </a:lnTo>
                    <a:lnTo>
                      <a:pt x="74" y="4"/>
                    </a:lnTo>
                    <a:lnTo>
                      <a:pt x="74" y="4"/>
                    </a:lnTo>
                    <a:lnTo>
                      <a:pt x="70" y="0"/>
                    </a:lnTo>
                    <a:lnTo>
                      <a:pt x="66" y="0"/>
                    </a:lnTo>
                    <a:lnTo>
                      <a:pt x="60" y="0"/>
                    </a:lnTo>
                    <a:lnTo>
                      <a:pt x="56" y="4"/>
                    </a:lnTo>
                    <a:lnTo>
                      <a:pt x="56" y="4"/>
                    </a:lnTo>
                    <a:close/>
                  </a:path>
                </a:pathLst>
              </a:custGeom>
              <a:grpFill/>
              <a:ln w="9525">
                <a:noFill/>
                <a:round/>
                <a:headEnd/>
                <a:tailEnd/>
              </a:ln>
            </p:spPr>
            <p:txBody>
              <a:bodyPr vert="horz" wrap="square" lIns="91416" tIns="45708" rIns="91416" bIns="45708" numCol="1" anchor="t" anchorCtr="0" compatLnSpc="1">
                <a:prstTxWarp prst="textNoShape">
                  <a:avLst/>
                </a:prstTxWarp>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3" name="Freeform 301">
                <a:extLst>
                  <a:ext uri="{FF2B5EF4-FFF2-40B4-BE49-F238E27FC236}">
                    <a16:creationId xmlns:a16="http://schemas.microsoft.com/office/drawing/2014/main" id="{F7A90C2D-94E2-429D-AD7F-7B1F26D24C3D}"/>
                  </a:ext>
                </a:extLst>
              </p:cNvPr>
              <p:cNvSpPr>
                <a:spLocks/>
              </p:cNvSpPr>
              <p:nvPr/>
            </p:nvSpPr>
            <p:spPr bwMode="auto">
              <a:xfrm>
                <a:off x="9732706" y="603282"/>
                <a:ext cx="38974" cy="130256"/>
              </a:xfrm>
              <a:custGeom>
                <a:avLst/>
                <a:gdLst/>
                <a:ahLst/>
                <a:cxnLst>
                  <a:cxn ang="0">
                    <a:pos x="46" y="4"/>
                  </a:cxn>
                  <a:cxn ang="0">
                    <a:pos x="46" y="4"/>
                  </a:cxn>
                  <a:cxn ang="0">
                    <a:pos x="36" y="16"/>
                  </a:cxn>
                  <a:cxn ang="0">
                    <a:pos x="26" y="30"/>
                  </a:cxn>
                  <a:cxn ang="0">
                    <a:pos x="18" y="44"/>
                  </a:cxn>
                  <a:cxn ang="0">
                    <a:pos x="12" y="58"/>
                  </a:cxn>
                  <a:cxn ang="0">
                    <a:pos x="6" y="72"/>
                  </a:cxn>
                  <a:cxn ang="0">
                    <a:pos x="2" y="88"/>
                  </a:cxn>
                  <a:cxn ang="0">
                    <a:pos x="0" y="104"/>
                  </a:cxn>
                  <a:cxn ang="0">
                    <a:pos x="0" y="120"/>
                  </a:cxn>
                  <a:cxn ang="0">
                    <a:pos x="0" y="120"/>
                  </a:cxn>
                  <a:cxn ang="0">
                    <a:pos x="0" y="138"/>
                  </a:cxn>
                  <a:cxn ang="0">
                    <a:pos x="2" y="154"/>
                  </a:cxn>
                  <a:cxn ang="0">
                    <a:pos x="8" y="172"/>
                  </a:cxn>
                  <a:cxn ang="0">
                    <a:pos x="14" y="188"/>
                  </a:cxn>
                  <a:cxn ang="0">
                    <a:pos x="22" y="204"/>
                  </a:cxn>
                  <a:cxn ang="0">
                    <a:pos x="30" y="220"/>
                  </a:cxn>
                  <a:cxn ang="0">
                    <a:pos x="42" y="236"/>
                  </a:cxn>
                  <a:cxn ang="0">
                    <a:pos x="54" y="250"/>
                  </a:cxn>
                  <a:cxn ang="0">
                    <a:pos x="54" y="250"/>
                  </a:cxn>
                  <a:cxn ang="0">
                    <a:pos x="58" y="252"/>
                  </a:cxn>
                  <a:cxn ang="0">
                    <a:pos x="64" y="254"/>
                  </a:cxn>
                  <a:cxn ang="0">
                    <a:pos x="68" y="252"/>
                  </a:cxn>
                  <a:cxn ang="0">
                    <a:pos x="72" y="250"/>
                  </a:cxn>
                  <a:cxn ang="0">
                    <a:pos x="72" y="250"/>
                  </a:cxn>
                  <a:cxn ang="0">
                    <a:pos x="76" y="246"/>
                  </a:cxn>
                  <a:cxn ang="0">
                    <a:pos x="76" y="240"/>
                  </a:cxn>
                  <a:cxn ang="0">
                    <a:pos x="76" y="236"/>
                  </a:cxn>
                  <a:cxn ang="0">
                    <a:pos x="72" y="232"/>
                  </a:cxn>
                  <a:cxn ang="0">
                    <a:pos x="72" y="232"/>
                  </a:cxn>
                  <a:cxn ang="0">
                    <a:pos x="62" y="220"/>
                  </a:cxn>
                  <a:cxn ang="0">
                    <a:pos x="52" y="206"/>
                  </a:cxn>
                  <a:cxn ang="0">
                    <a:pos x="44" y="192"/>
                  </a:cxn>
                  <a:cxn ang="0">
                    <a:pos x="38" y="178"/>
                  </a:cxn>
                  <a:cxn ang="0">
                    <a:pos x="32" y="164"/>
                  </a:cxn>
                  <a:cxn ang="0">
                    <a:pos x="28" y="150"/>
                  </a:cxn>
                  <a:cxn ang="0">
                    <a:pos x="26" y="134"/>
                  </a:cxn>
                  <a:cxn ang="0">
                    <a:pos x="26" y="120"/>
                  </a:cxn>
                  <a:cxn ang="0">
                    <a:pos x="26" y="120"/>
                  </a:cxn>
                  <a:cxn ang="0">
                    <a:pos x="26" y="106"/>
                  </a:cxn>
                  <a:cxn ang="0">
                    <a:pos x="28" y="94"/>
                  </a:cxn>
                  <a:cxn ang="0">
                    <a:pos x="30" y="80"/>
                  </a:cxn>
                  <a:cxn ang="0">
                    <a:pos x="36" y="68"/>
                  </a:cxn>
                  <a:cxn ang="0">
                    <a:pos x="40" y="56"/>
                  </a:cxn>
                  <a:cxn ang="0">
                    <a:pos x="48" y="44"/>
                  </a:cxn>
                  <a:cxn ang="0">
                    <a:pos x="56" y="32"/>
                  </a:cxn>
                  <a:cxn ang="0">
                    <a:pos x="64" y="22"/>
                  </a:cxn>
                  <a:cxn ang="0">
                    <a:pos x="64" y="22"/>
                  </a:cxn>
                  <a:cxn ang="0">
                    <a:pos x="68" y="18"/>
                  </a:cxn>
                  <a:cxn ang="0">
                    <a:pos x="68" y="14"/>
                  </a:cxn>
                  <a:cxn ang="0">
                    <a:pos x="68" y="8"/>
                  </a:cxn>
                  <a:cxn ang="0">
                    <a:pos x="64" y="4"/>
                  </a:cxn>
                  <a:cxn ang="0">
                    <a:pos x="64" y="4"/>
                  </a:cxn>
                  <a:cxn ang="0">
                    <a:pos x="60" y="2"/>
                  </a:cxn>
                  <a:cxn ang="0">
                    <a:pos x="56" y="0"/>
                  </a:cxn>
                  <a:cxn ang="0">
                    <a:pos x="50" y="2"/>
                  </a:cxn>
                  <a:cxn ang="0">
                    <a:pos x="46" y="4"/>
                  </a:cxn>
                  <a:cxn ang="0">
                    <a:pos x="46" y="4"/>
                  </a:cxn>
                </a:cxnLst>
                <a:rect l="0" t="0" r="r" b="b"/>
                <a:pathLst>
                  <a:path w="76" h="254">
                    <a:moveTo>
                      <a:pt x="46" y="4"/>
                    </a:moveTo>
                    <a:lnTo>
                      <a:pt x="46" y="4"/>
                    </a:lnTo>
                    <a:lnTo>
                      <a:pt x="36" y="16"/>
                    </a:lnTo>
                    <a:lnTo>
                      <a:pt x="26" y="30"/>
                    </a:lnTo>
                    <a:lnTo>
                      <a:pt x="18" y="44"/>
                    </a:lnTo>
                    <a:lnTo>
                      <a:pt x="12" y="58"/>
                    </a:lnTo>
                    <a:lnTo>
                      <a:pt x="6" y="72"/>
                    </a:lnTo>
                    <a:lnTo>
                      <a:pt x="2" y="88"/>
                    </a:lnTo>
                    <a:lnTo>
                      <a:pt x="0" y="104"/>
                    </a:lnTo>
                    <a:lnTo>
                      <a:pt x="0" y="120"/>
                    </a:lnTo>
                    <a:lnTo>
                      <a:pt x="0" y="120"/>
                    </a:lnTo>
                    <a:lnTo>
                      <a:pt x="0" y="138"/>
                    </a:lnTo>
                    <a:lnTo>
                      <a:pt x="2" y="154"/>
                    </a:lnTo>
                    <a:lnTo>
                      <a:pt x="8" y="172"/>
                    </a:lnTo>
                    <a:lnTo>
                      <a:pt x="14" y="188"/>
                    </a:lnTo>
                    <a:lnTo>
                      <a:pt x="22" y="204"/>
                    </a:lnTo>
                    <a:lnTo>
                      <a:pt x="30" y="220"/>
                    </a:lnTo>
                    <a:lnTo>
                      <a:pt x="42" y="236"/>
                    </a:lnTo>
                    <a:lnTo>
                      <a:pt x="54" y="250"/>
                    </a:lnTo>
                    <a:lnTo>
                      <a:pt x="54" y="250"/>
                    </a:lnTo>
                    <a:lnTo>
                      <a:pt x="58" y="252"/>
                    </a:lnTo>
                    <a:lnTo>
                      <a:pt x="64" y="254"/>
                    </a:lnTo>
                    <a:lnTo>
                      <a:pt x="68" y="252"/>
                    </a:lnTo>
                    <a:lnTo>
                      <a:pt x="72" y="250"/>
                    </a:lnTo>
                    <a:lnTo>
                      <a:pt x="72" y="250"/>
                    </a:lnTo>
                    <a:lnTo>
                      <a:pt x="76" y="246"/>
                    </a:lnTo>
                    <a:lnTo>
                      <a:pt x="76" y="240"/>
                    </a:lnTo>
                    <a:lnTo>
                      <a:pt x="76" y="236"/>
                    </a:lnTo>
                    <a:lnTo>
                      <a:pt x="72" y="232"/>
                    </a:lnTo>
                    <a:lnTo>
                      <a:pt x="72" y="232"/>
                    </a:lnTo>
                    <a:lnTo>
                      <a:pt x="62" y="220"/>
                    </a:lnTo>
                    <a:lnTo>
                      <a:pt x="52" y="206"/>
                    </a:lnTo>
                    <a:lnTo>
                      <a:pt x="44" y="192"/>
                    </a:lnTo>
                    <a:lnTo>
                      <a:pt x="38" y="178"/>
                    </a:lnTo>
                    <a:lnTo>
                      <a:pt x="32" y="164"/>
                    </a:lnTo>
                    <a:lnTo>
                      <a:pt x="28" y="150"/>
                    </a:lnTo>
                    <a:lnTo>
                      <a:pt x="26" y="134"/>
                    </a:lnTo>
                    <a:lnTo>
                      <a:pt x="26" y="120"/>
                    </a:lnTo>
                    <a:lnTo>
                      <a:pt x="26" y="120"/>
                    </a:lnTo>
                    <a:lnTo>
                      <a:pt x="26" y="106"/>
                    </a:lnTo>
                    <a:lnTo>
                      <a:pt x="28" y="94"/>
                    </a:lnTo>
                    <a:lnTo>
                      <a:pt x="30" y="80"/>
                    </a:lnTo>
                    <a:lnTo>
                      <a:pt x="36" y="68"/>
                    </a:lnTo>
                    <a:lnTo>
                      <a:pt x="40" y="56"/>
                    </a:lnTo>
                    <a:lnTo>
                      <a:pt x="48" y="44"/>
                    </a:lnTo>
                    <a:lnTo>
                      <a:pt x="56" y="32"/>
                    </a:lnTo>
                    <a:lnTo>
                      <a:pt x="64" y="22"/>
                    </a:lnTo>
                    <a:lnTo>
                      <a:pt x="64" y="22"/>
                    </a:lnTo>
                    <a:lnTo>
                      <a:pt x="68" y="18"/>
                    </a:lnTo>
                    <a:lnTo>
                      <a:pt x="68" y="14"/>
                    </a:lnTo>
                    <a:lnTo>
                      <a:pt x="68" y="8"/>
                    </a:lnTo>
                    <a:lnTo>
                      <a:pt x="64" y="4"/>
                    </a:lnTo>
                    <a:lnTo>
                      <a:pt x="64" y="4"/>
                    </a:lnTo>
                    <a:lnTo>
                      <a:pt x="60" y="2"/>
                    </a:lnTo>
                    <a:lnTo>
                      <a:pt x="56" y="0"/>
                    </a:lnTo>
                    <a:lnTo>
                      <a:pt x="50" y="2"/>
                    </a:lnTo>
                    <a:lnTo>
                      <a:pt x="46" y="4"/>
                    </a:lnTo>
                    <a:lnTo>
                      <a:pt x="46" y="4"/>
                    </a:lnTo>
                    <a:close/>
                  </a:path>
                </a:pathLst>
              </a:custGeom>
              <a:grpFill/>
              <a:ln w="9525">
                <a:noFill/>
                <a:round/>
                <a:headEnd/>
                <a:tailEnd/>
              </a:ln>
            </p:spPr>
            <p:txBody>
              <a:bodyPr vert="horz" wrap="square" lIns="91416" tIns="45708" rIns="91416" bIns="45708" numCol="1" anchor="t" anchorCtr="0" compatLnSpc="1">
                <a:prstTxWarp prst="textNoShape">
                  <a:avLst/>
                </a:prstTxWarp>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4" name="Freeform 302">
                <a:extLst>
                  <a:ext uri="{FF2B5EF4-FFF2-40B4-BE49-F238E27FC236}">
                    <a16:creationId xmlns:a16="http://schemas.microsoft.com/office/drawing/2014/main" id="{936B0A1E-5558-4EEC-87FC-49609CE5D7C0}"/>
                  </a:ext>
                </a:extLst>
              </p:cNvPr>
              <p:cNvSpPr>
                <a:spLocks/>
              </p:cNvSpPr>
              <p:nvPr/>
            </p:nvSpPr>
            <p:spPr bwMode="auto">
              <a:xfrm>
                <a:off x="9771680" y="615589"/>
                <a:ext cx="34872" cy="105641"/>
              </a:xfrm>
              <a:custGeom>
                <a:avLst/>
                <a:gdLst/>
                <a:ahLst/>
                <a:cxnLst>
                  <a:cxn ang="0">
                    <a:pos x="40" y="4"/>
                  </a:cxn>
                  <a:cxn ang="0">
                    <a:pos x="40" y="4"/>
                  </a:cxn>
                  <a:cxn ang="0">
                    <a:pos x="30" y="14"/>
                  </a:cxn>
                  <a:cxn ang="0">
                    <a:pos x="22" y="24"/>
                  </a:cxn>
                  <a:cxn ang="0">
                    <a:pos x="16" y="36"/>
                  </a:cxn>
                  <a:cxn ang="0">
                    <a:pos x="10" y="46"/>
                  </a:cxn>
                  <a:cxn ang="0">
                    <a:pos x="6" y="60"/>
                  </a:cxn>
                  <a:cxn ang="0">
                    <a:pos x="4" y="72"/>
                  </a:cxn>
                  <a:cxn ang="0">
                    <a:pos x="2" y="84"/>
                  </a:cxn>
                  <a:cxn ang="0">
                    <a:pos x="0" y="98"/>
                  </a:cxn>
                  <a:cxn ang="0">
                    <a:pos x="0" y="98"/>
                  </a:cxn>
                  <a:cxn ang="0">
                    <a:pos x="2" y="112"/>
                  </a:cxn>
                  <a:cxn ang="0">
                    <a:pos x="4" y="126"/>
                  </a:cxn>
                  <a:cxn ang="0">
                    <a:pos x="6" y="140"/>
                  </a:cxn>
                  <a:cxn ang="0">
                    <a:pos x="12" y="154"/>
                  </a:cxn>
                  <a:cxn ang="0">
                    <a:pos x="18" y="166"/>
                  </a:cxn>
                  <a:cxn ang="0">
                    <a:pos x="26" y="180"/>
                  </a:cxn>
                  <a:cxn ang="0">
                    <a:pos x="34" y="192"/>
                  </a:cxn>
                  <a:cxn ang="0">
                    <a:pos x="46" y="202"/>
                  </a:cxn>
                  <a:cxn ang="0">
                    <a:pos x="46" y="202"/>
                  </a:cxn>
                  <a:cxn ang="0">
                    <a:pos x="50" y="206"/>
                  </a:cxn>
                  <a:cxn ang="0">
                    <a:pos x="54" y="206"/>
                  </a:cxn>
                  <a:cxn ang="0">
                    <a:pos x="60" y="206"/>
                  </a:cxn>
                  <a:cxn ang="0">
                    <a:pos x="64" y="202"/>
                  </a:cxn>
                  <a:cxn ang="0">
                    <a:pos x="64" y="202"/>
                  </a:cxn>
                  <a:cxn ang="0">
                    <a:pos x="66" y="198"/>
                  </a:cxn>
                  <a:cxn ang="0">
                    <a:pos x="68" y="194"/>
                  </a:cxn>
                  <a:cxn ang="0">
                    <a:pos x="66" y="188"/>
                  </a:cxn>
                  <a:cxn ang="0">
                    <a:pos x="64" y="184"/>
                  </a:cxn>
                  <a:cxn ang="0">
                    <a:pos x="64" y="184"/>
                  </a:cxn>
                  <a:cxn ang="0">
                    <a:pos x="54" y="176"/>
                  </a:cxn>
                  <a:cxn ang="0">
                    <a:pos x="48" y="164"/>
                  </a:cxn>
                  <a:cxn ang="0">
                    <a:pos x="40" y="154"/>
                  </a:cxn>
                  <a:cxn ang="0">
                    <a:pos x="36" y="144"/>
                  </a:cxn>
                  <a:cxn ang="0">
                    <a:pos x="28" y="120"/>
                  </a:cxn>
                  <a:cxn ang="0">
                    <a:pos x="26" y="98"/>
                  </a:cxn>
                  <a:cxn ang="0">
                    <a:pos x="26" y="98"/>
                  </a:cxn>
                  <a:cxn ang="0">
                    <a:pos x="28" y="76"/>
                  </a:cxn>
                  <a:cxn ang="0">
                    <a:pos x="34" y="56"/>
                  </a:cxn>
                  <a:cxn ang="0">
                    <a:pos x="44" y="38"/>
                  </a:cxn>
                  <a:cxn ang="0">
                    <a:pos x="58" y="22"/>
                  </a:cxn>
                  <a:cxn ang="0">
                    <a:pos x="58" y="22"/>
                  </a:cxn>
                  <a:cxn ang="0">
                    <a:pos x="60" y="18"/>
                  </a:cxn>
                  <a:cxn ang="0">
                    <a:pos x="60" y="12"/>
                  </a:cxn>
                  <a:cxn ang="0">
                    <a:pos x="60" y="8"/>
                  </a:cxn>
                  <a:cxn ang="0">
                    <a:pos x="58" y="4"/>
                  </a:cxn>
                  <a:cxn ang="0">
                    <a:pos x="58" y="4"/>
                  </a:cxn>
                  <a:cxn ang="0">
                    <a:pos x="52" y="0"/>
                  </a:cxn>
                  <a:cxn ang="0">
                    <a:pos x="48" y="0"/>
                  </a:cxn>
                  <a:cxn ang="0">
                    <a:pos x="44" y="0"/>
                  </a:cxn>
                  <a:cxn ang="0">
                    <a:pos x="40" y="4"/>
                  </a:cxn>
                  <a:cxn ang="0">
                    <a:pos x="40" y="4"/>
                  </a:cxn>
                </a:cxnLst>
                <a:rect l="0" t="0" r="r" b="b"/>
                <a:pathLst>
                  <a:path w="68" h="206">
                    <a:moveTo>
                      <a:pt x="40" y="4"/>
                    </a:moveTo>
                    <a:lnTo>
                      <a:pt x="40" y="4"/>
                    </a:lnTo>
                    <a:lnTo>
                      <a:pt x="30" y="14"/>
                    </a:lnTo>
                    <a:lnTo>
                      <a:pt x="22" y="24"/>
                    </a:lnTo>
                    <a:lnTo>
                      <a:pt x="16" y="36"/>
                    </a:lnTo>
                    <a:lnTo>
                      <a:pt x="10" y="46"/>
                    </a:lnTo>
                    <a:lnTo>
                      <a:pt x="6" y="60"/>
                    </a:lnTo>
                    <a:lnTo>
                      <a:pt x="4" y="72"/>
                    </a:lnTo>
                    <a:lnTo>
                      <a:pt x="2" y="84"/>
                    </a:lnTo>
                    <a:lnTo>
                      <a:pt x="0" y="98"/>
                    </a:lnTo>
                    <a:lnTo>
                      <a:pt x="0" y="98"/>
                    </a:lnTo>
                    <a:lnTo>
                      <a:pt x="2" y="112"/>
                    </a:lnTo>
                    <a:lnTo>
                      <a:pt x="4" y="126"/>
                    </a:lnTo>
                    <a:lnTo>
                      <a:pt x="6" y="140"/>
                    </a:lnTo>
                    <a:lnTo>
                      <a:pt x="12" y="154"/>
                    </a:lnTo>
                    <a:lnTo>
                      <a:pt x="18" y="166"/>
                    </a:lnTo>
                    <a:lnTo>
                      <a:pt x="26" y="180"/>
                    </a:lnTo>
                    <a:lnTo>
                      <a:pt x="34" y="192"/>
                    </a:lnTo>
                    <a:lnTo>
                      <a:pt x="46" y="202"/>
                    </a:lnTo>
                    <a:lnTo>
                      <a:pt x="46" y="202"/>
                    </a:lnTo>
                    <a:lnTo>
                      <a:pt x="50" y="206"/>
                    </a:lnTo>
                    <a:lnTo>
                      <a:pt x="54" y="206"/>
                    </a:lnTo>
                    <a:lnTo>
                      <a:pt x="60" y="206"/>
                    </a:lnTo>
                    <a:lnTo>
                      <a:pt x="64" y="202"/>
                    </a:lnTo>
                    <a:lnTo>
                      <a:pt x="64" y="202"/>
                    </a:lnTo>
                    <a:lnTo>
                      <a:pt x="66" y="198"/>
                    </a:lnTo>
                    <a:lnTo>
                      <a:pt x="68" y="194"/>
                    </a:lnTo>
                    <a:lnTo>
                      <a:pt x="66" y="188"/>
                    </a:lnTo>
                    <a:lnTo>
                      <a:pt x="64" y="184"/>
                    </a:lnTo>
                    <a:lnTo>
                      <a:pt x="64" y="184"/>
                    </a:lnTo>
                    <a:lnTo>
                      <a:pt x="54" y="176"/>
                    </a:lnTo>
                    <a:lnTo>
                      <a:pt x="48" y="164"/>
                    </a:lnTo>
                    <a:lnTo>
                      <a:pt x="40" y="154"/>
                    </a:lnTo>
                    <a:lnTo>
                      <a:pt x="36" y="144"/>
                    </a:lnTo>
                    <a:lnTo>
                      <a:pt x="28" y="120"/>
                    </a:lnTo>
                    <a:lnTo>
                      <a:pt x="26" y="98"/>
                    </a:lnTo>
                    <a:lnTo>
                      <a:pt x="26" y="98"/>
                    </a:lnTo>
                    <a:lnTo>
                      <a:pt x="28" y="76"/>
                    </a:lnTo>
                    <a:lnTo>
                      <a:pt x="34" y="56"/>
                    </a:lnTo>
                    <a:lnTo>
                      <a:pt x="44" y="38"/>
                    </a:lnTo>
                    <a:lnTo>
                      <a:pt x="58" y="22"/>
                    </a:lnTo>
                    <a:lnTo>
                      <a:pt x="58" y="22"/>
                    </a:lnTo>
                    <a:lnTo>
                      <a:pt x="60" y="18"/>
                    </a:lnTo>
                    <a:lnTo>
                      <a:pt x="60" y="12"/>
                    </a:lnTo>
                    <a:lnTo>
                      <a:pt x="60" y="8"/>
                    </a:lnTo>
                    <a:lnTo>
                      <a:pt x="58" y="4"/>
                    </a:lnTo>
                    <a:lnTo>
                      <a:pt x="58" y="4"/>
                    </a:lnTo>
                    <a:lnTo>
                      <a:pt x="52" y="0"/>
                    </a:lnTo>
                    <a:lnTo>
                      <a:pt x="48" y="0"/>
                    </a:lnTo>
                    <a:lnTo>
                      <a:pt x="44" y="0"/>
                    </a:lnTo>
                    <a:lnTo>
                      <a:pt x="40" y="4"/>
                    </a:lnTo>
                    <a:lnTo>
                      <a:pt x="40" y="4"/>
                    </a:lnTo>
                    <a:close/>
                  </a:path>
                </a:pathLst>
              </a:custGeom>
              <a:grpFill/>
              <a:ln w="9525">
                <a:noFill/>
                <a:round/>
                <a:headEnd/>
                <a:tailEnd/>
              </a:ln>
            </p:spPr>
            <p:txBody>
              <a:bodyPr vert="horz" wrap="square" lIns="91416" tIns="45708" rIns="91416" bIns="45708" numCol="1" anchor="t" anchorCtr="0" compatLnSpc="1">
                <a:prstTxWarp prst="textNoShape">
                  <a:avLst/>
                </a:prstTxWarp>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cxnSp>
          <p:nvCxnSpPr>
            <p:cNvPr id="8" name="Straight Arrow Connector 231">
              <a:extLst>
                <a:ext uri="{FF2B5EF4-FFF2-40B4-BE49-F238E27FC236}">
                  <a16:creationId xmlns:a16="http://schemas.microsoft.com/office/drawing/2014/main" id="{26FD5E35-E6EF-4CB8-BAC2-68AFC94EBDBD}"/>
                </a:ext>
              </a:extLst>
            </p:cNvPr>
            <p:cNvCxnSpPr/>
            <p:nvPr/>
          </p:nvCxnSpPr>
          <p:spPr>
            <a:xfrm flipV="1">
              <a:off x="3731084" y="2568686"/>
              <a:ext cx="1028920" cy="723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282">
              <a:extLst>
                <a:ext uri="{FF2B5EF4-FFF2-40B4-BE49-F238E27FC236}">
                  <a16:creationId xmlns:a16="http://schemas.microsoft.com/office/drawing/2014/main" id="{4D851D2D-5921-416C-8143-78D5D4D79C1B}"/>
                </a:ext>
              </a:extLst>
            </p:cNvPr>
            <p:cNvCxnSpPr/>
            <p:nvPr/>
          </p:nvCxnSpPr>
          <p:spPr>
            <a:xfrm flipV="1">
              <a:off x="1262992" y="3116862"/>
              <a:ext cx="738260" cy="420373"/>
            </a:xfrm>
            <a:prstGeom prst="straightConnector1">
              <a:avLst/>
            </a:prstGeom>
            <a:ln>
              <a:solidFill>
                <a:srgbClr val="FF0000"/>
              </a:solidFill>
              <a:prstDash val="sysDot"/>
              <a:headEnd type="triangle" w="sm" len="med"/>
              <a:tailEnd type="triangle" w="sm" len="med"/>
            </a:ln>
          </p:spPr>
          <p:style>
            <a:lnRef idx="1">
              <a:schemeClr val="accent1"/>
            </a:lnRef>
            <a:fillRef idx="0">
              <a:schemeClr val="accent1"/>
            </a:fillRef>
            <a:effectRef idx="0">
              <a:schemeClr val="accent1"/>
            </a:effectRef>
            <a:fontRef idx="minor">
              <a:schemeClr val="tx1"/>
            </a:fontRef>
          </p:style>
        </p:cxnSp>
        <p:pic>
          <p:nvPicPr>
            <p:cNvPr id="10" name="图片 27">
              <a:extLst>
                <a:ext uri="{FF2B5EF4-FFF2-40B4-BE49-F238E27FC236}">
                  <a16:creationId xmlns:a16="http://schemas.microsoft.com/office/drawing/2014/main" id="{9848391E-B53C-4882-94D1-C514C86AAC0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494" b="100000" l="0" r="98884">
                          <a14:backgroundMark x1="85327" y1="21835" x2="85327" y2="21835"/>
                          <a14:backgroundMark x1="9888" y1="87342" x2="9888" y2="87342"/>
                          <a14:backgroundMark x1="9888" y1="19304" x2="9888" y2="19304"/>
                          <a14:backgroundMark x1="88038" y1="90190" x2="88038" y2="90190"/>
                        </a14:backgroundRemoval>
                      </a14:imgEffect>
                    </a14:imgLayer>
                  </a14:imgProps>
                </a:ext>
              </a:extLst>
            </a:blip>
            <a:stretch>
              <a:fillRect/>
            </a:stretch>
          </p:blipFill>
          <p:spPr>
            <a:xfrm>
              <a:off x="1030410" y="4418197"/>
              <a:ext cx="539088" cy="271694"/>
            </a:xfrm>
            <a:prstGeom prst="rect">
              <a:avLst/>
            </a:prstGeom>
          </p:spPr>
        </p:pic>
        <p:sp>
          <p:nvSpPr>
            <p:cNvPr id="11" name="TextBox 310">
              <a:extLst>
                <a:ext uri="{FF2B5EF4-FFF2-40B4-BE49-F238E27FC236}">
                  <a16:creationId xmlns:a16="http://schemas.microsoft.com/office/drawing/2014/main" id="{532A8FB2-D5C9-408E-BB9D-2CA15E875D60}"/>
                </a:ext>
              </a:extLst>
            </p:cNvPr>
            <p:cNvSpPr txBox="1"/>
            <p:nvPr/>
          </p:nvSpPr>
          <p:spPr>
            <a:xfrm>
              <a:off x="1697970" y="3235590"/>
              <a:ext cx="376977" cy="261576"/>
            </a:xfrm>
            <a:prstGeom prst="rect">
              <a:avLst/>
            </a:prstGeom>
            <a:noFill/>
          </p:spPr>
          <p:txBody>
            <a:bodyPr wrap="none" rtlCol="0">
              <a:noAutofit/>
            </a:bodyPr>
            <a:lstStyle/>
            <a:p>
              <a:pPr marL="0" marR="0" lvl="0" indent="0" algn="ctr" defTabSz="914296"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Uu</a:t>
              </a:r>
              <a:endPar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2" name="TextBox 311">
              <a:extLst>
                <a:ext uri="{FF2B5EF4-FFF2-40B4-BE49-F238E27FC236}">
                  <a16:creationId xmlns:a16="http://schemas.microsoft.com/office/drawing/2014/main" id="{18BC9B42-39EB-4182-8B08-40DBF489D269}"/>
                </a:ext>
              </a:extLst>
            </p:cNvPr>
            <p:cNvSpPr txBox="1"/>
            <p:nvPr/>
          </p:nvSpPr>
          <p:spPr>
            <a:xfrm>
              <a:off x="4145946" y="3087736"/>
              <a:ext cx="686406" cy="261610"/>
            </a:xfrm>
            <a:prstGeom prst="rect">
              <a:avLst/>
            </a:prstGeom>
            <a:noFill/>
          </p:spPr>
          <p:txBody>
            <a:bodyPr wrap="none" rtlCol="0">
              <a:noAutofit/>
            </a:bodyPr>
            <a:lstStyle/>
            <a:p>
              <a:pPr marL="0" marR="0" lvl="0" indent="0" algn="ctr" defTabSz="914296"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Fiber/Uu</a:t>
              </a:r>
              <a:endPar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312">
              <a:extLst>
                <a:ext uri="{FF2B5EF4-FFF2-40B4-BE49-F238E27FC236}">
                  <a16:creationId xmlns:a16="http://schemas.microsoft.com/office/drawing/2014/main" id="{2B42E489-3CF2-44F5-B83E-3A64B89816B0}"/>
                </a:ext>
              </a:extLst>
            </p:cNvPr>
            <p:cNvSpPr txBox="1"/>
            <p:nvPr/>
          </p:nvSpPr>
          <p:spPr>
            <a:xfrm>
              <a:off x="2679220" y="3390044"/>
              <a:ext cx="460262" cy="261542"/>
            </a:xfrm>
            <a:prstGeom prst="rect">
              <a:avLst/>
            </a:prstGeom>
            <a:noFill/>
          </p:spPr>
          <p:txBody>
            <a:bodyPr wrap="none" rtlCol="0">
              <a:noAutofit/>
            </a:bodyPr>
            <a:lstStyle/>
            <a:p>
              <a:pPr marL="0" marR="0" lvl="0" indent="0" algn="ctr" defTabSz="914296"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PC5</a:t>
              </a:r>
            </a:p>
          </p:txBody>
        </p:sp>
        <p:grpSp>
          <p:nvGrpSpPr>
            <p:cNvPr id="14" name="组合 13">
              <a:extLst>
                <a:ext uri="{FF2B5EF4-FFF2-40B4-BE49-F238E27FC236}">
                  <a16:creationId xmlns:a16="http://schemas.microsoft.com/office/drawing/2014/main" id="{DD080236-F172-4ADD-A1F2-BF5C03CF5448}"/>
                </a:ext>
              </a:extLst>
            </p:cNvPr>
            <p:cNvGrpSpPr/>
            <p:nvPr/>
          </p:nvGrpSpPr>
          <p:grpSpPr>
            <a:xfrm>
              <a:off x="3464636" y="4177549"/>
              <a:ext cx="726639" cy="722925"/>
              <a:chOff x="7836039" y="4390395"/>
              <a:chExt cx="726639" cy="722925"/>
            </a:xfrm>
          </p:grpSpPr>
          <p:sp>
            <p:nvSpPr>
              <p:cNvPr id="38" name="Freeform 17">
                <a:extLst>
                  <a:ext uri="{FF2B5EF4-FFF2-40B4-BE49-F238E27FC236}">
                    <a16:creationId xmlns:a16="http://schemas.microsoft.com/office/drawing/2014/main" id="{45AB323C-F672-4277-AA33-D6AA0843E002}"/>
                  </a:ext>
                </a:extLst>
              </p:cNvPr>
              <p:cNvSpPr>
                <a:spLocks/>
              </p:cNvSpPr>
              <p:nvPr/>
            </p:nvSpPr>
            <p:spPr bwMode="auto">
              <a:xfrm>
                <a:off x="7836039" y="4390395"/>
                <a:ext cx="208752" cy="722925"/>
              </a:xfrm>
              <a:custGeom>
                <a:avLst/>
                <a:gdLst/>
                <a:ahLst/>
                <a:cxnLst>
                  <a:cxn ang="0">
                    <a:pos x="128" y="420"/>
                  </a:cxn>
                  <a:cxn ang="0">
                    <a:pos x="128" y="398"/>
                  </a:cxn>
                  <a:cxn ang="0">
                    <a:pos x="98" y="398"/>
                  </a:cxn>
                  <a:cxn ang="0">
                    <a:pos x="86" y="0"/>
                  </a:cxn>
                  <a:cxn ang="0">
                    <a:pos x="44" y="0"/>
                  </a:cxn>
                  <a:cxn ang="0">
                    <a:pos x="32" y="398"/>
                  </a:cxn>
                  <a:cxn ang="0">
                    <a:pos x="0" y="398"/>
                  </a:cxn>
                  <a:cxn ang="0">
                    <a:pos x="0" y="420"/>
                  </a:cxn>
                  <a:cxn ang="0">
                    <a:pos x="128" y="420"/>
                  </a:cxn>
                </a:cxnLst>
                <a:rect l="0" t="0" r="r" b="b"/>
                <a:pathLst>
                  <a:path w="128" h="420">
                    <a:moveTo>
                      <a:pt x="128" y="420"/>
                    </a:moveTo>
                    <a:lnTo>
                      <a:pt x="128" y="398"/>
                    </a:lnTo>
                    <a:lnTo>
                      <a:pt x="98" y="398"/>
                    </a:lnTo>
                    <a:lnTo>
                      <a:pt x="86" y="0"/>
                    </a:lnTo>
                    <a:lnTo>
                      <a:pt x="44" y="0"/>
                    </a:lnTo>
                    <a:lnTo>
                      <a:pt x="32" y="398"/>
                    </a:lnTo>
                    <a:lnTo>
                      <a:pt x="0" y="398"/>
                    </a:lnTo>
                    <a:lnTo>
                      <a:pt x="0" y="420"/>
                    </a:lnTo>
                    <a:lnTo>
                      <a:pt x="128" y="420"/>
                    </a:lnTo>
                    <a:close/>
                  </a:path>
                </a:pathLst>
              </a:custGeom>
              <a:solidFill>
                <a:schemeClr val="bg1">
                  <a:lumMod val="50000"/>
                  <a:alpha val="50000"/>
                </a:schemeClr>
              </a:solidFill>
              <a:ln w="9525">
                <a:noFill/>
                <a:round/>
                <a:headEnd/>
                <a:tailEnd/>
              </a:ln>
            </p:spPr>
            <p:txBody>
              <a:bodyPr>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39" name="直接连接符 922">
                <a:extLst>
                  <a:ext uri="{FF2B5EF4-FFF2-40B4-BE49-F238E27FC236}">
                    <a16:creationId xmlns:a16="http://schemas.microsoft.com/office/drawing/2014/main" id="{06630773-08DB-445E-951B-C98A4ED8B238}"/>
                  </a:ext>
                </a:extLst>
              </p:cNvPr>
              <p:cNvCxnSpPr/>
              <p:nvPr/>
            </p:nvCxnSpPr>
            <p:spPr bwMode="auto">
              <a:xfrm flipH="1" flipV="1">
                <a:off x="7921065" y="4403490"/>
                <a:ext cx="641613" cy="363918"/>
              </a:xfrm>
              <a:prstGeom prst="line">
                <a:avLst/>
              </a:prstGeom>
              <a:noFill/>
              <a:ln w="28575">
                <a:solidFill>
                  <a:schemeClr val="bg1">
                    <a:lumMod val="50000"/>
                    <a:alpha val="50000"/>
                  </a:schemeClr>
                </a:solidFill>
                <a:miter lim="800000"/>
                <a:headEnd/>
                <a:tailEnd/>
              </a:ln>
            </p:spPr>
          </p:cxnSp>
          <p:grpSp>
            <p:nvGrpSpPr>
              <p:cNvPr id="40" name="组合 348">
                <a:extLst>
                  <a:ext uri="{FF2B5EF4-FFF2-40B4-BE49-F238E27FC236}">
                    <a16:creationId xmlns:a16="http://schemas.microsoft.com/office/drawing/2014/main" id="{80CAA64D-4FD9-46B2-82CC-F2BCE2EF708D}"/>
                  </a:ext>
                </a:extLst>
              </p:cNvPr>
              <p:cNvGrpSpPr/>
              <p:nvPr/>
            </p:nvGrpSpPr>
            <p:grpSpPr>
              <a:xfrm>
                <a:off x="8148486" y="4514005"/>
                <a:ext cx="411967" cy="284493"/>
                <a:chOff x="-1708150" y="3035299"/>
                <a:chExt cx="1457324" cy="904876"/>
              </a:xfrm>
              <a:solidFill>
                <a:srgbClr val="C00000"/>
              </a:solidFill>
            </p:grpSpPr>
            <p:sp>
              <p:nvSpPr>
                <p:cNvPr id="45" name="Freeform 10">
                  <a:extLst>
                    <a:ext uri="{FF2B5EF4-FFF2-40B4-BE49-F238E27FC236}">
                      <a16:creationId xmlns:a16="http://schemas.microsoft.com/office/drawing/2014/main" id="{A0E2087F-987B-4360-96BE-CBF0E4403C91}"/>
                    </a:ext>
                  </a:extLst>
                </p:cNvPr>
                <p:cNvSpPr>
                  <a:spLocks/>
                </p:cNvSpPr>
                <p:nvPr/>
              </p:nvSpPr>
              <p:spPr bwMode="auto">
                <a:xfrm>
                  <a:off x="-1639886" y="3035299"/>
                  <a:ext cx="1163636" cy="241301"/>
                </a:xfrm>
                <a:custGeom>
                  <a:avLst/>
                  <a:gdLst/>
                  <a:ahLst/>
                  <a:cxnLst>
                    <a:cxn ang="0">
                      <a:pos x="21" y="2263"/>
                    </a:cxn>
                    <a:cxn ang="0">
                      <a:pos x="128" y="2298"/>
                    </a:cxn>
                    <a:cxn ang="0">
                      <a:pos x="245" y="2334"/>
                    </a:cxn>
                    <a:cxn ang="0">
                      <a:pos x="395" y="2378"/>
                    </a:cxn>
                    <a:cxn ang="0">
                      <a:pos x="575" y="2426"/>
                    </a:cxn>
                    <a:cxn ang="0">
                      <a:pos x="781" y="2477"/>
                    </a:cxn>
                    <a:cxn ang="0">
                      <a:pos x="1011" y="2530"/>
                    </a:cxn>
                    <a:cxn ang="0">
                      <a:pos x="1263" y="2581"/>
                    </a:cxn>
                    <a:cxn ang="0">
                      <a:pos x="1532" y="2629"/>
                    </a:cxn>
                    <a:cxn ang="0">
                      <a:pos x="1816" y="2670"/>
                    </a:cxn>
                    <a:cxn ang="0">
                      <a:pos x="2111" y="2704"/>
                    </a:cxn>
                    <a:cxn ang="0">
                      <a:pos x="2415" y="2727"/>
                    </a:cxn>
                    <a:cxn ang="0">
                      <a:pos x="2724" y="2737"/>
                    </a:cxn>
                    <a:cxn ang="0">
                      <a:pos x="3036" y="2732"/>
                    </a:cxn>
                    <a:cxn ang="0">
                      <a:pos x="3347" y="2710"/>
                    </a:cxn>
                    <a:cxn ang="0">
                      <a:pos x="3673" y="2669"/>
                    </a:cxn>
                    <a:cxn ang="0">
                      <a:pos x="4115" y="2602"/>
                    </a:cxn>
                    <a:cxn ang="0">
                      <a:pos x="4671" y="2512"/>
                    </a:cxn>
                    <a:cxn ang="0">
                      <a:pos x="5322" y="2404"/>
                    </a:cxn>
                    <a:cxn ang="0">
                      <a:pos x="6428" y="2216"/>
                    </a:cxn>
                    <a:cxn ang="0">
                      <a:pos x="8040" y="1936"/>
                    </a:cxn>
                    <a:cxn ang="0">
                      <a:pos x="9659" y="1651"/>
                    </a:cxn>
                    <a:cxn ang="0">
                      <a:pos x="11117" y="1392"/>
                    </a:cxn>
                    <a:cxn ang="0">
                      <a:pos x="12251" y="1188"/>
                    </a:cxn>
                    <a:cxn ang="0">
                      <a:pos x="12897" y="1071"/>
                    </a:cxn>
                    <a:cxn ang="0">
                      <a:pos x="12996" y="1040"/>
                    </a:cxn>
                    <a:cxn ang="0">
                      <a:pos x="13044" y="972"/>
                    </a:cxn>
                    <a:cxn ang="0">
                      <a:pos x="13086" y="903"/>
                    </a:cxn>
                    <a:cxn ang="0">
                      <a:pos x="13131" y="822"/>
                    </a:cxn>
                    <a:cxn ang="0">
                      <a:pos x="13161" y="756"/>
                    </a:cxn>
                    <a:cxn ang="0">
                      <a:pos x="13178" y="710"/>
                    </a:cxn>
                    <a:cxn ang="0">
                      <a:pos x="13192" y="664"/>
                    </a:cxn>
                    <a:cxn ang="0">
                      <a:pos x="13202" y="618"/>
                    </a:cxn>
                    <a:cxn ang="0">
                      <a:pos x="13207" y="574"/>
                    </a:cxn>
                    <a:cxn ang="0">
                      <a:pos x="13207" y="531"/>
                    </a:cxn>
                    <a:cxn ang="0">
                      <a:pos x="13200" y="489"/>
                    </a:cxn>
                    <a:cxn ang="0">
                      <a:pos x="13182" y="447"/>
                    </a:cxn>
                    <a:cxn ang="0">
                      <a:pos x="13157" y="404"/>
                    </a:cxn>
                    <a:cxn ang="0">
                      <a:pos x="13122" y="360"/>
                    </a:cxn>
                    <a:cxn ang="0">
                      <a:pos x="13083" y="316"/>
                    </a:cxn>
                    <a:cxn ang="0">
                      <a:pos x="13039" y="274"/>
                    </a:cxn>
                    <a:cxn ang="0">
                      <a:pos x="12966" y="212"/>
                    </a:cxn>
                    <a:cxn ang="0">
                      <a:pos x="12868" y="137"/>
                    </a:cxn>
                    <a:cxn ang="0">
                      <a:pos x="12776" y="74"/>
                    </a:cxn>
                    <a:cxn ang="0">
                      <a:pos x="12679" y="13"/>
                    </a:cxn>
                    <a:cxn ang="0">
                      <a:pos x="0" y="2256"/>
                    </a:cxn>
                  </a:cxnLst>
                  <a:rect l="0" t="0" r="r" b="b"/>
                  <a:pathLst>
                    <a:path w="13208" h="2737">
                      <a:moveTo>
                        <a:pt x="0" y="2256"/>
                      </a:moveTo>
                      <a:lnTo>
                        <a:pt x="21" y="2263"/>
                      </a:lnTo>
                      <a:lnTo>
                        <a:pt x="83" y="2284"/>
                      </a:lnTo>
                      <a:lnTo>
                        <a:pt x="128" y="2298"/>
                      </a:lnTo>
                      <a:lnTo>
                        <a:pt x="182" y="2315"/>
                      </a:lnTo>
                      <a:lnTo>
                        <a:pt x="245" y="2334"/>
                      </a:lnTo>
                      <a:lnTo>
                        <a:pt x="316" y="2355"/>
                      </a:lnTo>
                      <a:lnTo>
                        <a:pt x="395" y="2378"/>
                      </a:lnTo>
                      <a:lnTo>
                        <a:pt x="482" y="2401"/>
                      </a:lnTo>
                      <a:lnTo>
                        <a:pt x="575" y="2426"/>
                      </a:lnTo>
                      <a:lnTo>
                        <a:pt x="675" y="2452"/>
                      </a:lnTo>
                      <a:lnTo>
                        <a:pt x="781" y="2477"/>
                      </a:lnTo>
                      <a:lnTo>
                        <a:pt x="894" y="2504"/>
                      </a:lnTo>
                      <a:lnTo>
                        <a:pt x="1011" y="2530"/>
                      </a:lnTo>
                      <a:lnTo>
                        <a:pt x="1135" y="2556"/>
                      </a:lnTo>
                      <a:lnTo>
                        <a:pt x="1263" y="2581"/>
                      </a:lnTo>
                      <a:lnTo>
                        <a:pt x="1396" y="2606"/>
                      </a:lnTo>
                      <a:lnTo>
                        <a:pt x="1532" y="2629"/>
                      </a:lnTo>
                      <a:lnTo>
                        <a:pt x="1672" y="2651"/>
                      </a:lnTo>
                      <a:lnTo>
                        <a:pt x="1816" y="2670"/>
                      </a:lnTo>
                      <a:lnTo>
                        <a:pt x="1961" y="2688"/>
                      </a:lnTo>
                      <a:lnTo>
                        <a:pt x="2111" y="2704"/>
                      </a:lnTo>
                      <a:lnTo>
                        <a:pt x="2262" y="2716"/>
                      </a:lnTo>
                      <a:lnTo>
                        <a:pt x="2415" y="2727"/>
                      </a:lnTo>
                      <a:lnTo>
                        <a:pt x="2569" y="2733"/>
                      </a:lnTo>
                      <a:lnTo>
                        <a:pt x="2724" y="2737"/>
                      </a:lnTo>
                      <a:lnTo>
                        <a:pt x="2880" y="2736"/>
                      </a:lnTo>
                      <a:lnTo>
                        <a:pt x="3036" y="2732"/>
                      </a:lnTo>
                      <a:lnTo>
                        <a:pt x="3191" y="2724"/>
                      </a:lnTo>
                      <a:lnTo>
                        <a:pt x="3347" y="2710"/>
                      </a:lnTo>
                      <a:lnTo>
                        <a:pt x="3501" y="2693"/>
                      </a:lnTo>
                      <a:lnTo>
                        <a:pt x="3673" y="2669"/>
                      </a:lnTo>
                      <a:lnTo>
                        <a:pt x="3878" y="2638"/>
                      </a:lnTo>
                      <a:lnTo>
                        <a:pt x="4115" y="2602"/>
                      </a:lnTo>
                      <a:lnTo>
                        <a:pt x="4380" y="2560"/>
                      </a:lnTo>
                      <a:lnTo>
                        <a:pt x="4671" y="2512"/>
                      </a:lnTo>
                      <a:lnTo>
                        <a:pt x="4986" y="2461"/>
                      </a:lnTo>
                      <a:lnTo>
                        <a:pt x="5322" y="2404"/>
                      </a:lnTo>
                      <a:lnTo>
                        <a:pt x="5676" y="2345"/>
                      </a:lnTo>
                      <a:lnTo>
                        <a:pt x="6428" y="2216"/>
                      </a:lnTo>
                      <a:lnTo>
                        <a:pt x="7223" y="2079"/>
                      </a:lnTo>
                      <a:lnTo>
                        <a:pt x="8040" y="1936"/>
                      </a:lnTo>
                      <a:lnTo>
                        <a:pt x="8859" y="1792"/>
                      </a:lnTo>
                      <a:lnTo>
                        <a:pt x="9659" y="1651"/>
                      </a:lnTo>
                      <a:lnTo>
                        <a:pt x="10418" y="1516"/>
                      </a:lnTo>
                      <a:lnTo>
                        <a:pt x="11117" y="1392"/>
                      </a:lnTo>
                      <a:lnTo>
                        <a:pt x="11734" y="1280"/>
                      </a:lnTo>
                      <a:lnTo>
                        <a:pt x="12251" y="1188"/>
                      </a:lnTo>
                      <a:lnTo>
                        <a:pt x="12645" y="1117"/>
                      </a:lnTo>
                      <a:lnTo>
                        <a:pt x="12897" y="1071"/>
                      </a:lnTo>
                      <a:lnTo>
                        <a:pt x="12986" y="1055"/>
                      </a:lnTo>
                      <a:lnTo>
                        <a:pt x="12996" y="1040"/>
                      </a:lnTo>
                      <a:lnTo>
                        <a:pt x="13025" y="1000"/>
                      </a:lnTo>
                      <a:lnTo>
                        <a:pt x="13044" y="972"/>
                      </a:lnTo>
                      <a:lnTo>
                        <a:pt x="13065" y="941"/>
                      </a:lnTo>
                      <a:lnTo>
                        <a:pt x="13086" y="903"/>
                      </a:lnTo>
                      <a:lnTo>
                        <a:pt x="13109" y="864"/>
                      </a:lnTo>
                      <a:lnTo>
                        <a:pt x="13131" y="822"/>
                      </a:lnTo>
                      <a:lnTo>
                        <a:pt x="13151" y="778"/>
                      </a:lnTo>
                      <a:lnTo>
                        <a:pt x="13161" y="756"/>
                      </a:lnTo>
                      <a:lnTo>
                        <a:pt x="13170" y="733"/>
                      </a:lnTo>
                      <a:lnTo>
                        <a:pt x="13178" y="710"/>
                      </a:lnTo>
                      <a:lnTo>
                        <a:pt x="13185" y="687"/>
                      </a:lnTo>
                      <a:lnTo>
                        <a:pt x="13192" y="664"/>
                      </a:lnTo>
                      <a:lnTo>
                        <a:pt x="13198" y="641"/>
                      </a:lnTo>
                      <a:lnTo>
                        <a:pt x="13202" y="618"/>
                      </a:lnTo>
                      <a:lnTo>
                        <a:pt x="13205" y="595"/>
                      </a:lnTo>
                      <a:lnTo>
                        <a:pt x="13207" y="574"/>
                      </a:lnTo>
                      <a:lnTo>
                        <a:pt x="13208" y="552"/>
                      </a:lnTo>
                      <a:lnTo>
                        <a:pt x="13207" y="531"/>
                      </a:lnTo>
                      <a:lnTo>
                        <a:pt x="13205" y="509"/>
                      </a:lnTo>
                      <a:lnTo>
                        <a:pt x="13200" y="489"/>
                      </a:lnTo>
                      <a:lnTo>
                        <a:pt x="13192" y="468"/>
                      </a:lnTo>
                      <a:lnTo>
                        <a:pt x="13182" y="447"/>
                      </a:lnTo>
                      <a:lnTo>
                        <a:pt x="13170" y="425"/>
                      </a:lnTo>
                      <a:lnTo>
                        <a:pt x="13157" y="404"/>
                      </a:lnTo>
                      <a:lnTo>
                        <a:pt x="13140" y="382"/>
                      </a:lnTo>
                      <a:lnTo>
                        <a:pt x="13122" y="360"/>
                      </a:lnTo>
                      <a:lnTo>
                        <a:pt x="13104" y="338"/>
                      </a:lnTo>
                      <a:lnTo>
                        <a:pt x="13083" y="316"/>
                      </a:lnTo>
                      <a:lnTo>
                        <a:pt x="13061" y="295"/>
                      </a:lnTo>
                      <a:lnTo>
                        <a:pt x="13039" y="274"/>
                      </a:lnTo>
                      <a:lnTo>
                        <a:pt x="13015" y="252"/>
                      </a:lnTo>
                      <a:lnTo>
                        <a:pt x="12966" y="212"/>
                      </a:lnTo>
                      <a:lnTo>
                        <a:pt x="12917" y="173"/>
                      </a:lnTo>
                      <a:lnTo>
                        <a:pt x="12868" y="137"/>
                      </a:lnTo>
                      <a:lnTo>
                        <a:pt x="12821" y="104"/>
                      </a:lnTo>
                      <a:lnTo>
                        <a:pt x="12776" y="74"/>
                      </a:lnTo>
                      <a:lnTo>
                        <a:pt x="12737" y="49"/>
                      </a:lnTo>
                      <a:lnTo>
                        <a:pt x="12679" y="13"/>
                      </a:lnTo>
                      <a:lnTo>
                        <a:pt x="12658" y="0"/>
                      </a:lnTo>
                      <a:lnTo>
                        <a:pt x="0" y="2256"/>
                      </a:lnTo>
                      <a:close/>
                    </a:path>
                  </a:pathLst>
                </a:custGeom>
                <a:grpFill/>
                <a:ln w="9525">
                  <a:noFill/>
                  <a:round/>
                  <a:headEnd/>
                  <a:tailEnd/>
                </a:ln>
              </p:spPr>
              <p:txBody>
                <a:bodyPr>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 name="Freeform 11">
                  <a:extLst>
                    <a:ext uri="{FF2B5EF4-FFF2-40B4-BE49-F238E27FC236}">
                      <a16:creationId xmlns:a16="http://schemas.microsoft.com/office/drawing/2014/main" id="{2FBAE7D2-18C0-4E8F-B956-BC79AFFB8257}"/>
                    </a:ext>
                  </a:extLst>
                </p:cNvPr>
                <p:cNvSpPr>
                  <a:spLocks/>
                </p:cNvSpPr>
                <p:nvPr/>
              </p:nvSpPr>
              <p:spPr bwMode="auto">
                <a:xfrm>
                  <a:off x="-1357315" y="3157536"/>
                  <a:ext cx="842965" cy="327024"/>
                </a:xfrm>
                <a:custGeom>
                  <a:avLst/>
                  <a:gdLst/>
                  <a:ahLst/>
                  <a:cxnLst>
                    <a:cxn ang="0">
                      <a:pos x="9557" y="0"/>
                    </a:cxn>
                    <a:cxn ang="0">
                      <a:pos x="9514" y="696"/>
                    </a:cxn>
                    <a:cxn ang="0">
                      <a:pos x="9463" y="726"/>
                    </a:cxn>
                    <a:cxn ang="0">
                      <a:pos x="9370" y="783"/>
                    </a:cxn>
                    <a:cxn ang="0">
                      <a:pos x="9243" y="868"/>
                    </a:cxn>
                    <a:cxn ang="0">
                      <a:pos x="9089" y="977"/>
                    </a:cxn>
                    <a:cxn ang="0">
                      <a:pos x="8962" y="1074"/>
                    </a:cxn>
                    <a:cxn ang="0">
                      <a:pos x="8872" y="1146"/>
                    </a:cxn>
                    <a:cxn ang="0">
                      <a:pos x="8782" y="1222"/>
                    </a:cxn>
                    <a:cxn ang="0">
                      <a:pos x="8690" y="1305"/>
                    </a:cxn>
                    <a:cxn ang="0">
                      <a:pos x="8598" y="1391"/>
                    </a:cxn>
                    <a:cxn ang="0">
                      <a:pos x="8507" y="1482"/>
                    </a:cxn>
                    <a:cxn ang="0">
                      <a:pos x="8419" y="1577"/>
                    </a:cxn>
                    <a:cxn ang="0">
                      <a:pos x="8342" y="1668"/>
                    </a:cxn>
                    <a:cxn ang="0">
                      <a:pos x="8272" y="1757"/>
                    </a:cxn>
                    <a:cxn ang="0">
                      <a:pos x="8215" y="1840"/>
                    </a:cxn>
                    <a:cxn ang="0">
                      <a:pos x="8164" y="1920"/>
                    </a:cxn>
                    <a:cxn ang="0">
                      <a:pos x="8122" y="1994"/>
                    </a:cxn>
                    <a:cxn ang="0">
                      <a:pos x="8088" y="2063"/>
                    </a:cxn>
                    <a:cxn ang="0">
                      <a:pos x="8060" y="2127"/>
                    </a:cxn>
                    <a:cxn ang="0">
                      <a:pos x="8037" y="2185"/>
                    </a:cxn>
                    <a:cxn ang="0">
                      <a:pos x="8019" y="2237"/>
                    </a:cxn>
                    <a:cxn ang="0">
                      <a:pos x="8003" y="2302"/>
                    </a:cxn>
                    <a:cxn ang="0">
                      <a:pos x="7992" y="2366"/>
                    </a:cxn>
                    <a:cxn ang="0">
                      <a:pos x="7988" y="2398"/>
                    </a:cxn>
                    <a:cxn ang="0">
                      <a:pos x="182" y="3712"/>
                    </a:cxn>
                    <a:cxn ang="0">
                      <a:pos x="191" y="3678"/>
                    </a:cxn>
                    <a:cxn ang="0">
                      <a:pos x="215" y="3585"/>
                    </a:cxn>
                    <a:cxn ang="0">
                      <a:pos x="248" y="3445"/>
                    </a:cxn>
                    <a:cxn ang="0">
                      <a:pos x="283" y="3271"/>
                    </a:cxn>
                    <a:cxn ang="0">
                      <a:pos x="299" y="3174"/>
                    </a:cxn>
                    <a:cxn ang="0">
                      <a:pos x="314" y="3074"/>
                    </a:cxn>
                    <a:cxn ang="0">
                      <a:pos x="326" y="2971"/>
                    </a:cxn>
                    <a:cxn ang="0">
                      <a:pos x="336" y="2867"/>
                    </a:cxn>
                    <a:cxn ang="0">
                      <a:pos x="342" y="2764"/>
                    </a:cxn>
                    <a:cxn ang="0">
                      <a:pos x="343" y="2663"/>
                    </a:cxn>
                    <a:cxn ang="0">
                      <a:pos x="339" y="2566"/>
                    </a:cxn>
                    <a:cxn ang="0">
                      <a:pos x="329" y="2475"/>
                    </a:cxn>
                    <a:cxn ang="0">
                      <a:pos x="312" y="2388"/>
                    </a:cxn>
                    <a:cxn ang="0">
                      <a:pos x="293" y="2306"/>
                    </a:cxn>
                    <a:cxn ang="0">
                      <a:pos x="271" y="2229"/>
                    </a:cxn>
                    <a:cxn ang="0">
                      <a:pos x="246" y="2155"/>
                    </a:cxn>
                    <a:cxn ang="0">
                      <a:pos x="219" y="2088"/>
                    </a:cxn>
                    <a:cxn ang="0">
                      <a:pos x="192" y="2026"/>
                    </a:cxn>
                    <a:cxn ang="0">
                      <a:pos x="164" y="1968"/>
                    </a:cxn>
                    <a:cxn ang="0">
                      <a:pos x="136" y="1915"/>
                    </a:cxn>
                    <a:cxn ang="0">
                      <a:pos x="85" y="1828"/>
                    </a:cxn>
                    <a:cxn ang="0">
                      <a:pos x="40" y="1764"/>
                    </a:cxn>
                    <a:cxn ang="0">
                      <a:pos x="11" y="1724"/>
                    </a:cxn>
                    <a:cxn ang="0">
                      <a:pos x="0" y="1710"/>
                    </a:cxn>
                  </a:cxnLst>
                  <a:rect l="0" t="0" r="r" b="b"/>
                  <a:pathLst>
                    <a:path w="9557" h="3712">
                      <a:moveTo>
                        <a:pt x="0" y="1710"/>
                      </a:moveTo>
                      <a:lnTo>
                        <a:pt x="9557" y="0"/>
                      </a:lnTo>
                      <a:lnTo>
                        <a:pt x="9520" y="692"/>
                      </a:lnTo>
                      <a:lnTo>
                        <a:pt x="9514" y="696"/>
                      </a:lnTo>
                      <a:lnTo>
                        <a:pt x="9494" y="707"/>
                      </a:lnTo>
                      <a:lnTo>
                        <a:pt x="9463" y="726"/>
                      </a:lnTo>
                      <a:lnTo>
                        <a:pt x="9422" y="751"/>
                      </a:lnTo>
                      <a:lnTo>
                        <a:pt x="9370" y="783"/>
                      </a:lnTo>
                      <a:lnTo>
                        <a:pt x="9310" y="822"/>
                      </a:lnTo>
                      <a:lnTo>
                        <a:pt x="9243" y="868"/>
                      </a:lnTo>
                      <a:lnTo>
                        <a:pt x="9169" y="919"/>
                      </a:lnTo>
                      <a:lnTo>
                        <a:pt x="9089" y="977"/>
                      </a:lnTo>
                      <a:lnTo>
                        <a:pt x="9006" y="1041"/>
                      </a:lnTo>
                      <a:lnTo>
                        <a:pt x="8962" y="1074"/>
                      </a:lnTo>
                      <a:lnTo>
                        <a:pt x="8918" y="1109"/>
                      </a:lnTo>
                      <a:lnTo>
                        <a:pt x="8872" y="1146"/>
                      </a:lnTo>
                      <a:lnTo>
                        <a:pt x="8828" y="1183"/>
                      </a:lnTo>
                      <a:lnTo>
                        <a:pt x="8782" y="1222"/>
                      </a:lnTo>
                      <a:lnTo>
                        <a:pt x="8736" y="1262"/>
                      </a:lnTo>
                      <a:lnTo>
                        <a:pt x="8690" y="1305"/>
                      </a:lnTo>
                      <a:lnTo>
                        <a:pt x="8644" y="1347"/>
                      </a:lnTo>
                      <a:lnTo>
                        <a:pt x="8598" y="1391"/>
                      </a:lnTo>
                      <a:lnTo>
                        <a:pt x="8552" y="1435"/>
                      </a:lnTo>
                      <a:lnTo>
                        <a:pt x="8507" y="1482"/>
                      </a:lnTo>
                      <a:lnTo>
                        <a:pt x="8462" y="1529"/>
                      </a:lnTo>
                      <a:lnTo>
                        <a:pt x="8419" y="1577"/>
                      </a:lnTo>
                      <a:lnTo>
                        <a:pt x="8379" y="1623"/>
                      </a:lnTo>
                      <a:lnTo>
                        <a:pt x="8342" y="1668"/>
                      </a:lnTo>
                      <a:lnTo>
                        <a:pt x="8305" y="1712"/>
                      </a:lnTo>
                      <a:lnTo>
                        <a:pt x="8272" y="1757"/>
                      </a:lnTo>
                      <a:lnTo>
                        <a:pt x="8242" y="1799"/>
                      </a:lnTo>
                      <a:lnTo>
                        <a:pt x="8215" y="1840"/>
                      </a:lnTo>
                      <a:lnTo>
                        <a:pt x="8188" y="1880"/>
                      </a:lnTo>
                      <a:lnTo>
                        <a:pt x="8164" y="1920"/>
                      </a:lnTo>
                      <a:lnTo>
                        <a:pt x="8142" y="1958"/>
                      </a:lnTo>
                      <a:lnTo>
                        <a:pt x="8122" y="1994"/>
                      </a:lnTo>
                      <a:lnTo>
                        <a:pt x="8104" y="2029"/>
                      </a:lnTo>
                      <a:lnTo>
                        <a:pt x="8088" y="2063"/>
                      </a:lnTo>
                      <a:lnTo>
                        <a:pt x="8072" y="2096"/>
                      </a:lnTo>
                      <a:lnTo>
                        <a:pt x="8060" y="2127"/>
                      </a:lnTo>
                      <a:lnTo>
                        <a:pt x="8047" y="2156"/>
                      </a:lnTo>
                      <a:lnTo>
                        <a:pt x="8037" y="2185"/>
                      </a:lnTo>
                      <a:lnTo>
                        <a:pt x="8028" y="2211"/>
                      </a:lnTo>
                      <a:lnTo>
                        <a:pt x="8019" y="2237"/>
                      </a:lnTo>
                      <a:lnTo>
                        <a:pt x="8013" y="2259"/>
                      </a:lnTo>
                      <a:lnTo>
                        <a:pt x="8003" y="2302"/>
                      </a:lnTo>
                      <a:lnTo>
                        <a:pt x="7996" y="2337"/>
                      </a:lnTo>
                      <a:lnTo>
                        <a:pt x="7992" y="2366"/>
                      </a:lnTo>
                      <a:lnTo>
                        <a:pt x="7989" y="2385"/>
                      </a:lnTo>
                      <a:lnTo>
                        <a:pt x="7988" y="2398"/>
                      </a:lnTo>
                      <a:lnTo>
                        <a:pt x="7988" y="2402"/>
                      </a:lnTo>
                      <a:lnTo>
                        <a:pt x="182" y="3712"/>
                      </a:lnTo>
                      <a:lnTo>
                        <a:pt x="185" y="3703"/>
                      </a:lnTo>
                      <a:lnTo>
                        <a:pt x="191" y="3678"/>
                      </a:lnTo>
                      <a:lnTo>
                        <a:pt x="201" y="3638"/>
                      </a:lnTo>
                      <a:lnTo>
                        <a:pt x="215" y="3585"/>
                      </a:lnTo>
                      <a:lnTo>
                        <a:pt x="230" y="3520"/>
                      </a:lnTo>
                      <a:lnTo>
                        <a:pt x="248" y="3445"/>
                      </a:lnTo>
                      <a:lnTo>
                        <a:pt x="264" y="3362"/>
                      </a:lnTo>
                      <a:lnTo>
                        <a:pt x="283" y="3271"/>
                      </a:lnTo>
                      <a:lnTo>
                        <a:pt x="290" y="3224"/>
                      </a:lnTo>
                      <a:lnTo>
                        <a:pt x="299" y="3174"/>
                      </a:lnTo>
                      <a:lnTo>
                        <a:pt x="307" y="3125"/>
                      </a:lnTo>
                      <a:lnTo>
                        <a:pt x="314" y="3074"/>
                      </a:lnTo>
                      <a:lnTo>
                        <a:pt x="320" y="3023"/>
                      </a:lnTo>
                      <a:lnTo>
                        <a:pt x="326" y="2971"/>
                      </a:lnTo>
                      <a:lnTo>
                        <a:pt x="332" y="2920"/>
                      </a:lnTo>
                      <a:lnTo>
                        <a:pt x="336" y="2867"/>
                      </a:lnTo>
                      <a:lnTo>
                        <a:pt x="339" y="2816"/>
                      </a:lnTo>
                      <a:lnTo>
                        <a:pt x="342" y="2764"/>
                      </a:lnTo>
                      <a:lnTo>
                        <a:pt x="343" y="2714"/>
                      </a:lnTo>
                      <a:lnTo>
                        <a:pt x="343" y="2663"/>
                      </a:lnTo>
                      <a:lnTo>
                        <a:pt x="341" y="2615"/>
                      </a:lnTo>
                      <a:lnTo>
                        <a:pt x="339" y="2566"/>
                      </a:lnTo>
                      <a:lnTo>
                        <a:pt x="335" y="2520"/>
                      </a:lnTo>
                      <a:lnTo>
                        <a:pt x="329" y="2475"/>
                      </a:lnTo>
                      <a:lnTo>
                        <a:pt x="320" y="2432"/>
                      </a:lnTo>
                      <a:lnTo>
                        <a:pt x="312" y="2388"/>
                      </a:lnTo>
                      <a:lnTo>
                        <a:pt x="303" y="2347"/>
                      </a:lnTo>
                      <a:lnTo>
                        <a:pt x="293" y="2306"/>
                      </a:lnTo>
                      <a:lnTo>
                        <a:pt x="282" y="2267"/>
                      </a:lnTo>
                      <a:lnTo>
                        <a:pt x="271" y="2229"/>
                      </a:lnTo>
                      <a:lnTo>
                        <a:pt x="258" y="2191"/>
                      </a:lnTo>
                      <a:lnTo>
                        <a:pt x="246" y="2155"/>
                      </a:lnTo>
                      <a:lnTo>
                        <a:pt x="232" y="2121"/>
                      </a:lnTo>
                      <a:lnTo>
                        <a:pt x="219" y="2088"/>
                      </a:lnTo>
                      <a:lnTo>
                        <a:pt x="206" y="2057"/>
                      </a:lnTo>
                      <a:lnTo>
                        <a:pt x="192" y="2026"/>
                      </a:lnTo>
                      <a:lnTo>
                        <a:pt x="178" y="1996"/>
                      </a:lnTo>
                      <a:lnTo>
                        <a:pt x="164" y="1968"/>
                      </a:lnTo>
                      <a:lnTo>
                        <a:pt x="150" y="1941"/>
                      </a:lnTo>
                      <a:lnTo>
                        <a:pt x="136" y="1915"/>
                      </a:lnTo>
                      <a:lnTo>
                        <a:pt x="110" y="1869"/>
                      </a:lnTo>
                      <a:lnTo>
                        <a:pt x="85" y="1828"/>
                      </a:lnTo>
                      <a:lnTo>
                        <a:pt x="61" y="1793"/>
                      </a:lnTo>
                      <a:lnTo>
                        <a:pt x="40" y="1764"/>
                      </a:lnTo>
                      <a:lnTo>
                        <a:pt x="24" y="1741"/>
                      </a:lnTo>
                      <a:lnTo>
                        <a:pt x="11" y="1724"/>
                      </a:lnTo>
                      <a:lnTo>
                        <a:pt x="3" y="1715"/>
                      </a:lnTo>
                      <a:lnTo>
                        <a:pt x="0" y="1710"/>
                      </a:lnTo>
                      <a:close/>
                    </a:path>
                  </a:pathLst>
                </a:custGeom>
                <a:grpFill/>
                <a:ln w="9525">
                  <a:noFill/>
                  <a:round/>
                  <a:headEnd/>
                  <a:tailEnd/>
                </a:ln>
              </p:spPr>
              <p:txBody>
                <a:bodyPr>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7" name="Freeform 12">
                  <a:extLst>
                    <a:ext uri="{FF2B5EF4-FFF2-40B4-BE49-F238E27FC236}">
                      <a16:creationId xmlns:a16="http://schemas.microsoft.com/office/drawing/2014/main" id="{AB340D9C-D704-4555-AE11-388AF0450943}"/>
                    </a:ext>
                  </a:extLst>
                </p:cNvPr>
                <p:cNvSpPr>
                  <a:spLocks/>
                </p:cNvSpPr>
                <p:nvPr/>
              </p:nvSpPr>
              <p:spPr bwMode="auto">
                <a:xfrm>
                  <a:off x="-1528761" y="3314701"/>
                  <a:ext cx="158748" cy="184152"/>
                </a:xfrm>
                <a:custGeom>
                  <a:avLst/>
                  <a:gdLst/>
                  <a:ahLst/>
                  <a:cxnLst>
                    <a:cxn ang="0">
                      <a:pos x="911" y="80"/>
                    </a:cxn>
                    <a:cxn ang="0">
                      <a:pos x="904" y="185"/>
                    </a:cxn>
                    <a:cxn ang="0">
                      <a:pos x="904" y="342"/>
                    </a:cxn>
                    <a:cxn ang="0">
                      <a:pos x="912" y="454"/>
                    </a:cxn>
                    <a:cxn ang="0">
                      <a:pos x="926" y="575"/>
                    </a:cxn>
                    <a:cxn ang="0">
                      <a:pos x="950" y="698"/>
                    </a:cxn>
                    <a:cxn ang="0">
                      <a:pos x="986" y="817"/>
                    </a:cxn>
                    <a:cxn ang="0">
                      <a:pos x="1038" y="929"/>
                    </a:cxn>
                    <a:cxn ang="0">
                      <a:pos x="1104" y="1027"/>
                    </a:cxn>
                    <a:cxn ang="0">
                      <a:pos x="1185" y="1105"/>
                    </a:cxn>
                    <a:cxn ang="0">
                      <a:pos x="1270" y="1169"/>
                    </a:cxn>
                    <a:cxn ang="0">
                      <a:pos x="1356" y="1217"/>
                    </a:cxn>
                    <a:cxn ang="0">
                      <a:pos x="1439" y="1253"/>
                    </a:cxn>
                    <a:cxn ang="0">
                      <a:pos x="1518" y="1279"/>
                    </a:cxn>
                    <a:cxn ang="0">
                      <a:pos x="1591" y="1295"/>
                    </a:cxn>
                    <a:cxn ang="0">
                      <a:pos x="1656" y="1306"/>
                    </a:cxn>
                    <a:cxn ang="0">
                      <a:pos x="1771" y="1310"/>
                    </a:cxn>
                    <a:cxn ang="0">
                      <a:pos x="1791" y="1347"/>
                    </a:cxn>
                    <a:cxn ang="0">
                      <a:pos x="1794" y="1476"/>
                    </a:cxn>
                    <a:cxn ang="0">
                      <a:pos x="1786" y="1580"/>
                    </a:cxn>
                    <a:cxn ang="0">
                      <a:pos x="1769" y="1694"/>
                    </a:cxn>
                    <a:cxn ang="0">
                      <a:pos x="1735" y="1808"/>
                    </a:cxn>
                    <a:cxn ang="0">
                      <a:pos x="1681" y="1914"/>
                    </a:cxn>
                    <a:cxn ang="0">
                      <a:pos x="1603" y="2000"/>
                    </a:cxn>
                    <a:cxn ang="0">
                      <a:pos x="1494" y="2060"/>
                    </a:cxn>
                    <a:cxn ang="0">
                      <a:pos x="1354" y="2082"/>
                    </a:cxn>
                    <a:cxn ang="0">
                      <a:pos x="1179" y="2062"/>
                    </a:cxn>
                    <a:cxn ang="0">
                      <a:pos x="1013" y="2017"/>
                    </a:cxn>
                    <a:cxn ang="0">
                      <a:pos x="867" y="1954"/>
                    </a:cxn>
                    <a:cxn ang="0">
                      <a:pos x="740" y="1875"/>
                    </a:cxn>
                    <a:cxn ang="0">
                      <a:pos x="629" y="1785"/>
                    </a:cxn>
                    <a:cxn ang="0">
                      <a:pos x="533" y="1682"/>
                    </a:cxn>
                    <a:cxn ang="0">
                      <a:pos x="449" y="1570"/>
                    </a:cxn>
                    <a:cxn ang="0">
                      <a:pos x="376" y="1451"/>
                    </a:cxn>
                    <a:cxn ang="0">
                      <a:pos x="311" y="1325"/>
                    </a:cxn>
                    <a:cxn ang="0">
                      <a:pos x="253" y="1195"/>
                    </a:cxn>
                    <a:cxn ang="0">
                      <a:pos x="165" y="974"/>
                    </a:cxn>
                    <a:cxn ang="0">
                      <a:pos x="122" y="839"/>
                    </a:cxn>
                    <a:cxn ang="0">
                      <a:pos x="87" y="704"/>
                    </a:cxn>
                    <a:cxn ang="0">
                      <a:pos x="59" y="572"/>
                    </a:cxn>
                    <a:cxn ang="0">
                      <a:pos x="32" y="407"/>
                    </a:cxn>
                    <a:cxn ang="0">
                      <a:pos x="9" y="197"/>
                    </a:cxn>
                    <a:cxn ang="0">
                      <a:pos x="1" y="53"/>
                    </a:cxn>
                    <a:cxn ang="0">
                      <a:pos x="0" y="0"/>
                    </a:cxn>
                  </a:cxnLst>
                  <a:rect l="0" t="0" r="r" b="b"/>
                  <a:pathLst>
                    <a:path w="1794" h="2082">
                      <a:moveTo>
                        <a:pt x="0" y="0"/>
                      </a:moveTo>
                      <a:lnTo>
                        <a:pt x="912" y="72"/>
                      </a:lnTo>
                      <a:lnTo>
                        <a:pt x="911" y="80"/>
                      </a:lnTo>
                      <a:lnTo>
                        <a:pt x="909" y="103"/>
                      </a:lnTo>
                      <a:lnTo>
                        <a:pt x="907" y="138"/>
                      </a:lnTo>
                      <a:lnTo>
                        <a:pt x="904" y="185"/>
                      </a:lnTo>
                      <a:lnTo>
                        <a:pt x="903" y="242"/>
                      </a:lnTo>
                      <a:lnTo>
                        <a:pt x="903" y="307"/>
                      </a:lnTo>
                      <a:lnTo>
                        <a:pt x="904" y="342"/>
                      </a:lnTo>
                      <a:lnTo>
                        <a:pt x="907" y="378"/>
                      </a:lnTo>
                      <a:lnTo>
                        <a:pt x="909" y="416"/>
                      </a:lnTo>
                      <a:lnTo>
                        <a:pt x="912" y="454"/>
                      </a:lnTo>
                      <a:lnTo>
                        <a:pt x="916" y="494"/>
                      </a:lnTo>
                      <a:lnTo>
                        <a:pt x="920" y="534"/>
                      </a:lnTo>
                      <a:lnTo>
                        <a:pt x="926" y="575"/>
                      </a:lnTo>
                      <a:lnTo>
                        <a:pt x="932" y="616"/>
                      </a:lnTo>
                      <a:lnTo>
                        <a:pt x="941" y="657"/>
                      </a:lnTo>
                      <a:lnTo>
                        <a:pt x="950" y="698"/>
                      </a:lnTo>
                      <a:lnTo>
                        <a:pt x="960" y="738"/>
                      </a:lnTo>
                      <a:lnTo>
                        <a:pt x="973" y="778"/>
                      </a:lnTo>
                      <a:lnTo>
                        <a:pt x="986" y="817"/>
                      </a:lnTo>
                      <a:lnTo>
                        <a:pt x="1002" y="856"/>
                      </a:lnTo>
                      <a:lnTo>
                        <a:pt x="1018" y="893"/>
                      </a:lnTo>
                      <a:lnTo>
                        <a:pt x="1038" y="929"/>
                      </a:lnTo>
                      <a:lnTo>
                        <a:pt x="1057" y="963"/>
                      </a:lnTo>
                      <a:lnTo>
                        <a:pt x="1080" y="996"/>
                      </a:lnTo>
                      <a:lnTo>
                        <a:pt x="1104" y="1027"/>
                      </a:lnTo>
                      <a:lnTo>
                        <a:pt x="1131" y="1054"/>
                      </a:lnTo>
                      <a:lnTo>
                        <a:pt x="1157" y="1081"/>
                      </a:lnTo>
                      <a:lnTo>
                        <a:pt x="1185" y="1105"/>
                      </a:lnTo>
                      <a:lnTo>
                        <a:pt x="1214" y="1129"/>
                      </a:lnTo>
                      <a:lnTo>
                        <a:pt x="1242" y="1149"/>
                      </a:lnTo>
                      <a:lnTo>
                        <a:pt x="1270" y="1169"/>
                      </a:lnTo>
                      <a:lnTo>
                        <a:pt x="1299" y="1186"/>
                      </a:lnTo>
                      <a:lnTo>
                        <a:pt x="1328" y="1203"/>
                      </a:lnTo>
                      <a:lnTo>
                        <a:pt x="1356" y="1217"/>
                      </a:lnTo>
                      <a:lnTo>
                        <a:pt x="1384" y="1231"/>
                      </a:lnTo>
                      <a:lnTo>
                        <a:pt x="1412" y="1243"/>
                      </a:lnTo>
                      <a:lnTo>
                        <a:pt x="1439" y="1253"/>
                      </a:lnTo>
                      <a:lnTo>
                        <a:pt x="1466" y="1264"/>
                      </a:lnTo>
                      <a:lnTo>
                        <a:pt x="1492" y="1272"/>
                      </a:lnTo>
                      <a:lnTo>
                        <a:pt x="1518" y="1279"/>
                      </a:lnTo>
                      <a:lnTo>
                        <a:pt x="1544" y="1285"/>
                      </a:lnTo>
                      <a:lnTo>
                        <a:pt x="1569" y="1291"/>
                      </a:lnTo>
                      <a:lnTo>
                        <a:pt x="1591" y="1295"/>
                      </a:lnTo>
                      <a:lnTo>
                        <a:pt x="1614" y="1300"/>
                      </a:lnTo>
                      <a:lnTo>
                        <a:pt x="1636" y="1303"/>
                      </a:lnTo>
                      <a:lnTo>
                        <a:pt x="1656" y="1306"/>
                      </a:lnTo>
                      <a:lnTo>
                        <a:pt x="1693" y="1309"/>
                      </a:lnTo>
                      <a:lnTo>
                        <a:pt x="1726" y="1310"/>
                      </a:lnTo>
                      <a:lnTo>
                        <a:pt x="1771" y="1310"/>
                      </a:lnTo>
                      <a:lnTo>
                        <a:pt x="1787" y="1309"/>
                      </a:lnTo>
                      <a:lnTo>
                        <a:pt x="1789" y="1319"/>
                      </a:lnTo>
                      <a:lnTo>
                        <a:pt x="1791" y="1347"/>
                      </a:lnTo>
                      <a:lnTo>
                        <a:pt x="1793" y="1389"/>
                      </a:lnTo>
                      <a:lnTo>
                        <a:pt x="1794" y="1444"/>
                      </a:lnTo>
                      <a:lnTo>
                        <a:pt x="1794" y="1476"/>
                      </a:lnTo>
                      <a:lnTo>
                        <a:pt x="1793" y="1509"/>
                      </a:lnTo>
                      <a:lnTo>
                        <a:pt x="1790" y="1544"/>
                      </a:lnTo>
                      <a:lnTo>
                        <a:pt x="1786" y="1580"/>
                      </a:lnTo>
                      <a:lnTo>
                        <a:pt x="1782" y="1617"/>
                      </a:lnTo>
                      <a:lnTo>
                        <a:pt x="1776" y="1655"/>
                      </a:lnTo>
                      <a:lnTo>
                        <a:pt x="1769" y="1694"/>
                      </a:lnTo>
                      <a:lnTo>
                        <a:pt x="1760" y="1732"/>
                      </a:lnTo>
                      <a:lnTo>
                        <a:pt x="1748" y="1770"/>
                      </a:lnTo>
                      <a:lnTo>
                        <a:pt x="1735" y="1808"/>
                      </a:lnTo>
                      <a:lnTo>
                        <a:pt x="1719" y="1845"/>
                      </a:lnTo>
                      <a:lnTo>
                        <a:pt x="1701" y="1880"/>
                      </a:lnTo>
                      <a:lnTo>
                        <a:pt x="1681" y="1914"/>
                      </a:lnTo>
                      <a:lnTo>
                        <a:pt x="1657" y="1944"/>
                      </a:lnTo>
                      <a:lnTo>
                        <a:pt x="1632" y="1973"/>
                      </a:lnTo>
                      <a:lnTo>
                        <a:pt x="1603" y="2000"/>
                      </a:lnTo>
                      <a:lnTo>
                        <a:pt x="1570" y="2024"/>
                      </a:lnTo>
                      <a:lnTo>
                        <a:pt x="1534" y="2043"/>
                      </a:lnTo>
                      <a:lnTo>
                        <a:pt x="1494" y="2060"/>
                      </a:lnTo>
                      <a:lnTo>
                        <a:pt x="1452" y="2072"/>
                      </a:lnTo>
                      <a:lnTo>
                        <a:pt x="1404" y="2079"/>
                      </a:lnTo>
                      <a:lnTo>
                        <a:pt x="1354" y="2082"/>
                      </a:lnTo>
                      <a:lnTo>
                        <a:pt x="1299" y="2080"/>
                      </a:lnTo>
                      <a:lnTo>
                        <a:pt x="1240" y="2073"/>
                      </a:lnTo>
                      <a:lnTo>
                        <a:pt x="1179" y="2062"/>
                      </a:lnTo>
                      <a:lnTo>
                        <a:pt x="1121" y="2048"/>
                      </a:lnTo>
                      <a:lnTo>
                        <a:pt x="1067" y="2033"/>
                      </a:lnTo>
                      <a:lnTo>
                        <a:pt x="1013" y="2017"/>
                      </a:lnTo>
                      <a:lnTo>
                        <a:pt x="962" y="1997"/>
                      </a:lnTo>
                      <a:lnTo>
                        <a:pt x="914" y="1976"/>
                      </a:lnTo>
                      <a:lnTo>
                        <a:pt x="867" y="1954"/>
                      </a:lnTo>
                      <a:lnTo>
                        <a:pt x="823" y="1929"/>
                      </a:lnTo>
                      <a:lnTo>
                        <a:pt x="781" y="1903"/>
                      </a:lnTo>
                      <a:lnTo>
                        <a:pt x="740" y="1875"/>
                      </a:lnTo>
                      <a:lnTo>
                        <a:pt x="701" y="1847"/>
                      </a:lnTo>
                      <a:lnTo>
                        <a:pt x="665" y="1817"/>
                      </a:lnTo>
                      <a:lnTo>
                        <a:pt x="629" y="1785"/>
                      </a:lnTo>
                      <a:lnTo>
                        <a:pt x="596" y="1752"/>
                      </a:lnTo>
                      <a:lnTo>
                        <a:pt x="564" y="1718"/>
                      </a:lnTo>
                      <a:lnTo>
                        <a:pt x="533" y="1682"/>
                      </a:lnTo>
                      <a:lnTo>
                        <a:pt x="504" y="1646"/>
                      </a:lnTo>
                      <a:lnTo>
                        <a:pt x="476" y="1609"/>
                      </a:lnTo>
                      <a:lnTo>
                        <a:pt x="449" y="1570"/>
                      </a:lnTo>
                      <a:lnTo>
                        <a:pt x="423" y="1531"/>
                      </a:lnTo>
                      <a:lnTo>
                        <a:pt x="399" y="1491"/>
                      </a:lnTo>
                      <a:lnTo>
                        <a:pt x="376" y="1451"/>
                      </a:lnTo>
                      <a:lnTo>
                        <a:pt x="353" y="1410"/>
                      </a:lnTo>
                      <a:lnTo>
                        <a:pt x="332" y="1368"/>
                      </a:lnTo>
                      <a:lnTo>
                        <a:pt x="311" y="1325"/>
                      </a:lnTo>
                      <a:lnTo>
                        <a:pt x="291" y="1282"/>
                      </a:lnTo>
                      <a:lnTo>
                        <a:pt x="271" y="1239"/>
                      </a:lnTo>
                      <a:lnTo>
                        <a:pt x="253" y="1195"/>
                      </a:lnTo>
                      <a:lnTo>
                        <a:pt x="217" y="1107"/>
                      </a:lnTo>
                      <a:lnTo>
                        <a:pt x="183" y="1018"/>
                      </a:lnTo>
                      <a:lnTo>
                        <a:pt x="165" y="974"/>
                      </a:lnTo>
                      <a:lnTo>
                        <a:pt x="150" y="929"/>
                      </a:lnTo>
                      <a:lnTo>
                        <a:pt x="135" y="884"/>
                      </a:lnTo>
                      <a:lnTo>
                        <a:pt x="122" y="839"/>
                      </a:lnTo>
                      <a:lnTo>
                        <a:pt x="109" y="794"/>
                      </a:lnTo>
                      <a:lnTo>
                        <a:pt x="97" y="748"/>
                      </a:lnTo>
                      <a:lnTo>
                        <a:pt x="87" y="704"/>
                      </a:lnTo>
                      <a:lnTo>
                        <a:pt x="76" y="660"/>
                      </a:lnTo>
                      <a:lnTo>
                        <a:pt x="67" y="616"/>
                      </a:lnTo>
                      <a:lnTo>
                        <a:pt x="59" y="572"/>
                      </a:lnTo>
                      <a:lnTo>
                        <a:pt x="50" y="530"/>
                      </a:lnTo>
                      <a:lnTo>
                        <a:pt x="44" y="488"/>
                      </a:lnTo>
                      <a:lnTo>
                        <a:pt x="32" y="407"/>
                      </a:lnTo>
                      <a:lnTo>
                        <a:pt x="23" y="331"/>
                      </a:lnTo>
                      <a:lnTo>
                        <a:pt x="14" y="261"/>
                      </a:lnTo>
                      <a:lnTo>
                        <a:pt x="9" y="197"/>
                      </a:lnTo>
                      <a:lnTo>
                        <a:pt x="5" y="141"/>
                      </a:lnTo>
                      <a:lnTo>
                        <a:pt x="3" y="92"/>
                      </a:lnTo>
                      <a:lnTo>
                        <a:pt x="1" y="53"/>
                      </a:lnTo>
                      <a:lnTo>
                        <a:pt x="0" y="24"/>
                      </a:lnTo>
                      <a:lnTo>
                        <a:pt x="0" y="6"/>
                      </a:lnTo>
                      <a:lnTo>
                        <a:pt x="0" y="0"/>
                      </a:lnTo>
                      <a:close/>
                    </a:path>
                  </a:pathLst>
                </a:custGeom>
                <a:grpFill/>
                <a:ln w="9525">
                  <a:noFill/>
                  <a:round/>
                  <a:headEnd/>
                  <a:tailEnd/>
                </a:ln>
              </p:spPr>
              <p:txBody>
                <a:bodyPr>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8" name="Freeform 13">
                  <a:extLst>
                    <a:ext uri="{FF2B5EF4-FFF2-40B4-BE49-F238E27FC236}">
                      <a16:creationId xmlns:a16="http://schemas.microsoft.com/office/drawing/2014/main" id="{C6B3BB00-5BC3-40A8-A99E-A96DA5F5B571}"/>
                    </a:ext>
                  </a:extLst>
                </p:cNvPr>
                <p:cNvSpPr>
                  <a:spLocks/>
                </p:cNvSpPr>
                <p:nvPr/>
              </p:nvSpPr>
              <p:spPr bwMode="auto">
                <a:xfrm>
                  <a:off x="-1708150" y="3236912"/>
                  <a:ext cx="166691" cy="173039"/>
                </a:xfrm>
                <a:custGeom>
                  <a:avLst/>
                  <a:gdLst/>
                  <a:ahLst/>
                  <a:cxnLst>
                    <a:cxn ang="0">
                      <a:pos x="255" y="36"/>
                    </a:cxn>
                    <a:cxn ang="0">
                      <a:pos x="296" y="84"/>
                    </a:cxn>
                    <a:cxn ang="0">
                      <a:pos x="347" y="137"/>
                    </a:cxn>
                    <a:cxn ang="0">
                      <a:pos x="419" y="200"/>
                    </a:cxn>
                    <a:cxn ang="0">
                      <a:pos x="463" y="236"/>
                    </a:cxn>
                    <a:cxn ang="0">
                      <a:pos x="511" y="271"/>
                    </a:cxn>
                    <a:cxn ang="0">
                      <a:pos x="565" y="308"/>
                    </a:cxn>
                    <a:cxn ang="0">
                      <a:pos x="625" y="344"/>
                    </a:cxn>
                    <a:cxn ang="0">
                      <a:pos x="689" y="379"/>
                    </a:cxn>
                    <a:cxn ang="0">
                      <a:pos x="758" y="413"/>
                    </a:cxn>
                    <a:cxn ang="0">
                      <a:pos x="832" y="444"/>
                    </a:cxn>
                    <a:cxn ang="0">
                      <a:pos x="912" y="473"/>
                    </a:cxn>
                    <a:cxn ang="0">
                      <a:pos x="992" y="499"/>
                    </a:cxn>
                    <a:cxn ang="0">
                      <a:pos x="1072" y="521"/>
                    </a:cxn>
                    <a:cxn ang="0">
                      <a:pos x="1148" y="541"/>
                    </a:cxn>
                    <a:cxn ang="0">
                      <a:pos x="1222" y="557"/>
                    </a:cxn>
                    <a:cxn ang="0">
                      <a:pos x="1358" y="583"/>
                    </a:cxn>
                    <a:cxn ang="0">
                      <a:pos x="1477" y="601"/>
                    </a:cxn>
                    <a:cxn ang="0">
                      <a:pos x="1576" y="611"/>
                    </a:cxn>
                    <a:cxn ang="0">
                      <a:pos x="1650" y="616"/>
                    </a:cxn>
                    <a:cxn ang="0">
                      <a:pos x="1698" y="618"/>
                    </a:cxn>
                    <a:cxn ang="0">
                      <a:pos x="1714" y="619"/>
                    </a:cxn>
                    <a:cxn ang="0">
                      <a:pos x="1711" y="639"/>
                    </a:cxn>
                    <a:cxn ang="0">
                      <a:pos x="1705" y="692"/>
                    </a:cxn>
                    <a:cxn ang="0">
                      <a:pos x="1697" y="776"/>
                    </a:cxn>
                    <a:cxn ang="0">
                      <a:pos x="1692" y="883"/>
                    </a:cxn>
                    <a:cxn ang="0">
                      <a:pos x="1692" y="1006"/>
                    </a:cxn>
                    <a:cxn ang="0">
                      <a:pos x="1694" y="1072"/>
                    </a:cxn>
                    <a:cxn ang="0">
                      <a:pos x="1699" y="1140"/>
                    </a:cxn>
                    <a:cxn ang="0">
                      <a:pos x="1706" y="1210"/>
                    </a:cxn>
                    <a:cxn ang="0">
                      <a:pos x="1717" y="1280"/>
                    </a:cxn>
                    <a:cxn ang="0">
                      <a:pos x="1732" y="1351"/>
                    </a:cxn>
                    <a:cxn ang="0">
                      <a:pos x="1751" y="1420"/>
                    </a:cxn>
                    <a:cxn ang="0">
                      <a:pos x="1820" y="1657"/>
                    </a:cxn>
                    <a:cxn ang="0">
                      <a:pos x="1865" y="1828"/>
                    </a:cxn>
                    <a:cxn ang="0">
                      <a:pos x="1889" y="1930"/>
                    </a:cxn>
                    <a:cxn ang="0">
                      <a:pos x="1897" y="1964"/>
                    </a:cxn>
                    <a:cxn ang="0">
                      <a:pos x="1858" y="1953"/>
                    </a:cxn>
                    <a:cxn ang="0">
                      <a:pos x="1754" y="1916"/>
                    </a:cxn>
                    <a:cxn ang="0">
                      <a:pos x="1681" y="1888"/>
                    </a:cxn>
                    <a:cxn ang="0">
                      <a:pos x="1599" y="1853"/>
                    </a:cxn>
                    <a:cxn ang="0">
                      <a:pos x="1507" y="1813"/>
                    </a:cxn>
                    <a:cxn ang="0">
                      <a:pos x="1409" y="1765"/>
                    </a:cxn>
                    <a:cxn ang="0">
                      <a:pos x="1305" y="1710"/>
                    </a:cxn>
                    <a:cxn ang="0">
                      <a:pos x="1200" y="1648"/>
                    </a:cxn>
                    <a:cxn ang="0">
                      <a:pos x="1094" y="1580"/>
                    </a:cxn>
                    <a:cxn ang="0">
                      <a:pos x="988" y="1504"/>
                    </a:cxn>
                    <a:cxn ang="0">
                      <a:pos x="887" y="1422"/>
                    </a:cxn>
                    <a:cxn ang="0">
                      <a:pos x="790" y="1331"/>
                    </a:cxn>
                    <a:cxn ang="0">
                      <a:pos x="700" y="1233"/>
                    </a:cxn>
                    <a:cxn ang="0">
                      <a:pos x="620" y="1128"/>
                    </a:cxn>
                    <a:cxn ang="0">
                      <a:pos x="547" y="1020"/>
                    </a:cxn>
                    <a:cxn ang="0">
                      <a:pos x="478" y="913"/>
                    </a:cxn>
                    <a:cxn ang="0">
                      <a:pos x="414" y="808"/>
                    </a:cxn>
                    <a:cxn ang="0">
                      <a:pos x="354" y="707"/>
                    </a:cxn>
                    <a:cxn ang="0">
                      <a:pos x="248" y="515"/>
                    </a:cxn>
                    <a:cxn ang="0">
                      <a:pos x="159" y="346"/>
                    </a:cxn>
                    <a:cxn ang="0">
                      <a:pos x="90" y="204"/>
                    </a:cxn>
                    <a:cxn ang="0">
                      <a:pos x="40" y="95"/>
                    </a:cxn>
                    <a:cxn ang="0">
                      <a:pos x="10" y="25"/>
                    </a:cxn>
                    <a:cxn ang="0">
                      <a:pos x="0" y="0"/>
                    </a:cxn>
                  </a:cxnLst>
                  <a:rect l="0" t="0" r="r" b="b"/>
                  <a:pathLst>
                    <a:path w="1897" h="1964">
                      <a:moveTo>
                        <a:pt x="0" y="0"/>
                      </a:moveTo>
                      <a:lnTo>
                        <a:pt x="255" y="36"/>
                      </a:lnTo>
                      <a:lnTo>
                        <a:pt x="265" y="49"/>
                      </a:lnTo>
                      <a:lnTo>
                        <a:pt x="296" y="84"/>
                      </a:lnTo>
                      <a:lnTo>
                        <a:pt x="319" y="109"/>
                      </a:lnTo>
                      <a:lnTo>
                        <a:pt x="347" y="137"/>
                      </a:lnTo>
                      <a:lnTo>
                        <a:pt x="381" y="167"/>
                      </a:lnTo>
                      <a:lnTo>
                        <a:pt x="419" y="200"/>
                      </a:lnTo>
                      <a:lnTo>
                        <a:pt x="440" y="217"/>
                      </a:lnTo>
                      <a:lnTo>
                        <a:pt x="463" y="236"/>
                      </a:lnTo>
                      <a:lnTo>
                        <a:pt x="486" y="253"/>
                      </a:lnTo>
                      <a:lnTo>
                        <a:pt x="511" y="271"/>
                      </a:lnTo>
                      <a:lnTo>
                        <a:pt x="538" y="289"/>
                      </a:lnTo>
                      <a:lnTo>
                        <a:pt x="565" y="308"/>
                      </a:lnTo>
                      <a:lnTo>
                        <a:pt x="594" y="326"/>
                      </a:lnTo>
                      <a:lnTo>
                        <a:pt x="625" y="344"/>
                      </a:lnTo>
                      <a:lnTo>
                        <a:pt x="656" y="362"/>
                      </a:lnTo>
                      <a:lnTo>
                        <a:pt x="689" y="379"/>
                      </a:lnTo>
                      <a:lnTo>
                        <a:pt x="722" y="397"/>
                      </a:lnTo>
                      <a:lnTo>
                        <a:pt x="758" y="413"/>
                      </a:lnTo>
                      <a:lnTo>
                        <a:pt x="794" y="430"/>
                      </a:lnTo>
                      <a:lnTo>
                        <a:pt x="832" y="444"/>
                      </a:lnTo>
                      <a:lnTo>
                        <a:pt x="872" y="459"/>
                      </a:lnTo>
                      <a:lnTo>
                        <a:pt x="912" y="473"/>
                      </a:lnTo>
                      <a:lnTo>
                        <a:pt x="952" y="486"/>
                      </a:lnTo>
                      <a:lnTo>
                        <a:pt x="992" y="499"/>
                      </a:lnTo>
                      <a:lnTo>
                        <a:pt x="1033" y="511"/>
                      </a:lnTo>
                      <a:lnTo>
                        <a:pt x="1072" y="521"/>
                      </a:lnTo>
                      <a:lnTo>
                        <a:pt x="1110" y="532"/>
                      </a:lnTo>
                      <a:lnTo>
                        <a:pt x="1148" y="541"/>
                      </a:lnTo>
                      <a:lnTo>
                        <a:pt x="1186" y="549"/>
                      </a:lnTo>
                      <a:lnTo>
                        <a:pt x="1222" y="557"/>
                      </a:lnTo>
                      <a:lnTo>
                        <a:pt x="1292" y="572"/>
                      </a:lnTo>
                      <a:lnTo>
                        <a:pt x="1358" y="583"/>
                      </a:lnTo>
                      <a:lnTo>
                        <a:pt x="1420" y="593"/>
                      </a:lnTo>
                      <a:lnTo>
                        <a:pt x="1477" y="601"/>
                      </a:lnTo>
                      <a:lnTo>
                        <a:pt x="1530" y="607"/>
                      </a:lnTo>
                      <a:lnTo>
                        <a:pt x="1576" y="611"/>
                      </a:lnTo>
                      <a:lnTo>
                        <a:pt x="1616" y="614"/>
                      </a:lnTo>
                      <a:lnTo>
                        <a:pt x="1650" y="616"/>
                      </a:lnTo>
                      <a:lnTo>
                        <a:pt x="1677" y="618"/>
                      </a:lnTo>
                      <a:lnTo>
                        <a:pt x="1698" y="618"/>
                      </a:lnTo>
                      <a:lnTo>
                        <a:pt x="1710" y="619"/>
                      </a:lnTo>
                      <a:lnTo>
                        <a:pt x="1714" y="619"/>
                      </a:lnTo>
                      <a:lnTo>
                        <a:pt x="1713" y="624"/>
                      </a:lnTo>
                      <a:lnTo>
                        <a:pt x="1711" y="639"/>
                      </a:lnTo>
                      <a:lnTo>
                        <a:pt x="1708" y="661"/>
                      </a:lnTo>
                      <a:lnTo>
                        <a:pt x="1705" y="692"/>
                      </a:lnTo>
                      <a:lnTo>
                        <a:pt x="1701" y="731"/>
                      </a:lnTo>
                      <a:lnTo>
                        <a:pt x="1697" y="776"/>
                      </a:lnTo>
                      <a:lnTo>
                        <a:pt x="1694" y="827"/>
                      </a:lnTo>
                      <a:lnTo>
                        <a:pt x="1692" y="883"/>
                      </a:lnTo>
                      <a:lnTo>
                        <a:pt x="1691" y="943"/>
                      </a:lnTo>
                      <a:lnTo>
                        <a:pt x="1692" y="1006"/>
                      </a:lnTo>
                      <a:lnTo>
                        <a:pt x="1692" y="1039"/>
                      </a:lnTo>
                      <a:lnTo>
                        <a:pt x="1694" y="1072"/>
                      </a:lnTo>
                      <a:lnTo>
                        <a:pt x="1696" y="1106"/>
                      </a:lnTo>
                      <a:lnTo>
                        <a:pt x="1699" y="1140"/>
                      </a:lnTo>
                      <a:lnTo>
                        <a:pt x="1702" y="1175"/>
                      </a:lnTo>
                      <a:lnTo>
                        <a:pt x="1706" y="1210"/>
                      </a:lnTo>
                      <a:lnTo>
                        <a:pt x="1711" y="1245"/>
                      </a:lnTo>
                      <a:lnTo>
                        <a:pt x="1717" y="1280"/>
                      </a:lnTo>
                      <a:lnTo>
                        <a:pt x="1725" y="1315"/>
                      </a:lnTo>
                      <a:lnTo>
                        <a:pt x="1732" y="1351"/>
                      </a:lnTo>
                      <a:lnTo>
                        <a:pt x="1741" y="1385"/>
                      </a:lnTo>
                      <a:lnTo>
                        <a:pt x="1751" y="1420"/>
                      </a:lnTo>
                      <a:lnTo>
                        <a:pt x="1789" y="1547"/>
                      </a:lnTo>
                      <a:lnTo>
                        <a:pt x="1820" y="1657"/>
                      </a:lnTo>
                      <a:lnTo>
                        <a:pt x="1844" y="1752"/>
                      </a:lnTo>
                      <a:lnTo>
                        <a:pt x="1865" y="1828"/>
                      </a:lnTo>
                      <a:lnTo>
                        <a:pt x="1880" y="1888"/>
                      </a:lnTo>
                      <a:lnTo>
                        <a:pt x="1889" y="1930"/>
                      </a:lnTo>
                      <a:lnTo>
                        <a:pt x="1895" y="1956"/>
                      </a:lnTo>
                      <a:lnTo>
                        <a:pt x="1897" y="1964"/>
                      </a:lnTo>
                      <a:lnTo>
                        <a:pt x="1887" y="1961"/>
                      </a:lnTo>
                      <a:lnTo>
                        <a:pt x="1858" y="1953"/>
                      </a:lnTo>
                      <a:lnTo>
                        <a:pt x="1814" y="1938"/>
                      </a:lnTo>
                      <a:lnTo>
                        <a:pt x="1754" y="1916"/>
                      </a:lnTo>
                      <a:lnTo>
                        <a:pt x="1718" y="1904"/>
                      </a:lnTo>
                      <a:lnTo>
                        <a:pt x="1681" y="1888"/>
                      </a:lnTo>
                      <a:lnTo>
                        <a:pt x="1641" y="1872"/>
                      </a:lnTo>
                      <a:lnTo>
                        <a:pt x="1599" y="1853"/>
                      </a:lnTo>
                      <a:lnTo>
                        <a:pt x="1553" y="1834"/>
                      </a:lnTo>
                      <a:lnTo>
                        <a:pt x="1507" y="1813"/>
                      </a:lnTo>
                      <a:lnTo>
                        <a:pt x="1458" y="1789"/>
                      </a:lnTo>
                      <a:lnTo>
                        <a:pt x="1409" y="1765"/>
                      </a:lnTo>
                      <a:lnTo>
                        <a:pt x="1358" y="1739"/>
                      </a:lnTo>
                      <a:lnTo>
                        <a:pt x="1305" y="1710"/>
                      </a:lnTo>
                      <a:lnTo>
                        <a:pt x="1253" y="1680"/>
                      </a:lnTo>
                      <a:lnTo>
                        <a:pt x="1200" y="1648"/>
                      </a:lnTo>
                      <a:lnTo>
                        <a:pt x="1146" y="1615"/>
                      </a:lnTo>
                      <a:lnTo>
                        <a:pt x="1094" y="1580"/>
                      </a:lnTo>
                      <a:lnTo>
                        <a:pt x="1041" y="1543"/>
                      </a:lnTo>
                      <a:lnTo>
                        <a:pt x="988" y="1504"/>
                      </a:lnTo>
                      <a:lnTo>
                        <a:pt x="937" y="1464"/>
                      </a:lnTo>
                      <a:lnTo>
                        <a:pt x="887" y="1422"/>
                      </a:lnTo>
                      <a:lnTo>
                        <a:pt x="838" y="1377"/>
                      </a:lnTo>
                      <a:lnTo>
                        <a:pt x="790" y="1331"/>
                      </a:lnTo>
                      <a:lnTo>
                        <a:pt x="744" y="1284"/>
                      </a:lnTo>
                      <a:lnTo>
                        <a:pt x="700" y="1233"/>
                      </a:lnTo>
                      <a:lnTo>
                        <a:pt x="659" y="1182"/>
                      </a:lnTo>
                      <a:lnTo>
                        <a:pt x="620" y="1128"/>
                      </a:lnTo>
                      <a:lnTo>
                        <a:pt x="582" y="1073"/>
                      </a:lnTo>
                      <a:lnTo>
                        <a:pt x="547" y="1020"/>
                      </a:lnTo>
                      <a:lnTo>
                        <a:pt x="512" y="966"/>
                      </a:lnTo>
                      <a:lnTo>
                        <a:pt x="478" y="913"/>
                      </a:lnTo>
                      <a:lnTo>
                        <a:pt x="445" y="860"/>
                      </a:lnTo>
                      <a:lnTo>
                        <a:pt x="414" y="808"/>
                      </a:lnTo>
                      <a:lnTo>
                        <a:pt x="383" y="757"/>
                      </a:lnTo>
                      <a:lnTo>
                        <a:pt x="354" y="707"/>
                      </a:lnTo>
                      <a:lnTo>
                        <a:pt x="298" y="609"/>
                      </a:lnTo>
                      <a:lnTo>
                        <a:pt x="248" y="515"/>
                      </a:lnTo>
                      <a:lnTo>
                        <a:pt x="201" y="428"/>
                      </a:lnTo>
                      <a:lnTo>
                        <a:pt x="159" y="346"/>
                      </a:lnTo>
                      <a:lnTo>
                        <a:pt x="122" y="271"/>
                      </a:lnTo>
                      <a:lnTo>
                        <a:pt x="90" y="204"/>
                      </a:lnTo>
                      <a:lnTo>
                        <a:pt x="63" y="144"/>
                      </a:lnTo>
                      <a:lnTo>
                        <a:pt x="40" y="95"/>
                      </a:lnTo>
                      <a:lnTo>
                        <a:pt x="23" y="55"/>
                      </a:lnTo>
                      <a:lnTo>
                        <a:pt x="10" y="25"/>
                      </a:lnTo>
                      <a:lnTo>
                        <a:pt x="2" y="6"/>
                      </a:lnTo>
                      <a:lnTo>
                        <a:pt x="0" y="0"/>
                      </a:lnTo>
                      <a:close/>
                    </a:path>
                  </a:pathLst>
                </a:custGeom>
                <a:grpFill/>
                <a:ln w="9525">
                  <a:noFill/>
                  <a:round/>
                  <a:headEnd/>
                  <a:tailEnd/>
                </a:ln>
              </p:spPr>
              <p:txBody>
                <a:bodyPr>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9" name="Rectangle 14">
                  <a:extLst>
                    <a:ext uri="{FF2B5EF4-FFF2-40B4-BE49-F238E27FC236}">
                      <a16:creationId xmlns:a16="http://schemas.microsoft.com/office/drawing/2014/main" id="{F9E9EB88-C4F4-4ECC-84AF-BB9F0411A5EA}"/>
                    </a:ext>
                  </a:extLst>
                </p:cNvPr>
                <p:cNvSpPr>
                  <a:spLocks noChangeArrowheads="1"/>
                </p:cNvSpPr>
                <p:nvPr/>
              </p:nvSpPr>
              <p:spPr bwMode="auto">
                <a:xfrm>
                  <a:off x="-322264" y="3673473"/>
                  <a:ext cx="71438" cy="266702"/>
                </a:xfrm>
                <a:prstGeom prst="rect">
                  <a:avLst/>
                </a:prstGeom>
                <a:grpFill/>
                <a:ln w="9525">
                  <a:noFill/>
                  <a:miter lim="800000"/>
                  <a:headEnd/>
                  <a:tailEnd/>
                </a:ln>
              </p:spPr>
              <p:txBody>
                <a:bodyPr>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0" name="Freeform 15">
                  <a:extLst>
                    <a:ext uri="{FF2B5EF4-FFF2-40B4-BE49-F238E27FC236}">
                      <a16:creationId xmlns:a16="http://schemas.microsoft.com/office/drawing/2014/main" id="{CDADC5AD-E231-4168-AD75-F9DDB9F11F42}"/>
                    </a:ext>
                  </a:extLst>
                </p:cNvPr>
                <p:cNvSpPr>
                  <a:spLocks noEditPoints="1"/>
                </p:cNvSpPr>
                <p:nvPr/>
              </p:nvSpPr>
              <p:spPr bwMode="auto">
                <a:xfrm>
                  <a:off x="-1085848" y="3427412"/>
                  <a:ext cx="722310" cy="474662"/>
                </a:xfrm>
                <a:custGeom>
                  <a:avLst/>
                  <a:gdLst/>
                  <a:ahLst/>
                  <a:cxnLst>
                    <a:cxn ang="0">
                      <a:pos x="3075" y="1468"/>
                    </a:cxn>
                    <a:cxn ang="0">
                      <a:pos x="2973" y="1747"/>
                    </a:cxn>
                    <a:cxn ang="0">
                      <a:pos x="2863" y="1952"/>
                    </a:cxn>
                    <a:cxn ang="0">
                      <a:pos x="2710" y="2160"/>
                    </a:cxn>
                    <a:cxn ang="0">
                      <a:pos x="2511" y="2339"/>
                    </a:cxn>
                    <a:cxn ang="0">
                      <a:pos x="2320" y="2462"/>
                    </a:cxn>
                    <a:cxn ang="0">
                      <a:pos x="2154" y="2534"/>
                    </a:cxn>
                    <a:cxn ang="0">
                      <a:pos x="2007" y="2573"/>
                    </a:cxn>
                    <a:cxn ang="0">
                      <a:pos x="1958" y="2695"/>
                    </a:cxn>
                    <a:cxn ang="0">
                      <a:pos x="2096" y="3022"/>
                    </a:cxn>
                    <a:cxn ang="0">
                      <a:pos x="2290" y="3365"/>
                    </a:cxn>
                    <a:cxn ang="0">
                      <a:pos x="2554" y="3671"/>
                    </a:cxn>
                    <a:cxn ang="0">
                      <a:pos x="2881" y="3846"/>
                    </a:cxn>
                    <a:cxn ang="0">
                      <a:pos x="3448" y="3881"/>
                    </a:cxn>
                    <a:cxn ang="0">
                      <a:pos x="4430" y="3888"/>
                    </a:cxn>
                    <a:cxn ang="0">
                      <a:pos x="6438" y="3871"/>
                    </a:cxn>
                    <a:cxn ang="0">
                      <a:pos x="7321" y="3383"/>
                    </a:cxn>
                    <a:cxn ang="0">
                      <a:pos x="3362" y="4776"/>
                    </a:cxn>
                    <a:cxn ang="0">
                      <a:pos x="3091" y="4729"/>
                    </a:cxn>
                    <a:cxn ang="0">
                      <a:pos x="2684" y="4621"/>
                    </a:cxn>
                    <a:cxn ang="0">
                      <a:pos x="2225" y="4427"/>
                    </a:cxn>
                    <a:cxn ang="0">
                      <a:pos x="1818" y="4129"/>
                    </a:cxn>
                    <a:cxn ang="0">
                      <a:pos x="1562" y="3707"/>
                    </a:cxn>
                    <a:cxn ang="0">
                      <a:pos x="1416" y="3301"/>
                    </a:cxn>
                    <a:cxn ang="0">
                      <a:pos x="1307" y="2948"/>
                    </a:cxn>
                    <a:cxn ang="0">
                      <a:pos x="1233" y="2622"/>
                    </a:cxn>
                    <a:cxn ang="0">
                      <a:pos x="1128" y="2549"/>
                    </a:cxn>
                    <a:cxn ang="0">
                      <a:pos x="837" y="2426"/>
                    </a:cxn>
                    <a:cxn ang="0">
                      <a:pos x="528" y="2253"/>
                    </a:cxn>
                    <a:cxn ang="0">
                      <a:pos x="246" y="2019"/>
                    </a:cxn>
                    <a:cxn ang="0">
                      <a:pos x="73" y="1727"/>
                    </a:cxn>
                    <a:cxn ang="0">
                      <a:pos x="20" y="1406"/>
                    </a:cxn>
                    <a:cxn ang="0">
                      <a:pos x="2" y="1107"/>
                    </a:cxn>
                    <a:cxn ang="0">
                      <a:pos x="10" y="690"/>
                    </a:cxn>
                    <a:cxn ang="0">
                      <a:pos x="1647" y="909"/>
                    </a:cxn>
                    <a:cxn ang="0">
                      <a:pos x="1814" y="935"/>
                    </a:cxn>
                    <a:cxn ang="0">
                      <a:pos x="1962" y="1006"/>
                    </a:cxn>
                    <a:cxn ang="0">
                      <a:pos x="2083" y="1115"/>
                    </a:cxn>
                    <a:cxn ang="0">
                      <a:pos x="2167" y="1254"/>
                    </a:cxn>
                    <a:cxn ang="0">
                      <a:pos x="2209" y="1416"/>
                    </a:cxn>
                    <a:cxn ang="0">
                      <a:pos x="2200" y="1587"/>
                    </a:cxn>
                    <a:cxn ang="0">
                      <a:pos x="2144" y="1742"/>
                    </a:cxn>
                    <a:cxn ang="0">
                      <a:pos x="2047" y="1872"/>
                    </a:cxn>
                    <a:cxn ang="0">
                      <a:pos x="1915" y="1969"/>
                    </a:cxn>
                    <a:cxn ang="0">
                      <a:pos x="1760" y="2026"/>
                    </a:cxn>
                    <a:cxn ang="0">
                      <a:pos x="1589" y="2034"/>
                    </a:cxn>
                    <a:cxn ang="0">
                      <a:pos x="1427" y="1993"/>
                    </a:cxn>
                    <a:cxn ang="0">
                      <a:pos x="1287" y="1909"/>
                    </a:cxn>
                    <a:cxn ang="0">
                      <a:pos x="1178" y="1788"/>
                    </a:cxn>
                    <a:cxn ang="0">
                      <a:pos x="1107" y="1641"/>
                    </a:cxn>
                    <a:cxn ang="0">
                      <a:pos x="1081" y="1473"/>
                    </a:cxn>
                    <a:cxn ang="0">
                      <a:pos x="1107" y="1306"/>
                    </a:cxn>
                    <a:cxn ang="0">
                      <a:pos x="1178" y="1159"/>
                    </a:cxn>
                    <a:cxn ang="0">
                      <a:pos x="1287" y="1039"/>
                    </a:cxn>
                    <a:cxn ang="0">
                      <a:pos x="1427" y="954"/>
                    </a:cxn>
                    <a:cxn ang="0">
                      <a:pos x="1589" y="912"/>
                    </a:cxn>
                  </a:cxnLst>
                  <a:rect l="0" t="0" r="r" b="b"/>
                  <a:pathLst>
                    <a:path w="8195" h="5385">
                      <a:moveTo>
                        <a:pt x="23" y="546"/>
                      </a:moveTo>
                      <a:lnTo>
                        <a:pt x="3088" y="0"/>
                      </a:lnTo>
                      <a:lnTo>
                        <a:pt x="3088" y="1418"/>
                      </a:lnTo>
                      <a:lnTo>
                        <a:pt x="3086" y="1424"/>
                      </a:lnTo>
                      <a:lnTo>
                        <a:pt x="3081" y="1441"/>
                      </a:lnTo>
                      <a:lnTo>
                        <a:pt x="3075" y="1468"/>
                      </a:lnTo>
                      <a:lnTo>
                        <a:pt x="3065" y="1504"/>
                      </a:lnTo>
                      <a:lnTo>
                        <a:pt x="3050" y="1547"/>
                      </a:lnTo>
                      <a:lnTo>
                        <a:pt x="3034" y="1598"/>
                      </a:lnTo>
                      <a:lnTo>
                        <a:pt x="3012" y="1653"/>
                      </a:lnTo>
                      <a:lnTo>
                        <a:pt x="2987" y="1714"/>
                      </a:lnTo>
                      <a:lnTo>
                        <a:pt x="2973" y="1747"/>
                      </a:lnTo>
                      <a:lnTo>
                        <a:pt x="2957" y="1780"/>
                      </a:lnTo>
                      <a:lnTo>
                        <a:pt x="2941" y="1813"/>
                      </a:lnTo>
                      <a:lnTo>
                        <a:pt x="2923" y="1847"/>
                      </a:lnTo>
                      <a:lnTo>
                        <a:pt x="2905" y="1882"/>
                      </a:lnTo>
                      <a:lnTo>
                        <a:pt x="2885" y="1917"/>
                      </a:lnTo>
                      <a:lnTo>
                        <a:pt x="2863" y="1952"/>
                      </a:lnTo>
                      <a:lnTo>
                        <a:pt x="2841" y="1987"/>
                      </a:lnTo>
                      <a:lnTo>
                        <a:pt x="2817" y="2022"/>
                      </a:lnTo>
                      <a:lnTo>
                        <a:pt x="2792" y="2057"/>
                      </a:lnTo>
                      <a:lnTo>
                        <a:pt x="2765" y="2092"/>
                      </a:lnTo>
                      <a:lnTo>
                        <a:pt x="2739" y="2126"/>
                      </a:lnTo>
                      <a:lnTo>
                        <a:pt x="2710" y="2160"/>
                      </a:lnTo>
                      <a:lnTo>
                        <a:pt x="2679" y="2192"/>
                      </a:lnTo>
                      <a:lnTo>
                        <a:pt x="2647" y="2225"/>
                      </a:lnTo>
                      <a:lnTo>
                        <a:pt x="2614" y="2256"/>
                      </a:lnTo>
                      <a:lnTo>
                        <a:pt x="2579" y="2286"/>
                      </a:lnTo>
                      <a:lnTo>
                        <a:pt x="2545" y="2313"/>
                      </a:lnTo>
                      <a:lnTo>
                        <a:pt x="2511" y="2339"/>
                      </a:lnTo>
                      <a:lnTo>
                        <a:pt x="2478" y="2364"/>
                      </a:lnTo>
                      <a:lnTo>
                        <a:pt x="2446" y="2387"/>
                      </a:lnTo>
                      <a:lnTo>
                        <a:pt x="2413" y="2407"/>
                      </a:lnTo>
                      <a:lnTo>
                        <a:pt x="2382" y="2427"/>
                      </a:lnTo>
                      <a:lnTo>
                        <a:pt x="2351" y="2445"/>
                      </a:lnTo>
                      <a:lnTo>
                        <a:pt x="2320" y="2462"/>
                      </a:lnTo>
                      <a:lnTo>
                        <a:pt x="2290" y="2477"/>
                      </a:lnTo>
                      <a:lnTo>
                        <a:pt x="2261" y="2491"/>
                      </a:lnTo>
                      <a:lnTo>
                        <a:pt x="2233" y="2503"/>
                      </a:lnTo>
                      <a:lnTo>
                        <a:pt x="2207" y="2514"/>
                      </a:lnTo>
                      <a:lnTo>
                        <a:pt x="2180" y="2525"/>
                      </a:lnTo>
                      <a:lnTo>
                        <a:pt x="2154" y="2534"/>
                      </a:lnTo>
                      <a:lnTo>
                        <a:pt x="2130" y="2542"/>
                      </a:lnTo>
                      <a:lnTo>
                        <a:pt x="2106" y="2549"/>
                      </a:lnTo>
                      <a:lnTo>
                        <a:pt x="2084" y="2556"/>
                      </a:lnTo>
                      <a:lnTo>
                        <a:pt x="2063" y="2562"/>
                      </a:lnTo>
                      <a:lnTo>
                        <a:pt x="2043" y="2566"/>
                      </a:lnTo>
                      <a:lnTo>
                        <a:pt x="2007" y="2573"/>
                      </a:lnTo>
                      <a:lnTo>
                        <a:pt x="1977" y="2578"/>
                      </a:lnTo>
                      <a:lnTo>
                        <a:pt x="1935" y="2582"/>
                      </a:lnTo>
                      <a:lnTo>
                        <a:pt x="1921" y="2583"/>
                      </a:lnTo>
                      <a:lnTo>
                        <a:pt x="1925" y="2597"/>
                      </a:lnTo>
                      <a:lnTo>
                        <a:pt x="1937" y="2635"/>
                      </a:lnTo>
                      <a:lnTo>
                        <a:pt x="1958" y="2695"/>
                      </a:lnTo>
                      <a:lnTo>
                        <a:pt x="1988" y="2772"/>
                      </a:lnTo>
                      <a:lnTo>
                        <a:pt x="2005" y="2816"/>
                      </a:lnTo>
                      <a:lnTo>
                        <a:pt x="2025" y="2864"/>
                      </a:lnTo>
                      <a:lnTo>
                        <a:pt x="2047" y="2914"/>
                      </a:lnTo>
                      <a:lnTo>
                        <a:pt x="2070" y="2967"/>
                      </a:lnTo>
                      <a:lnTo>
                        <a:pt x="2096" y="3022"/>
                      </a:lnTo>
                      <a:lnTo>
                        <a:pt x="2123" y="3078"/>
                      </a:lnTo>
                      <a:lnTo>
                        <a:pt x="2153" y="3134"/>
                      </a:lnTo>
                      <a:lnTo>
                        <a:pt x="2185" y="3192"/>
                      </a:lnTo>
                      <a:lnTo>
                        <a:pt x="2218" y="3251"/>
                      </a:lnTo>
                      <a:lnTo>
                        <a:pt x="2253" y="3309"/>
                      </a:lnTo>
                      <a:lnTo>
                        <a:pt x="2290" y="3365"/>
                      </a:lnTo>
                      <a:lnTo>
                        <a:pt x="2330" y="3422"/>
                      </a:lnTo>
                      <a:lnTo>
                        <a:pt x="2371" y="3476"/>
                      </a:lnTo>
                      <a:lnTo>
                        <a:pt x="2413" y="3529"/>
                      </a:lnTo>
                      <a:lnTo>
                        <a:pt x="2459" y="3579"/>
                      </a:lnTo>
                      <a:lnTo>
                        <a:pt x="2505" y="3627"/>
                      </a:lnTo>
                      <a:lnTo>
                        <a:pt x="2554" y="3671"/>
                      </a:lnTo>
                      <a:lnTo>
                        <a:pt x="2603" y="3712"/>
                      </a:lnTo>
                      <a:lnTo>
                        <a:pt x="2656" y="3748"/>
                      </a:lnTo>
                      <a:lnTo>
                        <a:pt x="2710" y="3781"/>
                      </a:lnTo>
                      <a:lnTo>
                        <a:pt x="2764" y="3808"/>
                      </a:lnTo>
                      <a:lnTo>
                        <a:pt x="2822" y="3830"/>
                      </a:lnTo>
                      <a:lnTo>
                        <a:pt x="2881" y="3846"/>
                      </a:lnTo>
                      <a:lnTo>
                        <a:pt x="2942" y="3857"/>
                      </a:lnTo>
                      <a:lnTo>
                        <a:pt x="3012" y="3863"/>
                      </a:lnTo>
                      <a:lnTo>
                        <a:pt x="3099" y="3869"/>
                      </a:lnTo>
                      <a:lnTo>
                        <a:pt x="3201" y="3873"/>
                      </a:lnTo>
                      <a:lnTo>
                        <a:pt x="3318" y="3877"/>
                      </a:lnTo>
                      <a:lnTo>
                        <a:pt x="3448" y="3881"/>
                      </a:lnTo>
                      <a:lnTo>
                        <a:pt x="3589" y="3883"/>
                      </a:lnTo>
                      <a:lnTo>
                        <a:pt x="3741" y="3885"/>
                      </a:lnTo>
                      <a:lnTo>
                        <a:pt x="3902" y="3887"/>
                      </a:lnTo>
                      <a:lnTo>
                        <a:pt x="4072" y="3888"/>
                      </a:lnTo>
                      <a:lnTo>
                        <a:pt x="4248" y="3888"/>
                      </a:lnTo>
                      <a:lnTo>
                        <a:pt x="4430" y="3888"/>
                      </a:lnTo>
                      <a:lnTo>
                        <a:pt x="4616" y="3888"/>
                      </a:lnTo>
                      <a:lnTo>
                        <a:pt x="4995" y="3886"/>
                      </a:lnTo>
                      <a:lnTo>
                        <a:pt x="5377" y="3883"/>
                      </a:lnTo>
                      <a:lnTo>
                        <a:pt x="5752" y="3880"/>
                      </a:lnTo>
                      <a:lnTo>
                        <a:pt x="6108" y="3875"/>
                      </a:lnTo>
                      <a:lnTo>
                        <a:pt x="6438" y="3871"/>
                      </a:lnTo>
                      <a:lnTo>
                        <a:pt x="6729" y="3867"/>
                      </a:lnTo>
                      <a:lnTo>
                        <a:pt x="6973" y="3863"/>
                      </a:lnTo>
                      <a:lnTo>
                        <a:pt x="7160" y="3860"/>
                      </a:lnTo>
                      <a:lnTo>
                        <a:pt x="7280" y="3858"/>
                      </a:lnTo>
                      <a:lnTo>
                        <a:pt x="7321" y="3857"/>
                      </a:lnTo>
                      <a:lnTo>
                        <a:pt x="7321" y="3383"/>
                      </a:lnTo>
                      <a:lnTo>
                        <a:pt x="8195" y="3383"/>
                      </a:lnTo>
                      <a:lnTo>
                        <a:pt x="8195" y="5385"/>
                      </a:lnTo>
                      <a:lnTo>
                        <a:pt x="7501" y="5385"/>
                      </a:lnTo>
                      <a:lnTo>
                        <a:pt x="7337" y="4779"/>
                      </a:lnTo>
                      <a:lnTo>
                        <a:pt x="3379" y="4779"/>
                      </a:lnTo>
                      <a:lnTo>
                        <a:pt x="3362" y="4776"/>
                      </a:lnTo>
                      <a:lnTo>
                        <a:pt x="3316" y="4770"/>
                      </a:lnTo>
                      <a:lnTo>
                        <a:pt x="3282" y="4765"/>
                      </a:lnTo>
                      <a:lnTo>
                        <a:pt x="3242" y="4758"/>
                      </a:lnTo>
                      <a:lnTo>
                        <a:pt x="3197" y="4751"/>
                      </a:lnTo>
                      <a:lnTo>
                        <a:pt x="3145" y="4740"/>
                      </a:lnTo>
                      <a:lnTo>
                        <a:pt x="3091" y="4729"/>
                      </a:lnTo>
                      <a:lnTo>
                        <a:pt x="3031" y="4717"/>
                      </a:lnTo>
                      <a:lnTo>
                        <a:pt x="2967" y="4701"/>
                      </a:lnTo>
                      <a:lnTo>
                        <a:pt x="2900" y="4685"/>
                      </a:lnTo>
                      <a:lnTo>
                        <a:pt x="2830" y="4665"/>
                      </a:lnTo>
                      <a:lnTo>
                        <a:pt x="2758" y="4645"/>
                      </a:lnTo>
                      <a:lnTo>
                        <a:pt x="2684" y="4621"/>
                      </a:lnTo>
                      <a:lnTo>
                        <a:pt x="2608" y="4595"/>
                      </a:lnTo>
                      <a:lnTo>
                        <a:pt x="2532" y="4566"/>
                      </a:lnTo>
                      <a:lnTo>
                        <a:pt x="2454" y="4535"/>
                      </a:lnTo>
                      <a:lnTo>
                        <a:pt x="2378" y="4502"/>
                      </a:lnTo>
                      <a:lnTo>
                        <a:pt x="2302" y="4466"/>
                      </a:lnTo>
                      <a:lnTo>
                        <a:pt x="2225" y="4427"/>
                      </a:lnTo>
                      <a:lnTo>
                        <a:pt x="2152" y="4385"/>
                      </a:lnTo>
                      <a:lnTo>
                        <a:pt x="2080" y="4341"/>
                      </a:lnTo>
                      <a:lnTo>
                        <a:pt x="2009" y="4292"/>
                      </a:lnTo>
                      <a:lnTo>
                        <a:pt x="1942" y="4241"/>
                      </a:lnTo>
                      <a:lnTo>
                        <a:pt x="1878" y="4186"/>
                      </a:lnTo>
                      <a:lnTo>
                        <a:pt x="1818" y="4129"/>
                      </a:lnTo>
                      <a:lnTo>
                        <a:pt x="1763" y="4067"/>
                      </a:lnTo>
                      <a:lnTo>
                        <a:pt x="1712" y="4002"/>
                      </a:lnTo>
                      <a:lnTo>
                        <a:pt x="1665" y="3933"/>
                      </a:lnTo>
                      <a:lnTo>
                        <a:pt x="1626" y="3861"/>
                      </a:lnTo>
                      <a:lnTo>
                        <a:pt x="1592" y="3783"/>
                      </a:lnTo>
                      <a:lnTo>
                        <a:pt x="1562" y="3707"/>
                      </a:lnTo>
                      <a:lnTo>
                        <a:pt x="1533" y="3632"/>
                      </a:lnTo>
                      <a:lnTo>
                        <a:pt x="1506" y="3561"/>
                      </a:lnTo>
                      <a:lnTo>
                        <a:pt x="1482" y="3492"/>
                      </a:lnTo>
                      <a:lnTo>
                        <a:pt x="1458" y="3426"/>
                      </a:lnTo>
                      <a:lnTo>
                        <a:pt x="1436" y="3362"/>
                      </a:lnTo>
                      <a:lnTo>
                        <a:pt x="1416" y="3301"/>
                      </a:lnTo>
                      <a:lnTo>
                        <a:pt x="1396" y="3243"/>
                      </a:lnTo>
                      <a:lnTo>
                        <a:pt x="1378" y="3188"/>
                      </a:lnTo>
                      <a:lnTo>
                        <a:pt x="1362" y="3134"/>
                      </a:lnTo>
                      <a:lnTo>
                        <a:pt x="1346" y="3084"/>
                      </a:lnTo>
                      <a:lnTo>
                        <a:pt x="1332" y="3037"/>
                      </a:lnTo>
                      <a:lnTo>
                        <a:pt x="1307" y="2948"/>
                      </a:lnTo>
                      <a:lnTo>
                        <a:pt x="1286" y="2870"/>
                      </a:lnTo>
                      <a:lnTo>
                        <a:pt x="1269" y="2802"/>
                      </a:lnTo>
                      <a:lnTo>
                        <a:pt x="1255" y="2742"/>
                      </a:lnTo>
                      <a:lnTo>
                        <a:pt x="1245" y="2694"/>
                      </a:lnTo>
                      <a:lnTo>
                        <a:pt x="1238" y="2653"/>
                      </a:lnTo>
                      <a:lnTo>
                        <a:pt x="1233" y="2622"/>
                      </a:lnTo>
                      <a:lnTo>
                        <a:pt x="1230" y="2600"/>
                      </a:lnTo>
                      <a:lnTo>
                        <a:pt x="1228" y="2587"/>
                      </a:lnTo>
                      <a:lnTo>
                        <a:pt x="1228" y="2583"/>
                      </a:lnTo>
                      <a:lnTo>
                        <a:pt x="1215" y="2579"/>
                      </a:lnTo>
                      <a:lnTo>
                        <a:pt x="1181" y="2568"/>
                      </a:lnTo>
                      <a:lnTo>
                        <a:pt x="1128" y="2549"/>
                      </a:lnTo>
                      <a:lnTo>
                        <a:pt x="1060" y="2523"/>
                      </a:lnTo>
                      <a:lnTo>
                        <a:pt x="1021" y="2507"/>
                      </a:lnTo>
                      <a:lnTo>
                        <a:pt x="979" y="2490"/>
                      </a:lnTo>
                      <a:lnTo>
                        <a:pt x="933" y="2470"/>
                      </a:lnTo>
                      <a:lnTo>
                        <a:pt x="887" y="2448"/>
                      </a:lnTo>
                      <a:lnTo>
                        <a:pt x="837" y="2426"/>
                      </a:lnTo>
                      <a:lnTo>
                        <a:pt x="788" y="2401"/>
                      </a:lnTo>
                      <a:lnTo>
                        <a:pt x="736" y="2375"/>
                      </a:lnTo>
                      <a:lnTo>
                        <a:pt x="684" y="2346"/>
                      </a:lnTo>
                      <a:lnTo>
                        <a:pt x="632" y="2317"/>
                      </a:lnTo>
                      <a:lnTo>
                        <a:pt x="580" y="2286"/>
                      </a:lnTo>
                      <a:lnTo>
                        <a:pt x="528" y="2253"/>
                      </a:lnTo>
                      <a:lnTo>
                        <a:pt x="477" y="2217"/>
                      </a:lnTo>
                      <a:lnTo>
                        <a:pt x="427" y="2181"/>
                      </a:lnTo>
                      <a:lnTo>
                        <a:pt x="379" y="2142"/>
                      </a:lnTo>
                      <a:lnTo>
                        <a:pt x="332" y="2103"/>
                      </a:lnTo>
                      <a:lnTo>
                        <a:pt x="289" y="2061"/>
                      </a:lnTo>
                      <a:lnTo>
                        <a:pt x="246" y="2019"/>
                      </a:lnTo>
                      <a:lnTo>
                        <a:pt x="208" y="1974"/>
                      </a:lnTo>
                      <a:lnTo>
                        <a:pt x="173" y="1927"/>
                      </a:lnTo>
                      <a:lnTo>
                        <a:pt x="141" y="1880"/>
                      </a:lnTo>
                      <a:lnTo>
                        <a:pt x="114" y="1830"/>
                      </a:lnTo>
                      <a:lnTo>
                        <a:pt x="91" y="1780"/>
                      </a:lnTo>
                      <a:lnTo>
                        <a:pt x="73" y="1727"/>
                      </a:lnTo>
                      <a:lnTo>
                        <a:pt x="60" y="1674"/>
                      </a:lnTo>
                      <a:lnTo>
                        <a:pt x="50" y="1619"/>
                      </a:lnTo>
                      <a:lnTo>
                        <a:pt x="41" y="1565"/>
                      </a:lnTo>
                      <a:lnTo>
                        <a:pt x="34" y="1511"/>
                      </a:lnTo>
                      <a:lnTo>
                        <a:pt x="27" y="1458"/>
                      </a:lnTo>
                      <a:lnTo>
                        <a:pt x="20" y="1406"/>
                      </a:lnTo>
                      <a:lnTo>
                        <a:pt x="16" y="1353"/>
                      </a:lnTo>
                      <a:lnTo>
                        <a:pt x="11" y="1302"/>
                      </a:lnTo>
                      <a:lnTo>
                        <a:pt x="8" y="1251"/>
                      </a:lnTo>
                      <a:lnTo>
                        <a:pt x="5" y="1203"/>
                      </a:lnTo>
                      <a:lnTo>
                        <a:pt x="3" y="1155"/>
                      </a:lnTo>
                      <a:lnTo>
                        <a:pt x="2" y="1107"/>
                      </a:lnTo>
                      <a:lnTo>
                        <a:pt x="1" y="1061"/>
                      </a:lnTo>
                      <a:lnTo>
                        <a:pt x="0" y="973"/>
                      </a:lnTo>
                      <a:lnTo>
                        <a:pt x="1" y="891"/>
                      </a:lnTo>
                      <a:lnTo>
                        <a:pt x="3" y="817"/>
                      </a:lnTo>
                      <a:lnTo>
                        <a:pt x="6" y="749"/>
                      </a:lnTo>
                      <a:lnTo>
                        <a:pt x="10" y="690"/>
                      </a:lnTo>
                      <a:lnTo>
                        <a:pt x="14" y="639"/>
                      </a:lnTo>
                      <a:lnTo>
                        <a:pt x="17" y="599"/>
                      </a:lnTo>
                      <a:lnTo>
                        <a:pt x="20" y="570"/>
                      </a:lnTo>
                      <a:lnTo>
                        <a:pt x="22" y="552"/>
                      </a:lnTo>
                      <a:lnTo>
                        <a:pt x="23" y="546"/>
                      </a:lnTo>
                      <a:close/>
                      <a:moveTo>
                        <a:pt x="1647" y="909"/>
                      </a:moveTo>
                      <a:lnTo>
                        <a:pt x="1676" y="910"/>
                      </a:lnTo>
                      <a:lnTo>
                        <a:pt x="1705" y="912"/>
                      </a:lnTo>
                      <a:lnTo>
                        <a:pt x="1733" y="916"/>
                      </a:lnTo>
                      <a:lnTo>
                        <a:pt x="1760" y="921"/>
                      </a:lnTo>
                      <a:lnTo>
                        <a:pt x="1787" y="928"/>
                      </a:lnTo>
                      <a:lnTo>
                        <a:pt x="1814" y="935"/>
                      </a:lnTo>
                      <a:lnTo>
                        <a:pt x="1841" y="944"/>
                      </a:lnTo>
                      <a:lnTo>
                        <a:pt x="1867" y="954"/>
                      </a:lnTo>
                      <a:lnTo>
                        <a:pt x="1892" y="965"/>
                      </a:lnTo>
                      <a:lnTo>
                        <a:pt x="1915" y="977"/>
                      </a:lnTo>
                      <a:lnTo>
                        <a:pt x="1939" y="992"/>
                      </a:lnTo>
                      <a:lnTo>
                        <a:pt x="1962" y="1006"/>
                      </a:lnTo>
                      <a:lnTo>
                        <a:pt x="1985" y="1022"/>
                      </a:lnTo>
                      <a:lnTo>
                        <a:pt x="2005" y="1039"/>
                      </a:lnTo>
                      <a:lnTo>
                        <a:pt x="2026" y="1057"/>
                      </a:lnTo>
                      <a:lnTo>
                        <a:pt x="2047" y="1075"/>
                      </a:lnTo>
                      <a:lnTo>
                        <a:pt x="2064" y="1095"/>
                      </a:lnTo>
                      <a:lnTo>
                        <a:pt x="2083" y="1115"/>
                      </a:lnTo>
                      <a:lnTo>
                        <a:pt x="2099" y="1136"/>
                      </a:lnTo>
                      <a:lnTo>
                        <a:pt x="2115" y="1159"/>
                      </a:lnTo>
                      <a:lnTo>
                        <a:pt x="2129" y="1181"/>
                      </a:lnTo>
                      <a:lnTo>
                        <a:pt x="2144" y="1205"/>
                      </a:lnTo>
                      <a:lnTo>
                        <a:pt x="2156" y="1230"/>
                      </a:lnTo>
                      <a:lnTo>
                        <a:pt x="2167" y="1254"/>
                      </a:lnTo>
                      <a:lnTo>
                        <a:pt x="2178" y="1280"/>
                      </a:lnTo>
                      <a:lnTo>
                        <a:pt x="2186" y="1306"/>
                      </a:lnTo>
                      <a:lnTo>
                        <a:pt x="2194" y="1333"/>
                      </a:lnTo>
                      <a:lnTo>
                        <a:pt x="2200" y="1360"/>
                      </a:lnTo>
                      <a:lnTo>
                        <a:pt x="2206" y="1388"/>
                      </a:lnTo>
                      <a:lnTo>
                        <a:pt x="2209" y="1416"/>
                      </a:lnTo>
                      <a:lnTo>
                        <a:pt x="2211" y="1445"/>
                      </a:lnTo>
                      <a:lnTo>
                        <a:pt x="2212" y="1473"/>
                      </a:lnTo>
                      <a:lnTo>
                        <a:pt x="2211" y="1503"/>
                      </a:lnTo>
                      <a:lnTo>
                        <a:pt x="2209" y="1532"/>
                      </a:lnTo>
                      <a:lnTo>
                        <a:pt x="2206" y="1559"/>
                      </a:lnTo>
                      <a:lnTo>
                        <a:pt x="2200" y="1587"/>
                      </a:lnTo>
                      <a:lnTo>
                        <a:pt x="2194" y="1614"/>
                      </a:lnTo>
                      <a:lnTo>
                        <a:pt x="2186" y="1641"/>
                      </a:lnTo>
                      <a:lnTo>
                        <a:pt x="2178" y="1668"/>
                      </a:lnTo>
                      <a:lnTo>
                        <a:pt x="2167" y="1692"/>
                      </a:lnTo>
                      <a:lnTo>
                        <a:pt x="2156" y="1718"/>
                      </a:lnTo>
                      <a:lnTo>
                        <a:pt x="2144" y="1742"/>
                      </a:lnTo>
                      <a:lnTo>
                        <a:pt x="2129" y="1765"/>
                      </a:lnTo>
                      <a:lnTo>
                        <a:pt x="2115" y="1788"/>
                      </a:lnTo>
                      <a:lnTo>
                        <a:pt x="2099" y="1811"/>
                      </a:lnTo>
                      <a:lnTo>
                        <a:pt x="2083" y="1832"/>
                      </a:lnTo>
                      <a:lnTo>
                        <a:pt x="2064" y="1852"/>
                      </a:lnTo>
                      <a:lnTo>
                        <a:pt x="2047" y="1872"/>
                      </a:lnTo>
                      <a:lnTo>
                        <a:pt x="2026" y="1891"/>
                      </a:lnTo>
                      <a:lnTo>
                        <a:pt x="2005" y="1909"/>
                      </a:lnTo>
                      <a:lnTo>
                        <a:pt x="1985" y="1925"/>
                      </a:lnTo>
                      <a:lnTo>
                        <a:pt x="1962" y="1941"/>
                      </a:lnTo>
                      <a:lnTo>
                        <a:pt x="1939" y="1956"/>
                      </a:lnTo>
                      <a:lnTo>
                        <a:pt x="1915" y="1969"/>
                      </a:lnTo>
                      <a:lnTo>
                        <a:pt x="1892" y="1982"/>
                      </a:lnTo>
                      <a:lnTo>
                        <a:pt x="1867" y="1993"/>
                      </a:lnTo>
                      <a:lnTo>
                        <a:pt x="1841" y="2003"/>
                      </a:lnTo>
                      <a:lnTo>
                        <a:pt x="1814" y="2012"/>
                      </a:lnTo>
                      <a:lnTo>
                        <a:pt x="1787" y="2020"/>
                      </a:lnTo>
                      <a:lnTo>
                        <a:pt x="1760" y="2026"/>
                      </a:lnTo>
                      <a:lnTo>
                        <a:pt x="1733" y="2031"/>
                      </a:lnTo>
                      <a:lnTo>
                        <a:pt x="1705" y="2034"/>
                      </a:lnTo>
                      <a:lnTo>
                        <a:pt x="1676" y="2036"/>
                      </a:lnTo>
                      <a:lnTo>
                        <a:pt x="1647" y="2037"/>
                      </a:lnTo>
                      <a:lnTo>
                        <a:pt x="1618" y="2036"/>
                      </a:lnTo>
                      <a:lnTo>
                        <a:pt x="1589" y="2034"/>
                      </a:lnTo>
                      <a:lnTo>
                        <a:pt x="1560" y="2031"/>
                      </a:lnTo>
                      <a:lnTo>
                        <a:pt x="1533" y="2026"/>
                      </a:lnTo>
                      <a:lnTo>
                        <a:pt x="1505" y="2020"/>
                      </a:lnTo>
                      <a:lnTo>
                        <a:pt x="1479" y="2012"/>
                      </a:lnTo>
                      <a:lnTo>
                        <a:pt x="1453" y="2003"/>
                      </a:lnTo>
                      <a:lnTo>
                        <a:pt x="1427" y="1993"/>
                      </a:lnTo>
                      <a:lnTo>
                        <a:pt x="1401" y="1982"/>
                      </a:lnTo>
                      <a:lnTo>
                        <a:pt x="1377" y="1969"/>
                      </a:lnTo>
                      <a:lnTo>
                        <a:pt x="1354" y="1956"/>
                      </a:lnTo>
                      <a:lnTo>
                        <a:pt x="1331" y="1941"/>
                      </a:lnTo>
                      <a:lnTo>
                        <a:pt x="1308" y="1925"/>
                      </a:lnTo>
                      <a:lnTo>
                        <a:pt x="1287" y="1909"/>
                      </a:lnTo>
                      <a:lnTo>
                        <a:pt x="1267" y="1891"/>
                      </a:lnTo>
                      <a:lnTo>
                        <a:pt x="1247" y="1872"/>
                      </a:lnTo>
                      <a:lnTo>
                        <a:pt x="1229" y="1852"/>
                      </a:lnTo>
                      <a:lnTo>
                        <a:pt x="1210" y="1832"/>
                      </a:lnTo>
                      <a:lnTo>
                        <a:pt x="1194" y="1811"/>
                      </a:lnTo>
                      <a:lnTo>
                        <a:pt x="1178" y="1788"/>
                      </a:lnTo>
                      <a:lnTo>
                        <a:pt x="1163" y="1765"/>
                      </a:lnTo>
                      <a:lnTo>
                        <a:pt x="1149" y="1742"/>
                      </a:lnTo>
                      <a:lnTo>
                        <a:pt x="1137" y="1718"/>
                      </a:lnTo>
                      <a:lnTo>
                        <a:pt x="1125" y="1692"/>
                      </a:lnTo>
                      <a:lnTo>
                        <a:pt x="1115" y="1668"/>
                      </a:lnTo>
                      <a:lnTo>
                        <a:pt x="1107" y="1641"/>
                      </a:lnTo>
                      <a:lnTo>
                        <a:pt x="1098" y="1614"/>
                      </a:lnTo>
                      <a:lnTo>
                        <a:pt x="1092" y="1587"/>
                      </a:lnTo>
                      <a:lnTo>
                        <a:pt x="1087" y="1559"/>
                      </a:lnTo>
                      <a:lnTo>
                        <a:pt x="1084" y="1532"/>
                      </a:lnTo>
                      <a:lnTo>
                        <a:pt x="1082" y="1503"/>
                      </a:lnTo>
                      <a:lnTo>
                        <a:pt x="1081" y="1473"/>
                      </a:lnTo>
                      <a:lnTo>
                        <a:pt x="1082" y="1445"/>
                      </a:lnTo>
                      <a:lnTo>
                        <a:pt x="1084" y="1416"/>
                      </a:lnTo>
                      <a:lnTo>
                        <a:pt x="1087" y="1388"/>
                      </a:lnTo>
                      <a:lnTo>
                        <a:pt x="1092" y="1360"/>
                      </a:lnTo>
                      <a:lnTo>
                        <a:pt x="1098" y="1333"/>
                      </a:lnTo>
                      <a:lnTo>
                        <a:pt x="1107" y="1306"/>
                      </a:lnTo>
                      <a:lnTo>
                        <a:pt x="1115" y="1280"/>
                      </a:lnTo>
                      <a:lnTo>
                        <a:pt x="1125" y="1254"/>
                      </a:lnTo>
                      <a:lnTo>
                        <a:pt x="1137" y="1230"/>
                      </a:lnTo>
                      <a:lnTo>
                        <a:pt x="1149" y="1205"/>
                      </a:lnTo>
                      <a:lnTo>
                        <a:pt x="1163" y="1181"/>
                      </a:lnTo>
                      <a:lnTo>
                        <a:pt x="1178" y="1159"/>
                      </a:lnTo>
                      <a:lnTo>
                        <a:pt x="1194" y="1136"/>
                      </a:lnTo>
                      <a:lnTo>
                        <a:pt x="1210" y="1115"/>
                      </a:lnTo>
                      <a:lnTo>
                        <a:pt x="1229" y="1095"/>
                      </a:lnTo>
                      <a:lnTo>
                        <a:pt x="1247" y="1075"/>
                      </a:lnTo>
                      <a:lnTo>
                        <a:pt x="1267" y="1057"/>
                      </a:lnTo>
                      <a:lnTo>
                        <a:pt x="1287" y="1039"/>
                      </a:lnTo>
                      <a:lnTo>
                        <a:pt x="1308" y="1022"/>
                      </a:lnTo>
                      <a:lnTo>
                        <a:pt x="1331" y="1006"/>
                      </a:lnTo>
                      <a:lnTo>
                        <a:pt x="1354" y="992"/>
                      </a:lnTo>
                      <a:lnTo>
                        <a:pt x="1377" y="977"/>
                      </a:lnTo>
                      <a:lnTo>
                        <a:pt x="1401" y="965"/>
                      </a:lnTo>
                      <a:lnTo>
                        <a:pt x="1427" y="954"/>
                      </a:lnTo>
                      <a:lnTo>
                        <a:pt x="1453" y="944"/>
                      </a:lnTo>
                      <a:lnTo>
                        <a:pt x="1479" y="935"/>
                      </a:lnTo>
                      <a:lnTo>
                        <a:pt x="1505" y="928"/>
                      </a:lnTo>
                      <a:lnTo>
                        <a:pt x="1533" y="921"/>
                      </a:lnTo>
                      <a:lnTo>
                        <a:pt x="1560" y="916"/>
                      </a:lnTo>
                      <a:lnTo>
                        <a:pt x="1589" y="912"/>
                      </a:lnTo>
                      <a:lnTo>
                        <a:pt x="1618" y="910"/>
                      </a:lnTo>
                      <a:lnTo>
                        <a:pt x="1647" y="909"/>
                      </a:lnTo>
                      <a:close/>
                    </a:path>
                  </a:pathLst>
                </a:custGeom>
                <a:grpFill/>
                <a:ln w="9525">
                  <a:noFill/>
                  <a:round/>
                  <a:headEnd/>
                  <a:tailEnd/>
                </a:ln>
              </p:spPr>
              <p:txBody>
                <a:bodyPr>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1" name="组合 268">
                <a:extLst>
                  <a:ext uri="{FF2B5EF4-FFF2-40B4-BE49-F238E27FC236}">
                    <a16:creationId xmlns:a16="http://schemas.microsoft.com/office/drawing/2014/main" id="{CAE779F9-9466-4ABE-94E2-BE954A29A3F0}"/>
                  </a:ext>
                </a:extLst>
              </p:cNvPr>
              <p:cNvGrpSpPr>
                <a:grpSpLocks noChangeAspect="1"/>
              </p:cNvGrpSpPr>
              <p:nvPr/>
            </p:nvGrpSpPr>
            <p:grpSpPr>
              <a:xfrm rot="1438853">
                <a:off x="7851104" y="4418157"/>
                <a:ext cx="318742" cy="282885"/>
                <a:chOff x="12442825" y="2266360"/>
                <a:chExt cx="536593" cy="533990"/>
              </a:xfrm>
              <a:solidFill>
                <a:srgbClr val="C00000"/>
              </a:solidFill>
            </p:grpSpPr>
            <p:sp>
              <p:nvSpPr>
                <p:cNvPr id="42" name="Freeform 32">
                  <a:extLst>
                    <a:ext uri="{FF2B5EF4-FFF2-40B4-BE49-F238E27FC236}">
                      <a16:creationId xmlns:a16="http://schemas.microsoft.com/office/drawing/2014/main" id="{F1BF984E-7AA7-4F63-A8C6-18730FE99C57}"/>
                    </a:ext>
                  </a:extLst>
                </p:cNvPr>
                <p:cNvSpPr>
                  <a:spLocks/>
                </p:cNvSpPr>
                <p:nvPr/>
              </p:nvSpPr>
              <p:spPr bwMode="auto">
                <a:xfrm>
                  <a:off x="12442825" y="2530475"/>
                  <a:ext cx="244475" cy="269875"/>
                </a:xfrm>
                <a:custGeom>
                  <a:avLst/>
                  <a:gdLst/>
                  <a:ahLst/>
                  <a:cxnLst>
                    <a:cxn ang="0">
                      <a:pos x="17" y="0"/>
                    </a:cxn>
                    <a:cxn ang="0">
                      <a:pos x="5" y="6"/>
                    </a:cxn>
                    <a:cxn ang="0">
                      <a:pos x="2" y="11"/>
                    </a:cxn>
                    <a:cxn ang="0">
                      <a:pos x="0" y="16"/>
                    </a:cxn>
                    <a:cxn ang="0">
                      <a:pos x="2" y="76"/>
                    </a:cxn>
                    <a:cxn ang="0">
                      <a:pos x="17" y="135"/>
                    </a:cxn>
                    <a:cxn ang="0">
                      <a:pos x="41" y="189"/>
                    </a:cxn>
                    <a:cxn ang="0">
                      <a:pos x="76" y="238"/>
                    </a:cxn>
                    <a:cxn ang="0">
                      <a:pos x="90" y="250"/>
                    </a:cxn>
                    <a:cxn ang="0">
                      <a:pos x="110" y="270"/>
                    </a:cxn>
                    <a:cxn ang="0">
                      <a:pos x="157" y="302"/>
                    </a:cxn>
                    <a:cxn ang="0">
                      <a:pos x="208" y="324"/>
                    </a:cxn>
                    <a:cxn ang="0">
                      <a:pos x="262" y="338"/>
                    </a:cxn>
                    <a:cxn ang="0">
                      <a:pos x="290" y="340"/>
                    </a:cxn>
                    <a:cxn ang="0">
                      <a:pos x="302" y="336"/>
                    </a:cxn>
                    <a:cxn ang="0">
                      <a:pos x="307" y="324"/>
                    </a:cxn>
                    <a:cxn ang="0">
                      <a:pos x="309" y="284"/>
                    </a:cxn>
                    <a:cxn ang="0">
                      <a:pos x="306" y="272"/>
                    </a:cxn>
                    <a:cxn ang="0">
                      <a:pos x="300" y="269"/>
                    </a:cxn>
                    <a:cxn ang="0">
                      <a:pos x="294" y="267"/>
                    </a:cxn>
                    <a:cxn ang="0">
                      <a:pos x="252" y="260"/>
                    </a:cxn>
                    <a:cxn ang="0">
                      <a:pos x="211" y="247"/>
                    </a:cxn>
                    <a:cxn ang="0">
                      <a:pos x="174" y="227"/>
                    </a:cxn>
                    <a:cxn ang="0">
                      <a:pos x="140" y="200"/>
                    </a:cxn>
                    <a:cxn ang="0">
                      <a:pos x="132" y="189"/>
                    </a:cxn>
                    <a:cxn ang="0">
                      <a:pos x="117" y="171"/>
                    </a:cxn>
                    <a:cxn ang="0">
                      <a:pos x="93" y="132"/>
                    </a:cxn>
                    <a:cxn ang="0">
                      <a:pos x="79" y="90"/>
                    </a:cxn>
                    <a:cxn ang="0">
                      <a:pos x="73" y="44"/>
                    </a:cxn>
                    <a:cxn ang="0">
                      <a:pos x="73" y="21"/>
                    </a:cxn>
                    <a:cxn ang="0">
                      <a:pos x="68" y="9"/>
                    </a:cxn>
                    <a:cxn ang="0">
                      <a:pos x="64" y="6"/>
                    </a:cxn>
                    <a:cxn ang="0">
                      <a:pos x="17" y="0"/>
                    </a:cxn>
                  </a:cxnLst>
                  <a:rect l="0" t="0" r="r" b="b"/>
                  <a:pathLst>
                    <a:path w="309" h="340">
                      <a:moveTo>
                        <a:pt x="17" y="0"/>
                      </a:moveTo>
                      <a:lnTo>
                        <a:pt x="17" y="0"/>
                      </a:lnTo>
                      <a:lnTo>
                        <a:pt x="10" y="2"/>
                      </a:lnTo>
                      <a:lnTo>
                        <a:pt x="5" y="6"/>
                      </a:lnTo>
                      <a:lnTo>
                        <a:pt x="5" y="6"/>
                      </a:lnTo>
                      <a:lnTo>
                        <a:pt x="2" y="11"/>
                      </a:lnTo>
                      <a:lnTo>
                        <a:pt x="0" y="16"/>
                      </a:lnTo>
                      <a:lnTo>
                        <a:pt x="0" y="16"/>
                      </a:lnTo>
                      <a:lnTo>
                        <a:pt x="0" y="46"/>
                      </a:lnTo>
                      <a:lnTo>
                        <a:pt x="2" y="76"/>
                      </a:lnTo>
                      <a:lnTo>
                        <a:pt x="9" y="107"/>
                      </a:lnTo>
                      <a:lnTo>
                        <a:pt x="17" y="135"/>
                      </a:lnTo>
                      <a:lnTo>
                        <a:pt x="27" y="162"/>
                      </a:lnTo>
                      <a:lnTo>
                        <a:pt x="41" y="189"/>
                      </a:lnTo>
                      <a:lnTo>
                        <a:pt x="58" y="213"/>
                      </a:lnTo>
                      <a:lnTo>
                        <a:pt x="76" y="238"/>
                      </a:lnTo>
                      <a:lnTo>
                        <a:pt x="76" y="238"/>
                      </a:lnTo>
                      <a:lnTo>
                        <a:pt x="90" y="250"/>
                      </a:lnTo>
                      <a:lnTo>
                        <a:pt x="90" y="250"/>
                      </a:lnTo>
                      <a:lnTo>
                        <a:pt x="110" y="270"/>
                      </a:lnTo>
                      <a:lnTo>
                        <a:pt x="132" y="287"/>
                      </a:lnTo>
                      <a:lnTo>
                        <a:pt x="157" y="302"/>
                      </a:lnTo>
                      <a:lnTo>
                        <a:pt x="181" y="314"/>
                      </a:lnTo>
                      <a:lnTo>
                        <a:pt x="208" y="324"/>
                      </a:lnTo>
                      <a:lnTo>
                        <a:pt x="235" y="331"/>
                      </a:lnTo>
                      <a:lnTo>
                        <a:pt x="262" y="338"/>
                      </a:lnTo>
                      <a:lnTo>
                        <a:pt x="290" y="340"/>
                      </a:lnTo>
                      <a:lnTo>
                        <a:pt x="290" y="340"/>
                      </a:lnTo>
                      <a:lnTo>
                        <a:pt x="297" y="340"/>
                      </a:lnTo>
                      <a:lnTo>
                        <a:pt x="302" y="336"/>
                      </a:lnTo>
                      <a:lnTo>
                        <a:pt x="306" y="331"/>
                      </a:lnTo>
                      <a:lnTo>
                        <a:pt x="307" y="324"/>
                      </a:lnTo>
                      <a:lnTo>
                        <a:pt x="309" y="284"/>
                      </a:lnTo>
                      <a:lnTo>
                        <a:pt x="309" y="284"/>
                      </a:lnTo>
                      <a:lnTo>
                        <a:pt x="309" y="277"/>
                      </a:lnTo>
                      <a:lnTo>
                        <a:pt x="306" y="272"/>
                      </a:lnTo>
                      <a:lnTo>
                        <a:pt x="306" y="272"/>
                      </a:lnTo>
                      <a:lnTo>
                        <a:pt x="300" y="269"/>
                      </a:lnTo>
                      <a:lnTo>
                        <a:pt x="294" y="267"/>
                      </a:lnTo>
                      <a:lnTo>
                        <a:pt x="294" y="267"/>
                      </a:lnTo>
                      <a:lnTo>
                        <a:pt x="273" y="265"/>
                      </a:lnTo>
                      <a:lnTo>
                        <a:pt x="252" y="260"/>
                      </a:lnTo>
                      <a:lnTo>
                        <a:pt x="231" y="255"/>
                      </a:lnTo>
                      <a:lnTo>
                        <a:pt x="211" y="247"/>
                      </a:lnTo>
                      <a:lnTo>
                        <a:pt x="192" y="238"/>
                      </a:lnTo>
                      <a:lnTo>
                        <a:pt x="174" y="227"/>
                      </a:lnTo>
                      <a:lnTo>
                        <a:pt x="157" y="213"/>
                      </a:lnTo>
                      <a:lnTo>
                        <a:pt x="140" y="200"/>
                      </a:lnTo>
                      <a:lnTo>
                        <a:pt x="140" y="200"/>
                      </a:lnTo>
                      <a:lnTo>
                        <a:pt x="132" y="189"/>
                      </a:lnTo>
                      <a:lnTo>
                        <a:pt x="132" y="189"/>
                      </a:lnTo>
                      <a:lnTo>
                        <a:pt x="117" y="171"/>
                      </a:lnTo>
                      <a:lnTo>
                        <a:pt x="105" y="152"/>
                      </a:lnTo>
                      <a:lnTo>
                        <a:pt x="93" y="132"/>
                      </a:lnTo>
                      <a:lnTo>
                        <a:pt x="85" y="110"/>
                      </a:lnTo>
                      <a:lnTo>
                        <a:pt x="79" y="90"/>
                      </a:lnTo>
                      <a:lnTo>
                        <a:pt x="74" y="66"/>
                      </a:lnTo>
                      <a:lnTo>
                        <a:pt x="73" y="44"/>
                      </a:lnTo>
                      <a:lnTo>
                        <a:pt x="73" y="21"/>
                      </a:lnTo>
                      <a:lnTo>
                        <a:pt x="73" y="21"/>
                      </a:lnTo>
                      <a:lnTo>
                        <a:pt x="73" y="14"/>
                      </a:lnTo>
                      <a:lnTo>
                        <a:pt x="68" y="9"/>
                      </a:lnTo>
                      <a:lnTo>
                        <a:pt x="68" y="9"/>
                      </a:lnTo>
                      <a:lnTo>
                        <a:pt x="64" y="6"/>
                      </a:lnTo>
                      <a:lnTo>
                        <a:pt x="58" y="4"/>
                      </a:lnTo>
                      <a:lnTo>
                        <a:pt x="17" y="0"/>
                      </a:lnTo>
                      <a:close/>
                    </a:path>
                  </a:pathLst>
                </a:custGeom>
                <a:grpFill/>
                <a:ln w="9525">
                  <a:noFill/>
                  <a:round/>
                  <a:headEnd/>
                  <a:tailEnd/>
                </a:ln>
              </p:spPr>
              <p:txBody>
                <a:bodyPr vert="horz" wrap="square" lIns="91416" tIns="45708" rIns="91416" bIns="45708" numCol="1" anchor="t" anchorCtr="0" compatLnSpc="1">
                  <a:prstTxWarp prst="textNoShape">
                    <a:avLst/>
                  </a:prstTxWarp>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3" name="Freeform 33">
                  <a:extLst>
                    <a:ext uri="{FF2B5EF4-FFF2-40B4-BE49-F238E27FC236}">
                      <a16:creationId xmlns:a16="http://schemas.microsoft.com/office/drawing/2014/main" id="{AF4BEA9D-82BE-49B1-A5E7-EC91BEBC7AE0}"/>
                    </a:ext>
                  </a:extLst>
                </p:cNvPr>
                <p:cNvSpPr>
                  <a:spLocks/>
                </p:cNvSpPr>
                <p:nvPr/>
              </p:nvSpPr>
              <p:spPr bwMode="auto">
                <a:xfrm>
                  <a:off x="12541250" y="2546350"/>
                  <a:ext cx="141288" cy="153988"/>
                </a:xfrm>
                <a:custGeom>
                  <a:avLst/>
                  <a:gdLst/>
                  <a:ahLst/>
                  <a:cxnLst>
                    <a:cxn ang="0">
                      <a:pos x="42" y="136"/>
                    </a:cxn>
                    <a:cxn ang="0">
                      <a:pos x="42" y="136"/>
                    </a:cxn>
                    <a:cxn ang="0">
                      <a:pos x="49" y="143"/>
                    </a:cxn>
                    <a:cxn ang="0">
                      <a:pos x="49" y="143"/>
                    </a:cxn>
                    <a:cxn ang="0">
                      <a:pos x="61" y="153"/>
                    </a:cxn>
                    <a:cxn ang="0">
                      <a:pos x="73" y="163"/>
                    </a:cxn>
                    <a:cxn ang="0">
                      <a:pos x="86" y="172"/>
                    </a:cxn>
                    <a:cxn ang="0">
                      <a:pos x="101" y="179"/>
                    </a:cxn>
                    <a:cxn ang="0">
                      <a:pos x="115" y="184"/>
                    </a:cxn>
                    <a:cxn ang="0">
                      <a:pos x="130" y="189"/>
                    </a:cxn>
                    <a:cxn ang="0">
                      <a:pos x="145" y="192"/>
                    </a:cxn>
                    <a:cxn ang="0">
                      <a:pos x="162" y="192"/>
                    </a:cxn>
                    <a:cxn ang="0">
                      <a:pos x="162" y="192"/>
                    </a:cxn>
                    <a:cxn ang="0">
                      <a:pos x="167" y="192"/>
                    </a:cxn>
                    <a:cxn ang="0">
                      <a:pos x="172" y="189"/>
                    </a:cxn>
                    <a:cxn ang="0">
                      <a:pos x="175" y="184"/>
                    </a:cxn>
                    <a:cxn ang="0">
                      <a:pos x="177" y="177"/>
                    </a:cxn>
                    <a:cxn ang="0">
                      <a:pos x="179" y="136"/>
                    </a:cxn>
                    <a:cxn ang="0">
                      <a:pos x="179" y="136"/>
                    </a:cxn>
                    <a:cxn ang="0">
                      <a:pos x="179" y="130"/>
                    </a:cxn>
                    <a:cxn ang="0">
                      <a:pos x="175" y="125"/>
                    </a:cxn>
                    <a:cxn ang="0">
                      <a:pos x="175" y="125"/>
                    </a:cxn>
                    <a:cxn ang="0">
                      <a:pos x="170" y="121"/>
                    </a:cxn>
                    <a:cxn ang="0">
                      <a:pos x="164" y="120"/>
                    </a:cxn>
                    <a:cxn ang="0">
                      <a:pos x="164" y="120"/>
                    </a:cxn>
                    <a:cxn ang="0">
                      <a:pos x="147" y="118"/>
                    </a:cxn>
                    <a:cxn ang="0">
                      <a:pos x="130" y="111"/>
                    </a:cxn>
                    <a:cxn ang="0">
                      <a:pos x="115" y="103"/>
                    </a:cxn>
                    <a:cxn ang="0">
                      <a:pos x="101" y="93"/>
                    </a:cxn>
                    <a:cxn ang="0">
                      <a:pos x="101" y="93"/>
                    </a:cxn>
                    <a:cxn ang="0">
                      <a:pos x="96" y="87"/>
                    </a:cxn>
                    <a:cxn ang="0">
                      <a:pos x="96" y="87"/>
                    </a:cxn>
                    <a:cxn ang="0">
                      <a:pos x="86" y="72"/>
                    </a:cxn>
                    <a:cxn ang="0">
                      <a:pos x="78" y="55"/>
                    </a:cxn>
                    <a:cxn ang="0">
                      <a:pos x="73" y="39"/>
                    </a:cxn>
                    <a:cxn ang="0">
                      <a:pos x="73" y="20"/>
                    </a:cxn>
                    <a:cxn ang="0">
                      <a:pos x="73" y="20"/>
                    </a:cxn>
                    <a:cxn ang="0">
                      <a:pos x="71" y="13"/>
                    </a:cxn>
                    <a:cxn ang="0">
                      <a:pos x="67" y="8"/>
                    </a:cxn>
                    <a:cxn ang="0">
                      <a:pos x="67" y="8"/>
                    </a:cxn>
                    <a:cxn ang="0">
                      <a:pos x="62" y="5"/>
                    </a:cxn>
                    <a:cxn ang="0">
                      <a:pos x="57" y="3"/>
                    </a:cxn>
                    <a:cxn ang="0">
                      <a:pos x="17" y="0"/>
                    </a:cxn>
                    <a:cxn ang="0">
                      <a:pos x="17" y="0"/>
                    </a:cxn>
                    <a:cxn ang="0">
                      <a:pos x="10" y="1"/>
                    </a:cxn>
                    <a:cxn ang="0">
                      <a:pos x="5" y="3"/>
                    </a:cxn>
                    <a:cxn ang="0">
                      <a:pos x="5" y="3"/>
                    </a:cxn>
                    <a:cxn ang="0">
                      <a:pos x="2" y="8"/>
                    </a:cxn>
                    <a:cxn ang="0">
                      <a:pos x="0" y="15"/>
                    </a:cxn>
                    <a:cxn ang="0">
                      <a:pos x="0" y="15"/>
                    </a:cxn>
                    <a:cxn ang="0">
                      <a:pos x="0" y="32"/>
                    </a:cxn>
                    <a:cxn ang="0">
                      <a:pos x="2" y="47"/>
                    </a:cxn>
                    <a:cxn ang="0">
                      <a:pos x="3" y="64"/>
                    </a:cxn>
                    <a:cxn ang="0">
                      <a:pos x="8" y="79"/>
                    </a:cxn>
                    <a:cxn ang="0">
                      <a:pos x="15" y="94"/>
                    </a:cxn>
                    <a:cxn ang="0">
                      <a:pos x="22" y="109"/>
                    </a:cxn>
                    <a:cxn ang="0">
                      <a:pos x="32" y="123"/>
                    </a:cxn>
                    <a:cxn ang="0">
                      <a:pos x="42" y="136"/>
                    </a:cxn>
                    <a:cxn ang="0">
                      <a:pos x="42" y="136"/>
                    </a:cxn>
                  </a:cxnLst>
                  <a:rect l="0" t="0" r="r" b="b"/>
                  <a:pathLst>
                    <a:path w="179" h="192">
                      <a:moveTo>
                        <a:pt x="42" y="136"/>
                      </a:moveTo>
                      <a:lnTo>
                        <a:pt x="42" y="136"/>
                      </a:lnTo>
                      <a:lnTo>
                        <a:pt x="49" y="143"/>
                      </a:lnTo>
                      <a:lnTo>
                        <a:pt x="49" y="143"/>
                      </a:lnTo>
                      <a:lnTo>
                        <a:pt x="61" y="153"/>
                      </a:lnTo>
                      <a:lnTo>
                        <a:pt x="73" y="163"/>
                      </a:lnTo>
                      <a:lnTo>
                        <a:pt x="86" y="172"/>
                      </a:lnTo>
                      <a:lnTo>
                        <a:pt x="101" y="179"/>
                      </a:lnTo>
                      <a:lnTo>
                        <a:pt x="115" y="184"/>
                      </a:lnTo>
                      <a:lnTo>
                        <a:pt x="130" y="189"/>
                      </a:lnTo>
                      <a:lnTo>
                        <a:pt x="145" y="192"/>
                      </a:lnTo>
                      <a:lnTo>
                        <a:pt x="162" y="192"/>
                      </a:lnTo>
                      <a:lnTo>
                        <a:pt x="162" y="192"/>
                      </a:lnTo>
                      <a:lnTo>
                        <a:pt x="167" y="192"/>
                      </a:lnTo>
                      <a:lnTo>
                        <a:pt x="172" y="189"/>
                      </a:lnTo>
                      <a:lnTo>
                        <a:pt x="175" y="184"/>
                      </a:lnTo>
                      <a:lnTo>
                        <a:pt x="177" y="177"/>
                      </a:lnTo>
                      <a:lnTo>
                        <a:pt x="179" y="136"/>
                      </a:lnTo>
                      <a:lnTo>
                        <a:pt x="179" y="136"/>
                      </a:lnTo>
                      <a:lnTo>
                        <a:pt x="179" y="130"/>
                      </a:lnTo>
                      <a:lnTo>
                        <a:pt x="175" y="125"/>
                      </a:lnTo>
                      <a:lnTo>
                        <a:pt x="175" y="125"/>
                      </a:lnTo>
                      <a:lnTo>
                        <a:pt x="170" y="121"/>
                      </a:lnTo>
                      <a:lnTo>
                        <a:pt x="164" y="120"/>
                      </a:lnTo>
                      <a:lnTo>
                        <a:pt x="164" y="120"/>
                      </a:lnTo>
                      <a:lnTo>
                        <a:pt x="147" y="118"/>
                      </a:lnTo>
                      <a:lnTo>
                        <a:pt x="130" y="111"/>
                      </a:lnTo>
                      <a:lnTo>
                        <a:pt x="115" y="103"/>
                      </a:lnTo>
                      <a:lnTo>
                        <a:pt x="101" y="93"/>
                      </a:lnTo>
                      <a:lnTo>
                        <a:pt x="101" y="93"/>
                      </a:lnTo>
                      <a:lnTo>
                        <a:pt x="96" y="87"/>
                      </a:lnTo>
                      <a:lnTo>
                        <a:pt x="96" y="87"/>
                      </a:lnTo>
                      <a:lnTo>
                        <a:pt x="86" y="72"/>
                      </a:lnTo>
                      <a:lnTo>
                        <a:pt x="78" y="55"/>
                      </a:lnTo>
                      <a:lnTo>
                        <a:pt x="73" y="39"/>
                      </a:lnTo>
                      <a:lnTo>
                        <a:pt x="73" y="20"/>
                      </a:lnTo>
                      <a:lnTo>
                        <a:pt x="73" y="20"/>
                      </a:lnTo>
                      <a:lnTo>
                        <a:pt x="71" y="13"/>
                      </a:lnTo>
                      <a:lnTo>
                        <a:pt x="67" y="8"/>
                      </a:lnTo>
                      <a:lnTo>
                        <a:pt x="67" y="8"/>
                      </a:lnTo>
                      <a:lnTo>
                        <a:pt x="62" y="5"/>
                      </a:lnTo>
                      <a:lnTo>
                        <a:pt x="57" y="3"/>
                      </a:lnTo>
                      <a:lnTo>
                        <a:pt x="17" y="0"/>
                      </a:lnTo>
                      <a:lnTo>
                        <a:pt x="17" y="0"/>
                      </a:lnTo>
                      <a:lnTo>
                        <a:pt x="10" y="1"/>
                      </a:lnTo>
                      <a:lnTo>
                        <a:pt x="5" y="3"/>
                      </a:lnTo>
                      <a:lnTo>
                        <a:pt x="5" y="3"/>
                      </a:lnTo>
                      <a:lnTo>
                        <a:pt x="2" y="8"/>
                      </a:lnTo>
                      <a:lnTo>
                        <a:pt x="0" y="15"/>
                      </a:lnTo>
                      <a:lnTo>
                        <a:pt x="0" y="15"/>
                      </a:lnTo>
                      <a:lnTo>
                        <a:pt x="0" y="32"/>
                      </a:lnTo>
                      <a:lnTo>
                        <a:pt x="2" y="47"/>
                      </a:lnTo>
                      <a:lnTo>
                        <a:pt x="3" y="64"/>
                      </a:lnTo>
                      <a:lnTo>
                        <a:pt x="8" y="79"/>
                      </a:lnTo>
                      <a:lnTo>
                        <a:pt x="15" y="94"/>
                      </a:lnTo>
                      <a:lnTo>
                        <a:pt x="22" y="109"/>
                      </a:lnTo>
                      <a:lnTo>
                        <a:pt x="32" y="123"/>
                      </a:lnTo>
                      <a:lnTo>
                        <a:pt x="42" y="136"/>
                      </a:lnTo>
                      <a:lnTo>
                        <a:pt x="42" y="136"/>
                      </a:lnTo>
                      <a:close/>
                    </a:path>
                  </a:pathLst>
                </a:custGeom>
                <a:grpFill/>
                <a:ln w="9525">
                  <a:noFill/>
                  <a:round/>
                  <a:headEnd/>
                  <a:tailEnd/>
                </a:ln>
              </p:spPr>
              <p:txBody>
                <a:bodyPr vert="horz" wrap="square" lIns="91416" tIns="45708" rIns="91416" bIns="45708" numCol="1" anchor="t" anchorCtr="0" compatLnSpc="1">
                  <a:prstTxWarp prst="textNoShape">
                    <a:avLst/>
                  </a:prstTxWarp>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 name="Freeform 34">
                  <a:extLst>
                    <a:ext uri="{FF2B5EF4-FFF2-40B4-BE49-F238E27FC236}">
                      <a16:creationId xmlns:a16="http://schemas.microsoft.com/office/drawing/2014/main" id="{540CAB62-661C-4494-AB5B-73DC285EE8D1}"/>
                    </a:ext>
                  </a:extLst>
                </p:cNvPr>
                <p:cNvSpPr>
                  <a:spLocks noChangeAspect="1"/>
                </p:cNvSpPr>
                <p:nvPr/>
              </p:nvSpPr>
              <p:spPr bwMode="auto">
                <a:xfrm>
                  <a:off x="12556872" y="2266360"/>
                  <a:ext cx="422546" cy="425108"/>
                </a:xfrm>
                <a:custGeom>
                  <a:avLst/>
                  <a:gdLst/>
                  <a:ahLst/>
                  <a:cxnLst>
                    <a:cxn ang="0">
                      <a:pos x="607" y="170"/>
                    </a:cxn>
                    <a:cxn ang="0">
                      <a:pos x="607" y="163"/>
                    </a:cxn>
                    <a:cxn ang="0">
                      <a:pos x="654" y="116"/>
                    </a:cxn>
                    <a:cxn ang="0">
                      <a:pos x="658" y="113"/>
                    </a:cxn>
                    <a:cxn ang="0">
                      <a:pos x="658" y="103"/>
                    </a:cxn>
                    <a:cxn ang="0">
                      <a:pos x="560" y="3"/>
                    </a:cxn>
                    <a:cxn ang="0">
                      <a:pos x="555" y="0"/>
                    </a:cxn>
                    <a:cxn ang="0">
                      <a:pos x="546" y="0"/>
                    </a:cxn>
                    <a:cxn ang="0">
                      <a:pos x="499" y="45"/>
                    </a:cxn>
                    <a:cxn ang="0">
                      <a:pos x="494" y="49"/>
                    </a:cxn>
                    <a:cxn ang="0">
                      <a:pos x="418" y="40"/>
                    </a:cxn>
                    <a:cxn ang="0">
                      <a:pos x="412" y="40"/>
                    </a:cxn>
                    <a:cxn ang="0">
                      <a:pos x="401" y="45"/>
                    </a:cxn>
                    <a:cxn ang="0">
                      <a:pos x="342" y="103"/>
                    </a:cxn>
                    <a:cxn ang="0">
                      <a:pos x="320" y="96"/>
                    </a:cxn>
                    <a:cxn ang="0">
                      <a:pos x="277" y="88"/>
                    </a:cxn>
                    <a:cxn ang="0">
                      <a:pos x="233" y="84"/>
                    </a:cxn>
                    <a:cxn ang="0">
                      <a:pos x="189" y="88"/>
                    </a:cxn>
                    <a:cxn ang="0">
                      <a:pos x="145" y="96"/>
                    </a:cxn>
                    <a:cxn ang="0">
                      <a:pos x="103" y="109"/>
                    </a:cxn>
                    <a:cxn ang="0">
                      <a:pos x="62" y="130"/>
                    </a:cxn>
                    <a:cxn ang="0">
                      <a:pos x="24" y="155"/>
                    </a:cxn>
                    <a:cxn ang="0">
                      <a:pos x="7" y="170"/>
                    </a:cxn>
                    <a:cxn ang="0">
                      <a:pos x="0" y="184"/>
                    </a:cxn>
                    <a:cxn ang="0">
                      <a:pos x="5" y="196"/>
                    </a:cxn>
                    <a:cxn ang="0">
                      <a:pos x="147" y="400"/>
                    </a:cxn>
                    <a:cxn ang="0">
                      <a:pos x="143" y="403"/>
                    </a:cxn>
                    <a:cxn ang="0">
                      <a:pos x="143" y="411"/>
                    </a:cxn>
                    <a:cxn ang="0">
                      <a:pos x="251" y="528"/>
                    </a:cxn>
                    <a:cxn ang="0">
                      <a:pos x="255" y="531"/>
                    </a:cxn>
                    <a:cxn ang="0">
                      <a:pos x="265" y="531"/>
                    </a:cxn>
                    <a:cxn ang="0">
                      <a:pos x="304" y="496"/>
                    </a:cxn>
                    <a:cxn ang="0">
                      <a:pos x="460" y="656"/>
                    </a:cxn>
                    <a:cxn ang="0">
                      <a:pos x="472" y="661"/>
                    </a:cxn>
                    <a:cxn ang="0">
                      <a:pos x="486" y="654"/>
                    </a:cxn>
                    <a:cxn ang="0">
                      <a:pos x="501" y="636"/>
                    </a:cxn>
                    <a:cxn ang="0">
                      <a:pos x="528" y="599"/>
                    </a:cxn>
                    <a:cxn ang="0">
                      <a:pos x="548" y="557"/>
                    </a:cxn>
                    <a:cxn ang="0">
                      <a:pos x="563" y="514"/>
                    </a:cxn>
                    <a:cxn ang="0">
                      <a:pos x="572" y="469"/>
                    </a:cxn>
                    <a:cxn ang="0">
                      <a:pos x="573" y="425"/>
                    </a:cxn>
                    <a:cxn ang="0">
                      <a:pos x="570" y="379"/>
                    </a:cxn>
                    <a:cxn ang="0">
                      <a:pos x="562" y="336"/>
                    </a:cxn>
                    <a:cxn ang="0">
                      <a:pos x="607" y="261"/>
                    </a:cxn>
                    <a:cxn ang="0">
                      <a:pos x="611" y="256"/>
                    </a:cxn>
                    <a:cxn ang="0">
                      <a:pos x="614" y="246"/>
                    </a:cxn>
                    <a:cxn ang="0">
                      <a:pos x="614" y="241"/>
                    </a:cxn>
                  </a:cxnLst>
                  <a:rect l="0" t="0" r="r" b="b"/>
                  <a:pathLst>
                    <a:path w="658" h="661">
                      <a:moveTo>
                        <a:pt x="614" y="241"/>
                      </a:moveTo>
                      <a:lnTo>
                        <a:pt x="607" y="170"/>
                      </a:lnTo>
                      <a:lnTo>
                        <a:pt x="607" y="170"/>
                      </a:lnTo>
                      <a:lnTo>
                        <a:pt x="607" y="163"/>
                      </a:lnTo>
                      <a:lnTo>
                        <a:pt x="611" y="160"/>
                      </a:lnTo>
                      <a:lnTo>
                        <a:pt x="654" y="116"/>
                      </a:lnTo>
                      <a:lnTo>
                        <a:pt x="654" y="116"/>
                      </a:lnTo>
                      <a:lnTo>
                        <a:pt x="658" y="113"/>
                      </a:lnTo>
                      <a:lnTo>
                        <a:pt x="658" y="108"/>
                      </a:lnTo>
                      <a:lnTo>
                        <a:pt x="658" y="103"/>
                      </a:lnTo>
                      <a:lnTo>
                        <a:pt x="654" y="99"/>
                      </a:lnTo>
                      <a:lnTo>
                        <a:pt x="560" y="3"/>
                      </a:lnTo>
                      <a:lnTo>
                        <a:pt x="560" y="3"/>
                      </a:lnTo>
                      <a:lnTo>
                        <a:pt x="555" y="0"/>
                      </a:lnTo>
                      <a:lnTo>
                        <a:pt x="552" y="0"/>
                      </a:lnTo>
                      <a:lnTo>
                        <a:pt x="546" y="0"/>
                      </a:lnTo>
                      <a:lnTo>
                        <a:pt x="541" y="3"/>
                      </a:lnTo>
                      <a:lnTo>
                        <a:pt x="499" y="45"/>
                      </a:lnTo>
                      <a:lnTo>
                        <a:pt x="499" y="45"/>
                      </a:lnTo>
                      <a:lnTo>
                        <a:pt x="494" y="49"/>
                      </a:lnTo>
                      <a:lnTo>
                        <a:pt x="487" y="49"/>
                      </a:lnTo>
                      <a:lnTo>
                        <a:pt x="418" y="40"/>
                      </a:lnTo>
                      <a:lnTo>
                        <a:pt x="418" y="40"/>
                      </a:lnTo>
                      <a:lnTo>
                        <a:pt x="412" y="40"/>
                      </a:lnTo>
                      <a:lnTo>
                        <a:pt x="406" y="42"/>
                      </a:lnTo>
                      <a:lnTo>
                        <a:pt x="401" y="45"/>
                      </a:lnTo>
                      <a:lnTo>
                        <a:pt x="396" y="49"/>
                      </a:lnTo>
                      <a:lnTo>
                        <a:pt x="342" y="103"/>
                      </a:lnTo>
                      <a:lnTo>
                        <a:pt x="342" y="103"/>
                      </a:lnTo>
                      <a:lnTo>
                        <a:pt x="320" y="96"/>
                      </a:lnTo>
                      <a:lnTo>
                        <a:pt x="299" y="91"/>
                      </a:lnTo>
                      <a:lnTo>
                        <a:pt x="277" y="88"/>
                      </a:lnTo>
                      <a:lnTo>
                        <a:pt x="255" y="86"/>
                      </a:lnTo>
                      <a:lnTo>
                        <a:pt x="233" y="84"/>
                      </a:lnTo>
                      <a:lnTo>
                        <a:pt x="211" y="86"/>
                      </a:lnTo>
                      <a:lnTo>
                        <a:pt x="189" y="88"/>
                      </a:lnTo>
                      <a:lnTo>
                        <a:pt x="167" y="91"/>
                      </a:lnTo>
                      <a:lnTo>
                        <a:pt x="145" y="96"/>
                      </a:lnTo>
                      <a:lnTo>
                        <a:pt x="125" y="103"/>
                      </a:lnTo>
                      <a:lnTo>
                        <a:pt x="103" y="109"/>
                      </a:lnTo>
                      <a:lnTo>
                        <a:pt x="83" y="120"/>
                      </a:lnTo>
                      <a:lnTo>
                        <a:pt x="62" y="130"/>
                      </a:lnTo>
                      <a:lnTo>
                        <a:pt x="44" y="142"/>
                      </a:lnTo>
                      <a:lnTo>
                        <a:pt x="24" y="155"/>
                      </a:lnTo>
                      <a:lnTo>
                        <a:pt x="7" y="170"/>
                      </a:lnTo>
                      <a:lnTo>
                        <a:pt x="7" y="170"/>
                      </a:lnTo>
                      <a:lnTo>
                        <a:pt x="2" y="177"/>
                      </a:lnTo>
                      <a:lnTo>
                        <a:pt x="0" y="184"/>
                      </a:lnTo>
                      <a:lnTo>
                        <a:pt x="2" y="190"/>
                      </a:lnTo>
                      <a:lnTo>
                        <a:pt x="5" y="196"/>
                      </a:lnTo>
                      <a:lnTo>
                        <a:pt x="177" y="369"/>
                      </a:lnTo>
                      <a:lnTo>
                        <a:pt x="147" y="400"/>
                      </a:lnTo>
                      <a:lnTo>
                        <a:pt x="147" y="400"/>
                      </a:lnTo>
                      <a:lnTo>
                        <a:pt x="143" y="403"/>
                      </a:lnTo>
                      <a:lnTo>
                        <a:pt x="143" y="408"/>
                      </a:lnTo>
                      <a:lnTo>
                        <a:pt x="143" y="411"/>
                      </a:lnTo>
                      <a:lnTo>
                        <a:pt x="145" y="417"/>
                      </a:lnTo>
                      <a:lnTo>
                        <a:pt x="251" y="528"/>
                      </a:lnTo>
                      <a:lnTo>
                        <a:pt x="251" y="528"/>
                      </a:lnTo>
                      <a:lnTo>
                        <a:pt x="255" y="531"/>
                      </a:lnTo>
                      <a:lnTo>
                        <a:pt x="260" y="533"/>
                      </a:lnTo>
                      <a:lnTo>
                        <a:pt x="265" y="531"/>
                      </a:lnTo>
                      <a:lnTo>
                        <a:pt x="268" y="530"/>
                      </a:lnTo>
                      <a:lnTo>
                        <a:pt x="304" y="496"/>
                      </a:lnTo>
                      <a:lnTo>
                        <a:pt x="460" y="656"/>
                      </a:lnTo>
                      <a:lnTo>
                        <a:pt x="460" y="656"/>
                      </a:lnTo>
                      <a:lnTo>
                        <a:pt x="466" y="659"/>
                      </a:lnTo>
                      <a:lnTo>
                        <a:pt x="472" y="661"/>
                      </a:lnTo>
                      <a:lnTo>
                        <a:pt x="479" y="659"/>
                      </a:lnTo>
                      <a:lnTo>
                        <a:pt x="486" y="654"/>
                      </a:lnTo>
                      <a:lnTo>
                        <a:pt x="486" y="654"/>
                      </a:lnTo>
                      <a:lnTo>
                        <a:pt x="501" y="636"/>
                      </a:lnTo>
                      <a:lnTo>
                        <a:pt x="514" y="617"/>
                      </a:lnTo>
                      <a:lnTo>
                        <a:pt x="528" y="599"/>
                      </a:lnTo>
                      <a:lnTo>
                        <a:pt x="538" y="577"/>
                      </a:lnTo>
                      <a:lnTo>
                        <a:pt x="548" y="557"/>
                      </a:lnTo>
                      <a:lnTo>
                        <a:pt x="557" y="535"/>
                      </a:lnTo>
                      <a:lnTo>
                        <a:pt x="563" y="514"/>
                      </a:lnTo>
                      <a:lnTo>
                        <a:pt x="568" y="491"/>
                      </a:lnTo>
                      <a:lnTo>
                        <a:pt x="572" y="469"/>
                      </a:lnTo>
                      <a:lnTo>
                        <a:pt x="573" y="447"/>
                      </a:lnTo>
                      <a:lnTo>
                        <a:pt x="573" y="425"/>
                      </a:lnTo>
                      <a:lnTo>
                        <a:pt x="573" y="401"/>
                      </a:lnTo>
                      <a:lnTo>
                        <a:pt x="570" y="379"/>
                      </a:lnTo>
                      <a:lnTo>
                        <a:pt x="567" y="357"/>
                      </a:lnTo>
                      <a:lnTo>
                        <a:pt x="562" y="336"/>
                      </a:lnTo>
                      <a:lnTo>
                        <a:pt x="555" y="314"/>
                      </a:lnTo>
                      <a:lnTo>
                        <a:pt x="607" y="261"/>
                      </a:lnTo>
                      <a:lnTo>
                        <a:pt x="607" y="261"/>
                      </a:lnTo>
                      <a:lnTo>
                        <a:pt x="611" y="256"/>
                      </a:lnTo>
                      <a:lnTo>
                        <a:pt x="614" y="251"/>
                      </a:lnTo>
                      <a:lnTo>
                        <a:pt x="614" y="246"/>
                      </a:lnTo>
                      <a:lnTo>
                        <a:pt x="614" y="241"/>
                      </a:lnTo>
                      <a:lnTo>
                        <a:pt x="614" y="241"/>
                      </a:lnTo>
                      <a:close/>
                    </a:path>
                  </a:pathLst>
                </a:custGeom>
                <a:grpFill/>
                <a:ln w="9525">
                  <a:noFill/>
                  <a:round/>
                  <a:headEnd/>
                  <a:tailEnd/>
                </a:ln>
              </p:spPr>
              <p:txBody>
                <a:bodyPr vert="horz" wrap="square" lIns="91416" tIns="45708" rIns="91416" bIns="45708" numCol="1" anchor="t" anchorCtr="0" compatLnSpc="1">
                  <a:prstTxWarp prst="textNoShape">
                    <a:avLst/>
                  </a:prstTxWarp>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sp>
          <p:nvSpPr>
            <p:cNvPr id="15" name="Freeform 10">
              <a:extLst>
                <a:ext uri="{FF2B5EF4-FFF2-40B4-BE49-F238E27FC236}">
                  <a16:creationId xmlns:a16="http://schemas.microsoft.com/office/drawing/2014/main" id="{1CCC5976-1C6D-489D-B6F1-9B734F8386F8}"/>
                </a:ext>
              </a:extLst>
            </p:cNvPr>
            <p:cNvSpPr>
              <a:spLocks noChangeAspect="1"/>
            </p:cNvSpPr>
            <p:nvPr/>
          </p:nvSpPr>
          <p:spPr bwMode="auto">
            <a:xfrm flipH="1">
              <a:off x="2004883" y="2189016"/>
              <a:ext cx="1726201" cy="957559"/>
            </a:xfrm>
            <a:custGeom>
              <a:avLst/>
              <a:gdLst/>
              <a:ahLst/>
              <a:cxnLst>
                <a:cxn ang="0">
                  <a:pos x="154" y="640"/>
                </a:cxn>
                <a:cxn ang="0">
                  <a:pos x="112" y="626"/>
                </a:cxn>
                <a:cxn ang="0">
                  <a:pos x="67" y="604"/>
                </a:cxn>
                <a:cxn ang="0">
                  <a:pos x="25" y="563"/>
                </a:cxn>
                <a:cxn ang="0">
                  <a:pos x="6" y="526"/>
                </a:cxn>
                <a:cxn ang="0">
                  <a:pos x="0" y="491"/>
                </a:cxn>
                <a:cxn ang="0">
                  <a:pos x="3" y="449"/>
                </a:cxn>
                <a:cxn ang="0">
                  <a:pos x="10" y="419"/>
                </a:cxn>
                <a:cxn ang="0">
                  <a:pos x="34" y="370"/>
                </a:cxn>
                <a:cxn ang="0">
                  <a:pos x="85" y="315"/>
                </a:cxn>
                <a:cxn ang="0">
                  <a:pos x="139" y="284"/>
                </a:cxn>
                <a:cxn ang="0">
                  <a:pos x="187" y="269"/>
                </a:cxn>
                <a:cxn ang="0">
                  <a:pos x="216" y="264"/>
                </a:cxn>
                <a:cxn ang="0">
                  <a:pos x="222" y="231"/>
                </a:cxn>
                <a:cxn ang="0">
                  <a:pos x="246" y="174"/>
                </a:cxn>
                <a:cxn ang="0">
                  <a:pos x="298" y="108"/>
                </a:cxn>
                <a:cxn ang="0">
                  <a:pos x="339" y="75"/>
                </a:cxn>
                <a:cxn ang="0">
                  <a:pos x="391" y="47"/>
                </a:cxn>
                <a:cxn ang="0">
                  <a:pos x="456" y="23"/>
                </a:cxn>
                <a:cxn ang="0">
                  <a:pos x="535" y="6"/>
                </a:cxn>
                <a:cxn ang="0">
                  <a:pos x="589" y="0"/>
                </a:cxn>
                <a:cxn ang="0">
                  <a:pos x="663" y="1"/>
                </a:cxn>
                <a:cxn ang="0">
                  <a:pos x="729" y="14"/>
                </a:cxn>
                <a:cxn ang="0">
                  <a:pos x="803" y="38"/>
                </a:cxn>
                <a:cxn ang="0">
                  <a:pos x="885" y="87"/>
                </a:cxn>
                <a:cxn ang="0">
                  <a:pos x="936" y="137"/>
                </a:cxn>
                <a:cxn ang="0">
                  <a:pos x="960" y="167"/>
                </a:cxn>
                <a:cxn ang="0">
                  <a:pos x="1016" y="141"/>
                </a:cxn>
                <a:cxn ang="0">
                  <a:pos x="1076" y="126"/>
                </a:cxn>
                <a:cxn ang="0">
                  <a:pos x="1146" y="125"/>
                </a:cxn>
                <a:cxn ang="0">
                  <a:pos x="1209" y="141"/>
                </a:cxn>
                <a:cxn ang="0">
                  <a:pos x="1245" y="162"/>
                </a:cxn>
                <a:cxn ang="0">
                  <a:pos x="1280" y="192"/>
                </a:cxn>
                <a:cxn ang="0">
                  <a:pos x="1310" y="242"/>
                </a:cxn>
                <a:cxn ang="0">
                  <a:pos x="1319" y="288"/>
                </a:cxn>
                <a:cxn ang="0">
                  <a:pos x="1316" y="340"/>
                </a:cxn>
                <a:cxn ang="0">
                  <a:pos x="1310" y="359"/>
                </a:cxn>
                <a:cxn ang="0">
                  <a:pos x="1353" y="380"/>
                </a:cxn>
                <a:cxn ang="0">
                  <a:pos x="1388" y="409"/>
                </a:cxn>
                <a:cxn ang="0">
                  <a:pos x="1418" y="449"/>
                </a:cxn>
                <a:cxn ang="0">
                  <a:pos x="1428" y="505"/>
                </a:cxn>
                <a:cxn ang="0">
                  <a:pos x="1424" y="539"/>
                </a:cxn>
                <a:cxn ang="0">
                  <a:pos x="1410" y="569"/>
                </a:cxn>
                <a:cxn ang="0">
                  <a:pos x="1383" y="601"/>
                </a:cxn>
                <a:cxn ang="0">
                  <a:pos x="1332" y="631"/>
                </a:cxn>
                <a:cxn ang="0">
                  <a:pos x="1278" y="643"/>
                </a:cxn>
                <a:cxn ang="0">
                  <a:pos x="1220" y="646"/>
                </a:cxn>
              </a:cxnLst>
              <a:rect l="0" t="0" r="r" b="b"/>
              <a:pathLst>
                <a:path w="1428" h="646">
                  <a:moveTo>
                    <a:pt x="1220" y="646"/>
                  </a:moveTo>
                  <a:lnTo>
                    <a:pt x="154" y="640"/>
                  </a:lnTo>
                  <a:lnTo>
                    <a:pt x="154" y="640"/>
                  </a:lnTo>
                  <a:lnTo>
                    <a:pt x="145" y="637"/>
                  </a:lnTo>
                  <a:lnTo>
                    <a:pt x="126" y="632"/>
                  </a:lnTo>
                  <a:lnTo>
                    <a:pt x="112" y="626"/>
                  </a:lnTo>
                  <a:lnTo>
                    <a:pt x="99" y="620"/>
                  </a:lnTo>
                  <a:lnTo>
                    <a:pt x="82" y="613"/>
                  </a:lnTo>
                  <a:lnTo>
                    <a:pt x="67" y="604"/>
                  </a:lnTo>
                  <a:lnTo>
                    <a:pt x="52" y="592"/>
                  </a:lnTo>
                  <a:lnTo>
                    <a:pt x="37" y="578"/>
                  </a:lnTo>
                  <a:lnTo>
                    <a:pt x="25" y="563"/>
                  </a:lnTo>
                  <a:lnTo>
                    <a:pt x="15" y="545"/>
                  </a:lnTo>
                  <a:lnTo>
                    <a:pt x="10" y="536"/>
                  </a:lnTo>
                  <a:lnTo>
                    <a:pt x="6" y="526"/>
                  </a:lnTo>
                  <a:lnTo>
                    <a:pt x="3" y="515"/>
                  </a:lnTo>
                  <a:lnTo>
                    <a:pt x="1" y="503"/>
                  </a:lnTo>
                  <a:lnTo>
                    <a:pt x="0" y="491"/>
                  </a:lnTo>
                  <a:lnTo>
                    <a:pt x="0" y="478"/>
                  </a:lnTo>
                  <a:lnTo>
                    <a:pt x="1" y="464"/>
                  </a:lnTo>
                  <a:lnTo>
                    <a:pt x="3" y="449"/>
                  </a:lnTo>
                  <a:lnTo>
                    <a:pt x="3" y="449"/>
                  </a:lnTo>
                  <a:lnTo>
                    <a:pt x="6" y="434"/>
                  </a:lnTo>
                  <a:lnTo>
                    <a:pt x="10" y="419"/>
                  </a:lnTo>
                  <a:lnTo>
                    <a:pt x="16" y="406"/>
                  </a:lnTo>
                  <a:lnTo>
                    <a:pt x="22" y="392"/>
                  </a:lnTo>
                  <a:lnTo>
                    <a:pt x="34" y="370"/>
                  </a:lnTo>
                  <a:lnTo>
                    <a:pt x="51" y="349"/>
                  </a:lnTo>
                  <a:lnTo>
                    <a:pt x="67" y="331"/>
                  </a:lnTo>
                  <a:lnTo>
                    <a:pt x="85" y="315"/>
                  </a:lnTo>
                  <a:lnTo>
                    <a:pt x="103" y="303"/>
                  </a:lnTo>
                  <a:lnTo>
                    <a:pt x="121" y="293"/>
                  </a:lnTo>
                  <a:lnTo>
                    <a:pt x="139" y="284"/>
                  </a:lnTo>
                  <a:lnTo>
                    <a:pt x="157" y="278"/>
                  </a:lnTo>
                  <a:lnTo>
                    <a:pt x="172" y="273"/>
                  </a:lnTo>
                  <a:lnTo>
                    <a:pt x="187" y="269"/>
                  </a:lnTo>
                  <a:lnTo>
                    <a:pt x="207" y="266"/>
                  </a:lnTo>
                  <a:lnTo>
                    <a:pt x="216" y="264"/>
                  </a:lnTo>
                  <a:lnTo>
                    <a:pt x="216" y="264"/>
                  </a:lnTo>
                  <a:lnTo>
                    <a:pt x="216" y="255"/>
                  </a:lnTo>
                  <a:lnTo>
                    <a:pt x="219" y="245"/>
                  </a:lnTo>
                  <a:lnTo>
                    <a:pt x="222" y="231"/>
                  </a:lnTo>
                  <a:lnTo>
                    <a:pt x="228" y="213"/>
                  </a:lnTo>
                  <a:lnTo>
                    <a:pt x="235" y="195"/>
                  </a:lnTo>
                  <a:lnTo>
                    <a:pt x="246" y="174"/>
                  </a:lnTo>
                  <a:lnTo>
                    <a:pt x="259" y="152"/>
                  </a:lnTo>
                  <a:lnTo>
                    <a:pt x="277" y="131"/>
                  </a:lnTo>
                  <a:lnTo>
                    <a:pt x="298" y="108"/>
                  </a:lnTo>
                  <a:lnTo>
                    <a:pt x="310" y="96"/>
                  </a:lnTo>
                  <a:lnTo>
                    <a:pt x="324" y="86"/>
                  </a:lnTo>
                  <a:lnTo>
                    <a:pt x="339" y="75"/>
                  </a:lnTo>
                  <a:lnTo>
                    <a:pt x="355" y="66"/>
                  </a:lnTo>
                  <a:lnTo>
                    <a:pt x="372" y="56"/>
                  </a:lnTo>
                  <a:lnTo>
                    <a:pt x="391" y="47"/>
                  </a:lnTo>
                  <a:lnTo>
                    <a:pt x="411" y="38"/>
                  </a:lnTo>
                  <a:lnTo>
                    <a:pt x="433" y="30"/>
                  </a:lnTo>
                  <a:lnTo>
                    <a:pt x="456" y="23"/>
                  </a:lnTo>
                  <a:lnTo>
                    <a:pt x="480" y="17"/>
                  </a:lnTo>
                  <a:lnTo>
                    <a:pt x="507" y="11"/>
                  </a:lnTo>
                  <a:lnTo>
                    <a:pt x="535" y="6"/>
                  </a:lnTo>
                  <a:lnTo>
                    <a:pt x="535" y="6"/>
                  </a:lnTo>
                  <a:lnTo>
                    <a:pt x="562" y="3"/>
                  </a:lnTo>
                  <a:lnTo>
                    <a:pt x="589" y="0"/>
                  </a:lnTo>
                  <a:lnTo>
                    <a:pt x="615" y="0"/>
                  </a:lnTo>
                  <a:lnTo>
                    <a:pt x="641" y="0"/>
                  </a:lnTo>
                  <a:lnTo>
                    <a:pt x="663" y="1"/>
                  </a:lnTo>
                  <a:lnTo>
                    <a:pt x="687" y="4"/>
                  </a:lnTo>
                  <a:lnTo>
                    <a:pt x="708" y="9"/>
                  </a:lnTo>
                  <a:lnTo>
                    <a:pt x="729" y="14"/>
                  </a:lnTo>
                  <a:lnTo>
                    <a:pt x="749" y="18"/>
                  </a:lnTo>
                  <a:lnTo>
                    <a:pt x="768" y="24"/>
                  </a:lnTo>
                  <a:lnTo>
                    <a:pt x="803" y="38"/>
                  </a:lnTo>
                  <a:lnTo>
                    <a:pt x="833" y="54"/>
                  </a:lnTo>
                  <a:lnTo>
                    <a:pt x="861" y="71"/>
                  </a:lnTo>
                  <a:lnTo>
                    <a:pt x="885" y="87"/>
                  </a:lnTo>
                  <a:lnTo>
                    <a:pt x="905" y="105"/>
                  </a:lnTo>
                  <a:lnTo>
                    <a:pt x="923" y="122"/>
                  </a:lnTo>
                  <a:lnTo>
                    <a:pt x="936" y="137"/>
                  </a:lnTo>
                  <a:lnTo>
                    <a:pt x="954" y="159"/>
                  </a:lnTo>
                  <a:lnTo>
                    <a:pt x="960" y="167"/>
                  </a:lnTo>
                  <a:lnTo>
                    <a:pt x="960" y="167"/>
                  </a:lnTo>
                  <a:lnTo>
                    <a:pt x="968" y="164"/>
                  </a:lnTo>
                  <a:lnTo>
                    <a:pt x="986" y="153"/>
                  </a:lnTo>
                  <a:lnTo>
                    <a:pt x="1016" y="141"/>
                  </a:lnTo>
                  <a:lnTo>
                    <a:pt x="1034" y="135"/>
                  </a:lnTo>
                  <a:lnTo>
                    <a:pt x="1053" y="131"/>
                  </a:lnTo>
                  <a:lnTo>
                    <a:pt x="1076" y="126"/>
                  </a:lnTo>
                  <a:lnTo>
                    <a:pt x="1098" y="123"/>
                  </a:lnTo>
                  <a:lnTo>
                    <a:pt x="1121" y="123"/>
                  </a:lnTo>
                  <a:lnTo>
                    <a:pt x="1146" y="125"/>
                  </a:lnTo>
                  <a:lnTo>
                    <a:pt x="1170" y="128"/>
                  </a:lnTo>
                  <a:lnTo>
                    <a:pt x="1196" y="137"/>
                  </a:lnTo>
                  <a:lnTo>
                    <a:pt x="1209" y="141"/>
                  </a:lnTo>
                  <a:lnTo>
                    <a:pt x="1221" y="147"/>
                  </a:lnTo>
                  <a:lnTo>
                    <a:pt x="1233" y="155"/>
                  </a:lnTo>
                  <a:lnTo>
                    <a:pt x="1245" y="162"/>
                  </a:lnTo>
                  <a:lnTo>
                    <a:pt x="1245" y="162"/>
                  </a:lnTo>
                  <a:lnTo>
                    <a:pt x="1265" y="177"/>
                  </a:lnTo>
                  <a:lnTo>
                    <a:pt x="1280" y="192"/>
                  </a:lnTo>
                  <a:lnTo>
                    <a:pt x="1292" y="209"/>
                  </a:lnTo>
                  <a:lnTo>
                    <a:pt x="1302" y="225"/>
                  </a:lnTo>
                  <a:lnTo>
                    <a:pt x="1310" y="242"/>
                  </a:lnTo>
                  <a:lnTo>
                    <a:pt x="1314" y="258"/>
                  </a:lnTo>
                  <a:lnTo>
                    <a:pt x="1317" y="273"/>
                  </a:lnTo>
                  <a:lnTo>
                    <a:pt x="1319" y="288"/>
                  </a:lnTo>
                  <a:lnTo>
                    <a:pt x="1319" y="303"/>
                  </a:lnTo>
                  <a:lnTo>
                    <a:pt x="1319" y="317"/>
                  </a:lnTo>
                  <a:lnTo>
                    <a:pt x="1316" y="340"/>
                  </a:lnTo>
                  <a:lnTo>
                    <a:pt x="1311" y="355"/>
                  </a:lnTo>
                  <a:lnTo>
                    <a:pt x="1310" y="359"/>
                  </a:lnTo>
                  <a:lnTo>
                    <a:pt x="1310" y="359"/>
                  </a:lnTo>
                  <a:lnTo>
                    <a:pt x="1316" y="362"/>
                  </a:lnTo>
                  <a:lnTo>
                    <a:pt x="1331" y="368"/>
                  </a:lnTo>
                  <a:lnTo>
                    <a:pt x="1353" y="380"/>
                  </a:lnTo>
                  <a:lnTo>
                    <a:pt x="1365" y="388"/>
                  </a:lnTo>
                  <a:lnTo>
                    <a:pt x="1377" y="398"/>
                  </a:lnTo>
                  <a:lnTo>
                    <a:pt x="1388" y="409"/>
                  </a:lnTo>
                  <a:lnTo>
                    <a:pt x="1400" y="421"/>
                  </a:lnTo>
                  <a:lnTo>
                    <a:pt x="1409" y="434"/>
                  </a:lnTo>
                  <a:lnTo>
                    <a:pt x="1418" y="449"/>
                  </a:lnTo>
                  <a:lnTo>
                    <a:pt x="1424" y="466"/>
                  </a:lnTo>
                  <a:lnTo>
                    <a:pt x="1428" y="485"/>
                  </a:lnTo>
                  <a:lnTo>
                    <a:pt x="1428" y="505"/>
                  </a:lnTo>
                  <a:lnTo>
                    <a:pt x="1425" y="527"/>
                  </a:lnTo>
                  <a:lnTo>
                    <a:pt x="1425" y="527"/>
                  </a:lnTo>
                  <a:lnTo>
                    <a:pt x="1424" y="539"/>
                  </a:lnTo>
                  <a:lnTo>
                    <a:pt x="1419" y="550"/>
                  </a:lnTo>
                  <a:lnTo>
                    <a:pt x="1415" y="560"/>
                  </a:lnTo>
                  <a:lnTo>
                    <a:pt x="1410" y="569"/>
                  </a:lnTo>
                  <a:lnTo>
                    <a:pt x="1404" y="578"/>
                  </a:lnTo>
                  <a:lnTo>
                    <a:pt x="1397" y="587"/>
                  </a:lnTo>
                  <a:lnTo>
                    <a:pt x="1383" y="601"/>
                  </a:lnTo>
                  <a:lnTo>
                    <a:pt x="1367" y="613"/>
                  </a:lnTo>
                  <a:lnTo>
                    <a:pt x="1350" y="623"/>
                  </a:lnTo>
                  <a:lnTo>
                    <a:pt x="1332" y="631"/>
                  </a:lnTo>
                  <a:lnTo>
                    <a:pt x="1314" y="635"/>
                  </a:lnTo>
                  <a:lnTo>
                    <a:pt x="1296" y="640"/>
                  </a:lnTo>
                  <a:lnTo>
                    <a:pt x="1278" y="643"/>
                  </a:lnTo>
                  <a:lnTo>
                    <a:pt x="1248" y="646"/>
                  </a:lnTo>
                  <a:lnTo>
                    <a:pt x="1229" y="646"/>
                  </a:lnTo>
                  <a:lnTo>
                    <a:pt x="1220" y="646"/>
                  </a:lnTo>
                  <a:lnTo>
                    <a:pt x="1220" y="646"/>
                  </a:lnTo>
                  <a:close/>
                </a:path>
              </a:pathLst>
            </a:custGeom>
            <a:solidFill>
              <a:srgbClr val="FF0000"/>
            </a:solidFill>
            <a:ln w="19050" cap="flat" cmpd="sng" algn="ctr">
              <a:noFill/>
              <a:prstDash val="solid"/>
            </a:ln>
            <a:effectLst/>
          </p:spPr>
          <p:txBody>
            <a:bodyPr wrap="square" lIns="91416" tIns="180000" rIns="91416" bIns="36000" rtlCol="0" anchor="ctr" anchorCtr="1">
              <a:noAutofit/>
            </a:bodyPr>
            <a:lstStyle/>
            <a:p>
              <a:pPr marL="0" marR="0" lvl="0" indent="0" algn="ctr" defTabSz="766716"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Huawei Cloud</a:t>
              </a:r>
              <a:endParaRPr kumimoji="0" lang="en-US" altLang="zh-CN" sz="11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6" name="Freeform 10">
              <a:extLst>
                <a:ext uri="{FF2B5EF4-FFF2-40B4-BE49-F238E27FC236}">
                  <a16:creationId xmlns:a16="http://schemas.microsoft.com/office/drawing/2014/main" id="{B2CE0C98-B8D5-4E1D-BB4F-CF15B292A193}"/>
                </a:ext>
              </a:extLst>
            </p:cNvPr>
            <p:cNvSpPr>
              <a:spLocks noChangeAspect="1"/>
            </p:cNvSpPr>
            <p:nvPr/>
          </p:nvSpPr>
          <p:spPr bwMode="auto">
            <a:xfrm flipH="1">
              <a:off x="4779375" y="2085685"/>
              <a:ext cx="1226775" cy="680517"/>
            </a:xfrm>
            <a:custGeom>
              <a:avLst/>
              <a:gdLst/>
              <a:ahLst/>
              <a:cxnLst>
                <a:cxn ang="0">
                  <a:pos x="154" y="640"/>
                </a:cxn>
                <a:cxn ang="0">
                  <a:pos x="112" y="626"/>
                </a:cxn>
                <a:cxn ang="0">
                  <a:pos x="67" y="604"/>
                </a:cxn>
                <a:cxn ang="0">
                  <a:pos x="25" y="563"/>
                </a:cxn>
                <a:cxn ang="0">
                  <a:pos x="6" y="526"/>
                </a:cxn>
                <a:cxn ang="0">
                  <a:pos x="0" y="491"/>
                </a:cxn>
                <a:cxn ang="0">
                  <a:pos x="3" y="449"/>
                </a:cxn>
                <a:cxn ang="0">
                  <a:pos x="10" y="419"/>
                </a:cxn>
                <a:cxn ang="0">
                  <a:pos x="34" y="370"/>
                </a:cxn>
                <a:cxn ang="0">
                  <a:pos x="85" y="315"/>
                </a:cxn>
                <a:cxn ang="0">
                  <a:pos x="139" y="284"/>
                </a:cxn>
                <a:cxn ang="0">
                  <a:pos x="187" y="269"/>
                </a:cxn>
                <a:cxn ang="0">
                  <a:pos x="216" y="264"/>
                </a:cxn>
                <a:cxn ang="0">
                  <a:pos x="222" y="231"/>
                </a:cxn>
                <a:cxn ang="0">
                  <a:pos x="246" y="174"/>
                </a:cxn>
                <a:cxn ang="0">
                  <a:pos x="298" y="108"/>
                </a:cxn>
                <a:cxn ang="0">
                  <a:pos x="339" y="75"/>
                </a:cxn>
                <a:cxn ang="0">
                  <a:pos x="391" y="47"/>
                </a:cxn>
                <a:cxn ang="0">
                  <a:pos x="456" y="23"/>
                </a:cxn>
                <a:cxn ang="0">
                  <a:pos x="535" y="6"/>
                </a:cxn>
                <a:cxn ang="0">
                  <a:pos x="589" y="0"/>
                </a:cxn>
                <a:cxn ang="0">
                  <a:pos x="663" y="1"/>
                </a:cxn>
                <a:cxn ang="0">
                  <a:pos x="729" y="14"/>
                </a:cxn>
                <a:cxn ang="0">
                  <a:pos x="803" y="38"/>
                </a:cxn>
                <a:cxn ang="0">
                  <a:pos x="885" y="87"/>
                </a:cxn>
                <a:cxn ang="0">
                  <a:pos x="936" y="137"/>
                </a:cxn>
                <a:cxn ang="0">
                  <a:pos x="960" y="167"/>
                </a:cxn>
                <a:cxn ang="0">
                  <a:pos x="1016" y="141"/>
                </a:cxn>
                <a:cxn ang="0">
                  <a:pos x="1076" y="126"/>
                </a:cxn>
                <a:cxn ang="0">
                  <a:pos x="1146" y="125"/>
                </a:cxn>
                <a:cxn ang="0">
                  <a:pos x="1209" y="141"/>
                </a:cxn>
                <a:cxn ang="0">
                  <a:pos x="1245" y="162"/>
                </a:cxn>
                <a:cxn ang="0">
                  <a:pos x="1280" y="192"/>
                </a:cxn>
                <a:cxn ang="0">
                  <a:pos x="1310" y="242"/>
                </a:cxn>
                <a:cxn ang="0">
                  <a:pos x="1319" y="288"/>
                </a:cxn>
                <a:cxn ang="0">
                  <a:pos x="1316" y="340"/>
                </a:cxn>
                <a:cxn ang="0">
                  <a:pos x="1310" y="359"/>
                </a:cxn>
                <a:cxn ang="0">
                  <a:pos x="1353" y="380"/>
                </a:cxn>
                <a:cxn ang="0">
                  <a:pos x="1388" y="409"/>
                </a:cxn>
                <a:cxn ang="0">
                  <a:pos x="1418" y="449"/>
                </a:cxn>
                <a:cxn ang="0">
                  <a:pos x="1428" y="505"/>
                </a:cxn>
                <a:cxn ang="0">
                  <a:pos x="1424" y="539"/>
                </a:cxn>
                <a:cxn ang="0">
                  <a:pos x="1410" y="569"/>
                </a:cxn>
                <a:cxn ang="0">
                  <a:pos x="1383" y="601"/>
                </a:cxn>
                <a:cxn ang="0">
                  <a:pos x="1332" y="631"/>
                </a:cxn>
                <a:cxn ang="0">
                  <a:pos x="1278" y="643"/>
                </a:cxn>
                <a:cxn ang="0">
                  <a:pos x="1220" y="646"/>
                </a:cxn>
              </a:cxnLst>
              <a:rect l="0" t="0" r="r" b="b"/>
              <a:pathLst>
                <a:path w="1428" h="646">
                  <a:moveTo>
                    <a:pt x="1220" y="646"/>
                  </a:moveTo>
                  <a:lnTo>
                    <a:pt x="154" y="640"/>
                  </a:lnTo>
                  <a:lnTo>
                    <a:pt x="154" y="640"/>
                  </a:lnTo>
                  <a:lnTo>
                    <a:pt x="145" y="637"/>
                  </a:lnTo>
                  <a:lnTo>
                    <a:pt x="126" y="632"/>
                  </a:lnTo>
                  <a:lnTo>
                    <a:pt x="112" y="626"/>
                  </a:lnTo>
                  <a:lnTo>
                    <a:pt x="99" y="620"/>
                  </a:lnTo>
                  <a:lnTo>
                    <a:pt x="82" y="613"/>
                  </a:lnTo>
                  <a:lnTo>
                    <a:pt x="67" y="604"/>
                  </a:lnTo>
                  <a:lnTo>
                    <a:pt x="52" y="592"/>
                  </a:lnTo>
                  <a:lnTo>
                    <a:pt x="37" y="578"/>
                  </a:lnTo>
                  <a:lnTo>
                    <a:pt x="25" y="563"/>
                  </a:lnTo>
                  <a:lnTo>
                    <a:pt x="15" y="545"/>
                  </a:lnTo>
                  <a:lnTo>
                    <a:pt x="10" y="536"/>
                  </a:lnTo>
                  <a:lnTo>
                    <a:pt x="6" y="526"/>
                  </a:lnTo>
                  <a:lnTo>
                    <a:pt x="3" y="515"/>
                  </a:lnTo>
                  <a:lnTo>
                    <a:pt x="1" y="503"/>
                  </a:lnTo>
                  <a:lnTo>
                    <a:pt x="0" y="491"/>
                  </a:lnTo>
                  <a:lnTo>
                    <a:pt x="0" y="478"/>
                  </a:lnTo>
                  <a:lnTo>
                    <a:pt x="1" y="464"/>
                  </a:lnTo>
                  <a:lnTo>
                    <a:pt x="3" y="449"/>
                  </a:lnTo>
                  <a:lnTo>
                    <a:pt x="3" y="449"/>
                  </a:lnTo>
                  <a:lnTo>
                    <a:pt x="6" y="434"/>
                  </a:lnTo>
                  <a:lnTo>
                    <a:pt x="10" y="419"/>
                  </a:lnTo>
                  <a:lnTo>
                    <a:pt x="16" y="406"/>
                  </a:lnTo>
                  <a:lnTo>
                    <a:pt x="22" y="392"/>
                  </a:lnTo>
                  <a:lnTo>
                    <a:pt x="34" y="370"/>
                  </a:lnTo>
                  <a:lnTo>
                    <a:pt x="51" y="349"/>
                  </a:lnTo>
                  <a:lnTo>
                    <a:pt x="67" y="331"/>
                  </a:lnTo>
                  <a:lnTo>
                    <a:pt x="85" y="315"/>
                  </a:lnTo>
                  <a:lnTo>
                    <a:pt x="103" y="303"/>
                  </a:lnTo>
                  <a:lnTo>
                    <a:pt x="121" y="293"/>
                  </a:lnTo>
                  <a:lnTo>
                    <a:pt x="139" y="284"/>
                  </a:lnTo>
                  <a:lnTo>
                    <a:pt x="157" y="278"/>
                  </a:lnTo>
                  <a:lnTo>
                    <a:pt x="172" y="273"/>
                  </a:lnTo>
                  <a:lnTo>
                    <a:pt x="187" y="269"/>
                  </a:lnTo>
                  <a:lnTo>
                    <a:pt x="207" y="266"/>
                  </a:lnTo>
                  <a:lnTo>
                    <a:pt x="216" y="264"/>
                  </a:lnTo>
                  <a:lnTo>
                    <a:pt x="216" y="264"/>
                  </a:lnTo>
                  <a:lnTo>
                    <a:pt x="216" y="255"/>
                  </a:lnTo>
                  <a:lnTo>
                    <a:pt x="219" y="245"/>
                  </a:lnTo>
                  <a:lnTo>
                    <a:pt x="222" y="231"/>
                  </a:lnTo>
                  <a:lnTo>
                    <a:pt x="228" y="213"/>
                  </a:lnTo>
                  <a:lnTo>
                    <a:pt x="235" y="195"/>
                  </a:lnTo>
                  <a:lnTo>
                    <a:pt x="246" y="174"/>
                  </a:lnTo>
                  <a:lnTo>
                    <a:pt x="259" y="152"/>
                  </a:lnTo>
                  <a:lnTo>
                    <a:pt x="277" y="131"/>
                  </a:lnTo>
                  <a:lnTo>
                    <a:pt x="298" y="108"/>
                  </a:lnTo>
                  <a:lnTo>
                    <a:pt x="310" y="96"/>
                  </a:lnTo>
                  <a:lnTo>
                    <a:pt x="324" y="86"/>
                  </a:lnTo>
                  <a:lnTo>
                    <a:pt x="339" y="75"/>
                  </a:lnTo>
                  <a:lnTo>
                    <a:pt x="355" y="66"/>
                  </a:lnTo>
                  <a:lnTo>
                    <a:pt x="372" y="56"/>
                  </a:lnTo>
                  <a:lnTo>
                    <a:pt x="391" y="47"/>
                  </a:lnTo>
                  <a:lnTo>
                    <a:pt x="411" y="38"/>
                  </a:lnTo>
                  <a:lnTo>
                    <a:pt x="433" y="30"/>
                  </a:lnTo>
                  <a:lnTo>
                    <a:pt x="456" y="23"/>
                  </a:lnTo>
                  <a:lnTo>
                    <a:pt x="480" y="17"/>
                  </a:lnTo>
                  <a:lnTo>
                    <a:pt x="507" y="11"/>
                  </a:lnTo>
                  <a:lnTo>
                    <a:pt x="535" y="6"/>
                  </a:lnTo>
                  <a:lnTo>
                    <a:pt x="535" y="6"/>
                  </a:lnTo>
                  <a:lnTo>
                    <a:pt x="562" y="3"/>
                  </a:lnTo>
                  <a:lnTo>
                    <a:pt x="589" y="0"/>
                  </a:lnTo>
                  <a:lnTo>
                    <a:pt x="615" y="0"/>
                  </a:lnTo>
                  <a:lnTo>
                    <a:pt x="641" y="0"/>
                  </a:lnTo>
                  <a:lnTo>
                    <a:pt x="663" y="1"/>
                  </a:lnTo>
                  <a:lnTo>
                    <a:pt x="687" y="4"/>
                  </a:lnTo>
                  <a:lnTo>
                    <a:pt x="708" y="9"/>
                  </a:lnTo>
                  <a:lnTo>
                    <a:pt x="729" y="14"/>
                  </a:lnTo>
                  <a:lnTo>
                    <a:pt x="749" y="18"/>
                  </a:lnTo>
                  <a:lnTo>
                    <a:pt x="768" y="24"/>
                  </a:lnTo>
                  <a:lnTo>
                    <a:pt x="803" y="38"/>
                  </a:lnTo>
                  <a:lnTo>
                    <a:pt x="833" y="54"/>
                  </a:lnTo>
                  <a:lnTo>
                    <a:pt x="861" y="71"/>
                  </a:lnTo>
                  <a:lnTo>
                    <a:pt x="885" y="87"/>
                  </a:lnTo>
                  <a:lnTo>
                    <a:pt x="905" y="105"/>
                  </a:lnTo>
                  <a:lnTo>
                    <a:pt x="923" y="122"/>
                  </a:lnTo>
                  <a:lnTo>
                    <a:pt x="936" y="137"/>
                  </a:lnTo>
                  <a:lnTo>
                    <a:pt x="954" y="159"/>
                  </a:lnTo>
                  <a:lnTo>
                    <a:pt x="960" y="167"/>
                  </a:lnTo>
                  <a:lnTo>
                    <a:pt x="960" y="167"/>
                  </a:lnTo>
                  <a:lnTo>
                    <a:pt x="968" y="164"/>
                  </a:lnTo>
                  <a:lnTo>
                    <a:pt x="986" y="153"/>
                  </a:lnTo>
                  <a:lnTo>
                    <a:pt x="1016" y="141"/>
                  </a:lnTo>
                  <a:lnTo>
                    <a:pt x="1034" y="135"/>
                  </a:lnTo>
                  <a:lnTo>
                    <a:pt x="1053" y="131"/>
                  </a:lnTo>
                  <a:lnTo>
                    <a:pt x="1076" y="126"/>
                  </a:lnTo>
                  <a:lnTo>
                    <a:pt x="1098" y="123"/>
                  </a:lnTo>
                  <a:lnTo>
                    <a:pt x="1121" y="123"/>
                  </a:lnTo>
                  <a:lnTo>
                    <a:pt x="1146" y="125"/>
                  </a:lnTo>
                  <a:lnTo>
                    <a:pt x="1170" y="128"/>
                  </a:lnTo>
                  <a:lnTo>
                    <a:pt x="1196" y="137"/>
                  </a:lnTo>
                  <a:lnTo>
                    <a:pt x="1209" y="141"/>
                  </a:lnTo>
                  <a:lnTo>
                    <a:pt x="1221" y="147"/>
                  </a:lnTo>
                  <a:lnTo>
                    <a:pt x="1233" y="155"/>
                  </a:lnTo>
                  <a:lnTo>
                    <a:pt x="1245" y="162"/>
                  </a:lnTo>
                  <a:lnTo>
                    <a:pt x="1245" y="162"/>
                  </a:lnTo>
                  <a:lnTo>
                    <a:pt x="1265" y="177"/>
                  </a:lnTo>
                  <a:lnTo>
                    <a:pt x="1280" y="192"/>
                  </a:lnTo>
                  <a:lnTo>
                    <a:pt x="1292" y="209"/>
                  </a:lnTo>
                  <a:lnTo>
                    <a:pt x="1302" y="225"/>
                  </a:lnTo>
                  <a:lnTo>
                    <a:pt x="1310" y="242"/>
                  </a:lnTo>
                  <a:lnTo>
                    <a:pt x="1314" y="258"/>
                  </a:lnTo>
                  <a:lnTo>
                    <a:pt x="1317" y="273"/>
                  </a:lnTo>
                  <a:lnTo>
                    <a:pt x="1319" y="288"/>
                  </a:lnTo>
                  <a:lnTo>
                    <a:pt x="1319" y="303"/>
                  </a:lnTo>
                  <a:lnTo>
                    <a:pt x="1319" y="317"/>
                  </a:lnTo>
                  <a:lnTo>
                    <a:pt x="1316" y="340"/>
                  </a:lnTo>
                  <a:lnTo>
                    <a:pt x="1311" y="355"/>
                  </a:lnTo>
                  <a:lnTo>
                    <a:pt x="1310" y="359"/>
                  </a:lnTo>
                  <a:lnTo>
                    <a:pt x="1310" y="359"/>
                  </a:lnTo>
                  <a:lnTo>
                    <a:pt x="1316" y="362"/>
                  </a:lnTo>
                  <a:lnTo>
                    <a:pt x="1331" y="368"/>
                  </a:lnTo>
                  <a:lnTo>
                    <a:pt x="1353" y="380"/>
                  </a:lnTo>
                  <a:lnTo>
                    <a:pt x="1365" y="388"/>
                  </a:lnTo>
                  <a:lnTo>
                    <a:pt x="1377" y="398"/>
                  </a:lnTo>
                  <a:lnTo>
                    <a:pt x="1388" y="409"/>
                  </a:lnTo>
                  <a:lnTo>
                    <a:pt x="1400" y="421"/>
                  </a:lnTo>
                  <a:lnTo>
                    <a:pt x="1409" y="434"/>
                  </a:lnTo>
                  <a:lnTo>
                    <a:pt x="1418" y="449"/>
                  </a:lnTo>
                  <a:lnTo>
                    <a:pt x="1424" y="466"/>
                  </a:lnTo>
                  <a:lnTo>
                    <a:pt x="1428" y="485"/>
                  </a:lnTo>
                  <a:lnTo>
                    <a:pt x="1428" y="505"/>
                  </a:lnTo>
                  <a:lnTo>
                    <a:pt x="1425" y="527"/>
                  </a:lnTo>
                  <a:lnTo>
                    <a:pt x="1425" y="527"/>
                  </a:lnTo>
                  <a:lnTo>
                    <a:pt x="1424" y="539"/>
                  </a:lnTo>
                  <a:lnTo>
                    <a:pt x="1419" y="550"/>
                  </a:lnTo>
                  <a:lnTo>
                    <a:pt x="1415" y="560"/>
                  </a:lnTo>
                  <a:lnTo>
                    <a:pt x="1410" y="569"/>
                  </a:lnTo>
                  <a:lnTo>
                    <a:pt x="1404" y="578"/>
                  </a:lnTo>
                  <a:lnTo>
                    <a:pt x="1397" y="587"/>
                  </a:lnTo>
                  <a:lnTo>
                    <a:pt x="1383" y="601"/>
                  </a:lnTo>
                  <a:lnTo>
                    <a:pt x="1367" y="613"/>
                  </a:lnTo>
                  <a:lnTo>
                    <a:pt x="1350" y="623"/>
                  </a:lnTo>
                  <a:lnTo>
                    <a:pt x="1332" y="631"/>
                  </a:lnTo>
                  <a:lnTo>
                    <a:pt x="1314" y="635"/>
                  </a:lnTo>
                  <a:lnTo>
                    <a:pt x="1296" y="640"/>
                  </a:lnTo>
                  <a:lnTo>
                    <a:pt x="1278" y="643"/>
                  </a:lnTo>
                  <a:lnTo>
                    <a:pt x="1248" y="646"/>
                  </a:lnTo>
                  <a:lnTo>
                    <a:pt x="1229" y="646"/>
                  </a:lnTo>
                  <a:lnTo>
                    <a:pt x="1220" y="646"/>
                  </a:lnTo>
                  <a:lnTo>
                    <a:pt x="1220" y="646"/>
                  </a:lnTo>
                  <a:close/>
                </a:path>
              </a:pathLst>
            </a:custGeom>
            <a:solidFill>
              <a:schemeClr val="accent6">
                <a:lumMod val="75000"/>
              </a:schemeClr>
            </a:solidFill>
            <a:ln w="19050" cap="flat" cmpd="sng" algn="ctr">
              <a:noFill/>
              <a:prstDash val="solid"/>
            </a:ln>
            <a:effectLst/>
          </p:spPr>
          <p:txBody>
            <a:bodyPr wrap="square" lIns="91416" tIns="180000" rIns="91416" bIns="36000" rtlCol="0" anchor="ctr" anchorCtr="1">
              <a:noAutofit/>
            </a:bodyPr>
            <a:lstStyle/>
            <a:p>
              <a:pPr marL="0" marR="0" lvl="0" indent="0" algn="ctr" defTabSz="766716"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Traffic police platform</a:t>
              </a:r>
            </a:p>
          </p:txBody>
        </p:sp>
        <p:sp>
          <p:nvSpPr>
            <p:cNvPr id="17" name="TextBox 198">
              <a:extLst>
                <a:ext uri="{FF2B5EF4-FFF2-40B4-BE49-F238E27FC236}">
                  <a16:creationId xmlns:a16="http://schemas.microsoft.com/office/drawing/2014/main" id="{7E6D7C3C-D734-4DF9-AB08-7F27D22F4252}"/>
                </a:ext>
              </a:extLst>
            </p:cNvPr>
            <p:cNvSpPr txBox="1"/>
            <p:nvPr/>
          </p:nvSpPr>
          <p:spPr>
            <a:xfrm>
              <a:off x="5324173" y="5242691"/>
              <a:ext cx="607859" cy="430887"/>
            </a:xfrm>
            <a:prstGeom prst="rect">
              <a:avLst/>
            </a:prstGeom>
            <a:noFill/>
          </p:spPr>
          <p:txBody>
            <a:bodyPr wrap="none" rtlCol="0">
              <a:noAutofit/>
            </a:bodyPr>
            <a:lstStyle>
              <a:defPPr>
                <a:defRPr lang="en-US"/>
              </a:defPPr>
              <a:lvl1pPr algn="ctr" defTabSz="914296">
                <a:defRPr sz="1100">
                  <a:solidFill>
                    <a:prstClr val="black"/>
                  </a:solidFill>
                  <a:latin typeface="Arial" panose="020B0604020202020204" pitchFamily="34" charset="0"/>
                  <a:ea typeface="微软雅黑" panose="020B0503020204020204" pitchFamily="34" charset="-122"/>
                  <a:cs typeface="Arial" panose="020B0604020202020204" pitchFamily="34" charset="0"/>
                </a:defRPr>
              </a:lvl1pPr>
            </a:lstStyle>
            <a:p>
              <a:pPr marL="0" marR="0" lvl="0" indent="0" algn="ctr" defTabSz="914296"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Traffic signal</a:t>
              </a:r>
              <a:endPar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4296"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controller</a:t>
              </a:r>
              <a:endPar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8" name="Cube 176">
              <a:extLst>
                <a:ext uri="{FF2B5EF4-FFF2-40B4-BE49-F238E27FC236}">
                  <a16:creationId xmlns:a16="http://schemas.microsoft.com/office/drawing/2014/main" id="{56F2CEEC-2113-4874-B9E7-B9D553806583}"/>
                </a:ext>
              </a:extLst>
            </p:cNvPr>
            <p:cNvSpPr/>
            <p:nvPr/>
          </p:nvSpPr>
          <p:spPr>
            <a:xfrm>
              <a:off x="5521447" y="4960318"/>
              <a:ext cx="213313" cy="237440"/>
            </a:xfrm>
            <a:prstGeom prst="cub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296" rtl="0" eaLnBrk="1" fontAlgn="ctr"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Freeform 17">
              <a:extLst>
                <a:ext uri="{FF2B5EF4-FFF2-40B4-BE49-F238E27FC236}">
                  <a16:creationId xmlns:a16="http://schemas.microsoft.com/office/drawing/2014/main" id="{1122BE00-37F7-4D4D-822A-6FC3F84F9E6D}"/>
                </a:ext>
              </a:extLst>
            </p:cNvPr>
            <p:cNvSpPr>
              <a:spLocks/>
            </p:cNvSpPr>
            <p:nvPr/>
          </p:nvSpPr>
          <p:spPr bwMode="auto">
            <a:xfrm>
              <a:off x="5353724" y="4717963"/>
              <a:ext cx="145831" cy="488984"/>
            </a:xfrm>
            <a:custGeom>
              <a:avLst/>
              <a:gdLst/>
              <a:ahLst/>
              <a:cxnLst>
                <a:cxn ang="0">
                  <a:pos x="128" y="420"/>
                </a:cxn>
                <a:cxn ang="0">
                  <a:pos x="128" y="398"/>
                </a:cxn>
                <a:cxn ang="0">
                  <a:pos x="98" y="398"/>
                </a:cxn>
                <a:cxn ang="0">
                  <a:pos x="86" y="0"/>
                </a:cxn>
                <a:cxn ang="0">
                  <a:pos x="44" y="0"/>
                </a:cxn>
                <a:cxn ang="0">
                  <a:pos x="32" y="398"/>
                </a:cxn>
                <a:cxn ang="0">
                  <a:pos x="0" y="398"/>
                </a:cxn>
                <a:cxn ang="0">
                  <a:pos x="0" y="420"/>
                </a:cxn>
                <a:cxn ang="0">
                  <a:pos x="128" y="420"/>
                </a:cxn>
              </a:cxnLst>
              <a:rect l="0" t="0" r="r" b="b"/>
              <a:pathLst>
                <a:path w="128" h="420">
                  <a:moveTo>
                    <a:pt x="128" y="420"/>
                  </a:moveTo>
                  <a:lnTo>
                    <a:pt x="128" y="398"/>
                  </a:lnTo>
                  <a:lnTo>
                    <a:pt x="98" y="398"/>
                  </a:lnTo>
                  <a:lnTo>
                    <a:pt x="86" y="0"/>
                  </a:lnTo>
                  <a:lnTo>
                    <a:pt x="44" y="0"/>
                  </a:lnTo>
                  <a:lnTo>
                    <a:pt x="32" y="398"/>
                  </a:lnTo>
                  <a:lnTo>
                    <a:pt x="0" y="398"/>
                  </a:lnTo>
                  <a:lnTo>
                    <a:pt x="0" y="420"/>
                  </a:lnTo>
                  <a:lnTo>
                    <a:pt x="128" y="420"/>
                  </a:lnTo>
                  <a:close/>
                </a:path>
              </a:pathLst>
            </a:custGeom>
            <a:solidFill>
              <a:schemeClr val="bg1">
                <a:lumMod val="50000"/>
                <a:alpha val="50000"/>
              </a:schemeClr>
            </a:solidFill>
            <a:ln w="9525">
              <a:noFill/>
              <a:round/>
              <a:headEnd/>
              <a:tailEnd/>
            </a:ln>
          </p:spPr>
          <p:txBody>
            <a:bodyPr vert="horz" wrap="square" lIns="91392" tIns="45696" rIns="91392" bIns="45696" numCol="1" anchor="t" anchorCtr="0" compatLnSpc="1">
              <a:prstTxWarp prst="textNoShape">
                <a:avLst/>
              </a:prstTxWarp>
              <a:noAutofit/>
            </a:bodyPr>
            <a:lstStyle/>
            <a:p>
              <a:pPr marL="0" marR="0" lvl="0" indent="0" algn="l" defTabSz="914296"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20" name="直接连接符 922">
              <a:extLst>
                <a:ext uri="{FF2B5EF4-FFF2-40B4-BE49-F238E27FC236}">
                  <a16:creationId xmlns:a16="http://schemas.microsoft.com/office/drawing/2014/main" id="{495EE12F-7408-44DA-A5C6-52700BF7A27A}"/>
                </a:ext>
              </a:extLst>
            </p:cNvPr>
            <p:cNvCxnSpPr/>
            <p:nvPr/>
          </p:nvCxnSpPr>
          <p:spPr bwMode="auto">
            <a:xfrm flipH="1" flipV="1">
              <a:off x="4715076" y="4359759"/>
              <a:ext cx="723760" cy="367942"/>
            </a:xfrm>
            <a:prstGeom prst="line">
              <a:avLst/>
            </a:prstGeom>
            <a:noFill/>
            <a:ln w="28575">
              <a:solidFill>
                <a:schemeClr val="bg1">
                  <a:lumMod val="50000"/>
                  <a:alpha val="50000"/>
                </a:schemeClr>
              </a:solidFill>
              <a:miter lim="800000"/>
              <a:headEnd/>
              <a:tailEnd/>
            </a:ln>
          </p:spPr>
        </p:cxnSp>
        <p:grpSp>
          <p:nvGrpSpPr>
            <p:cNvPr id="21" name="组合 161">
              <a:extLst>
                <a:ext uri="{FF2B5EF4-FFF2-40B4-BE49-F238E27FC236}">
                  <a16:creationId xmlns:a16="http://schemas.microsoft.com/office/drawing/2014/main" id="{F8C16352-4C03-4373-ADAE-87072A1549A1}"/>
                </a:ext>
              </a:extLst>
            </p:cNvPr>
            <p:cNvGrpSpPr>
              <a:grpSpLocks noChangeAspect="1"/>
            </p:cNvGrpSpPr>
            <p:nvPr/>
          </p:nvGrpSpPr>
          <p:grpSpPr>
            <a:xfrm>
              <a:off x="5099120" y="4460370"/>
              <a:ext cx="280717" cy="325988"/>
              <a:chOff x="4556893" y="4999985"/>
              <a:chExt cx="461233" cy="644591"/>
            </a:xfrm>
          </p:grpSpPr>
          <p:pic>
            <p:nvPicPr>
              <p:cNvPr id="34" name="Picture 9" descr="C:\Users\z00124665\Desktop\图标设计.WMF">
                <a:extLst>
                  <a:ext uri="{FF2B5EF4-FFF2-40B4-BE49-F238E27FC236}">
                    <a16:creationId xmlns:a16="http://schemas.microsoft.com/office/drawing/2014/main" id="{5EEC0F83-E1F0-404B-9405-80F5561F92B3}"/>
                  </a:ext>
                </a:extLst>
              </p:cNvPr>
              <p:cNvPicPr>
                <a:picLocks noChangeAspect="1" noChangeArrowheads="1"/>
              </p:cNvPicPr>
              <p:nvPr/>
            </p:nvPicPr>
            <p:blipFill>
              <a:blip r:embed="rId5" cstate="print">
                <a:biLevel thresh="25000"/>
              </a:blip>
              <a:srcRect/>
              <a:stretch>
                <a:fillRect/>
              </a:stretch>
            </p:blipFill>
            <p:spPr bwMode="auto">
              <a:xfrm>
                <a:off x="4556893" y="4999985"/>
                <a:ext cx="461233" cy="644591"/>
              </a:xfrm>
              <a:prstGeom prst="rect">
                <a:avLst/>
              </a:prstGeom>
              <a:noFill/>
              <a:ln>
                <a:noFill/>
              </a:ln>
              <a:effectLst>
                <a:outerShdw blurRad="50800" dist="63500" dir="2700000" algn="tl" rotWithShape="0">
                  <a:prstClr val="black">
                    <a:alpha val="40000"/>
                  </a:prstClr>
                </a:outerShdw>
              </a:effectLst>
            </p:spPr>
          </p:pic>
          <p:sp>
            <p:nvSpPr>
              <p:cNvPr id="35" name="椭圆 158">
                <a:extLst>
                  <a:ext uri="{FF2B5EF4-FFF2-40B4-BE49-F238E27FC236}">
                    <a16:creationId xmlns:a16="http://schemas.microsoft.com/office/drawing/2014/main" id="{B04F6370-4D57-4DEB-AABF-C0446EC5A8CF}"/>
                  </a:ext>
                </a:extLst>
              </p:cNvPr>
              <p:cNvSpPr>
                <a:spLocks noChangeAspect="1"/>
              </p:cNvSpPr>
              <p:nvPr/>
            </p:nvSpPr>
            <p:spPr>
              <a:xfrm>
                <a:off x="4723214" y="5079597"/>
                <a:ext cx="151215" cy="151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96" rtl="0" eaLnBrk="1" fontAlgn="ctr"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 name="椭圆 159">
                <a:extLst>
                  <a:ext uri="{FF2B5EF4-FFF2-40B4-BE49-F238E27FC236}">
                    <a16:creationId xmlns:a16="http://schemas.microsoft.com/office/drawing/2014/main" id="{57D5580B-BA82-4E37-BCF0-55AF363EF885}"/>
                  </a:ext>
                </a:extLst>
              </p:cNvPr>
              <p:cNvSpPr>
                <a:spLocks noChangeAspect="1"/>
              </p:cNvSpPr>
              <p:nvPr/>
            </p:nvSpPr>
            <p:spPr>
              <a:xfrm>
                <a:off x="4723202" y="5248789"/>
                <a:ext cx="151215" cy="151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96" rtl="0" eaLnBrk="1" fontAlgn="ctr"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7" name="椭圆 160">
                <a:extLst>
                  <a:ext uri="{FF2B5EF4-FFF2-40B4-BE49-F238E27FC236}">
                    <a16:creationId xmlns:a16="http://schemas.microsoft.com/office/drawing/2014/main" id="{928EBECA-6AB7-4F59-BC57-6FD650CC4032}"/>
                  </a:ext>
                </a:extLst>
              </p:cNvPr>
              <p:cNvSpPr>
                <a:spLocks noChangeAspect="1"/>
              </p:cNvSpPr>
              <p:nvPr/>
            </p:nvSpPr>
            <p:spPr>
              <a:xfrm>
                <a:off x="4723199" y="5421601"/>
                <a:ext cx="151215" cy="151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296" rtl="0" eaLnBrk="1" fontAlgn="ctr"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pic>
          <p:nvPicPr>
            <p:cNvPr id="22" name="图片 211">
              <a:extLst>
                <a:ext uri="{FF2B5EF4-FFF2-40B4-BE49-F238E27FC236}">
                  <a16:creationId xmlns:a16="http://schemas.microsoft.com/office/drawing/2014/main" id="{879B43BA-25E3-4138-979D-A01C49CEF7F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669628" y="4210492"/>
              <a:ext cx="504559" cy="488984"/>
            </a:xfrm>
            <a:prstGeom prst="rect">
              <a:avLst/>
            </a:prstGeom>
          </p:spPr>
        </p:pic>
        <p:cxnSp>
          <p:nvCxnSpPr>
            <p:cNvPr id="23" name="Elbow Connector 272">
              <a:extLst>
                <a:ext uri="{FF2B5EF4-FFF2-40B4-BE49-F238E27FC236}">
                  <a16:creationId xmlns:a16="http://schemas.microsoft.com/office/drawing/2014/main" id="{06B094CE-0A54-4495-838D-9FA94964EC95}"/>
                </a:ext>
              </a:extLst>
            </p:cNvPr>
            <p:cNvCxnSpPr/>
            <p:nvPr/>
          </p:nvCxnSpPr>
          <p:spPr>
            <a:xfrm rot="16200000" flipV="1">
              <a:off x="5275469" y="4572964"/>
              <a:ext cx="381270" cy="221599"/>
            </a:xfrm>
            <a:prstGeom prst="bentConnector2">
              <a:avLst/>
            </a:prstGeom>
            <a:ln>
              <a:solidFill>
                <a:schemeClr val="tx2"/>
              </a:solidFill>
              <a:prstDash val="sysDot"/>
              <a:tailEnd type="triangle" w="sm" len="sm"/>
            </a:ln>
          </p:spPr>
          <p:style>
            <a:lnRef idx="1">
              <a:schemeClr val="accent1"/>
            </a:lnRef>
            <a:fillRef idx="0">
              <a:schemeClr val="accent1"/>
            </a:fillRef>
            <a:effectRef idx="0">
              <a:schemeClr val="accent1"/>
            </a:effectRef>
            <a:fontRef idx="minor">
              <a:schemeClr val="tx1"/>
            </a:fontRef>
          </p:style>
        </p:cxnSp>
        <p:sp>
          <p:nvSpPr>
            <p:cNvPr id="24" name="TextBox 215">
              <a:extLst>
                <a:ext uri="{FF2B5EF4-FFF2-40B4-BE49-F238E27FC236}">
                  <a16:creationId xmlns:a16="http://schemas.microsoft.com/office/drawing/2014/main" id="{5F59AC15-9169-4CEF-803C-271CC1A1CA73}"/>
                </a:ext>
              </a:extLst>
            </p:cNvPr>
            <p:cNvSpPr txBox="1"/>
            <p:nvPr/>
          </p:nvSpPr>
          <p:spPr>
            <a:xfrm>
              <a:off x="4200748" y="4692664"/>
              <a:ext cx="1326839" cy="307777"/>
            </a:xfrm>
            <a:prstGeom prst="rect">
              <a:avLst/>
            </a:prstGeom>
            <a:noFill/>
          </p:spPr>
          <p:txBody>
            <a:bodyPr wrap="square" lIns="45708" rIns="45708" rtlCol="0">
              <a:noAutofit/>
            </a:bodyPr>
            <a:lstStyle/>
            <a:p>
              <a:pPr marL="0" marR="0" lvl="0" indent="0" algn="ctr" defTabSz="914296"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Roadside</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a:t>
              </a:r>
              <a:r>
                <a:rPr kumimoji="0" lang="en-US" sz="11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communication</a:t>
              </a:r>
              <a:endParaRPr kumimoji="0" lang="en-US" altLang="zh-CN" sz="11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5" name="TextBox 215">
              <a:extLst>
                <a:ext uri="{FF2B5EF4-FFF2-40B4-BE49-F238E27FC236}">
                  <a16:creationId xmlns:a16="http://schemas.microsoft.com/office/drawing/2014/main" id="{03F9A98D-C6A8-4DB3-B004-07ABDA4FF6BD}"/>
                </a:ext>
              </a:extLst>
            </p:cNvPr>
            <p:cNvSpPr txBox="1"/>
            <p:nvPr/>
          </p:nvSpPr>
          <p:spPr>
            <a:xfrm>
              <a:off x="3160684" y="3768323"/>
              <a:ext cx="810454" cy="307777"/>
            </a:xfrm>
            <a:prstGeom prst="rect">
              <a:avLst/>
            </a:prstGeom>
            <a:noFill/>
          </p:spPr>
          <p:txBody>
            <a:bodyPr wrap="square" lIns="45708" rIns="45708" rtlCol="0">
              <a:noAutofit/>
            </a:bodyPr>
            <a:lstStyle/>
            <a:p>
              <a:pPr marL="0" marR="0" lvl="0" indent="0" algn="ctr" defTabSz="914296"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Roadside</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a:t>
              </a:r>
              <a:r>
                <a:rPr kumimoji="0" lang="en-US" sz="11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sensing</a:t>
              </a:r>
              <a:endParaRPr kumimoji="0" lang="en-US" altLang="zh-CN" sz="11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26" name="Elbow Connector 250">
              <a:extLst>
                <a:ext uri="{FF2B5EF4-FFF2-40B4-BE49-F238E27FC236}">
                  <a16:creationId xmlns:a16="http://schemas.microsoft.com/office/drawing/2014/main" id="{97C13BC8-6127-48C7-B794-5A74FCC82324}"/>
                </a:ext>
              </a:extLst>
            </p:cNvPr>
            <p:cNvCxnSpPr>
              <a:endCxn id="22" idx="1"/>
            </p:cNvCxnSpPr>
            <p:nvPr/>
          </p:nvCxnSpPr>
          <p:spPr>
            <a:xfrm>
              <a:off x="4136467" y="4312032"/>
              <a:ext cx="533161" cy="142952"/>
            </a:xfrm>
            <a:prstGeom prst="curvedConnector3">
              <a:avLst>
                <a:gd name="adj1" fmla="val 50000"/>
              </a:avLst>
            </a:prstGeom>
            <a:ln>
              <a:solidFill>
                <a:srgbClr val="FF0000"/>
              </a:solidFill>
              <a:prstDash val="sysDot"/>
              <a:tailEnd type="triangle" w="sm" len="sm"/>
            </a:ln>
          </p:spPr>
          <p:style>
            <a:lnRef idx="1">
              <a:schemeClr val="accent1"/>
            </a:lnRef>
            <a:fillRef idx="0">
              <a:schemeClr val="accent1"/>
            </a:fillRef>
            <a:effectRef idx="0">
              <a:schemeClr val="accent1"/>
            </a:effectRef>
            <a:fontRef idx="minor">
              <a:schemeClr val="tx1"/>
            </a:fontRef>
          </p:style>
        </p:cxnSp>
        <p:sp>
          <p:nvSpPr>
            <p:cNvPr id="27" name="TextBox 211">
              <a:extLst>
                <a:ext uri="{FF2B5EF4-FFF2-40B4-BE49-F238E27FC236}">
                  <a16:creationId xmlns:a16="http://schemas.microsoft.com/office/drawing/2014/main" id="{0797E0CD-DA9E-46BB-AB01-A8D9DB68D556}"/>
                </a:ext>
              </a:extLst>
            </p:cNvPr>
            <p:cNvSpPr txBox="1"/>
            <p:nvPr/>
          </p:nvSpPr>
          <p:spPr>
            <a:xfrm>
              <a:off x="4760004" y="3543629"/>
              <a:ext cx="323807" cy="184666"/>
            </a:xfrm>
            <a:prstGeom prst="rect">
              <a:avLst/>
            </a:prstGeom>
            <a:noFill/>
          </p:spPr>
          <p:txBody>
            <a:bodyPr wrap="none" lIns="0" tIns="0" rIns="0" bIns="0" rtlCol="0" anchor="ctr" anchorCtr="0">
              <a:noAutofit/>
            </a:bodyPr>
            <a:lstStyle/>
            <a:p>
              <a:pPr marL="0" marR="0" lvl="0" indent="0" algn="l" defTabSz="914387" rtl="0" eaLnBrk="1" fontAlgn="ctr" latinLnBrk="0" hangingPunct="1">
                <a:lnSpc>
                  <a:spcPct val="100000"/>
                </a:lnSpc>
                <a:spcBef>
                  <a:spcPct val="0"/>
                </a:spcBef>
                <a:spcAft>
                  <a:spcPct val="0"/>
                </a:spcAft>
                <a:buClr>
                  <a:srgbClr val="CC9900"/>
                </a:buClr>
                <a:buSzTx/>
                <a:buFontTx/>
                <a:buNone/>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RSU</a:t>
              </a:r>
            </a:p>
          </p:txBody>
        </p:sp>
        <p:sp>
          <p:nvSpPr>
            <p:cNvPr id="28" name="TextBox 294">
              <a:extLst>
                <a:ext uri="{FF2B5EF4-FFF2-40B4-BE49-F238E27FC236}">
                  <a16:creationId xmlns:a16="http://schemas.microsoft.com/office/drawing/2014/main" id="{9759A383-83A2-47B6-AD70-5ED3B7C00D7C}"/>
                </a:ext>
              </a:extLst>
            </p:cNvPr>
            <p:cNvSpPr txBox="1"/>
            <p:nvPr/>
          </p:nvSpPr>
          <p:spPr>
            <a:xfrm>
              <a:off x="1129234" y="3579261"/>
              <a:ext cx="341440" cy="184666"/>
            </a:xfrm>
            <a:prstGeom prst="rect">
              <a:avLst/>
            </a:prstGeom>
            <a:noFill/>
          </p:spPr>
          <p:txBody>
            <a:bodyPr wrap="none" lIns="0" tIns="0" rIns="0" bIns="0" rtlCol="0" anchor="ctr" anchorCtr="0">
              <a:noAutofit/>
            </a:bodyPr>
            <a:lstStyle/>
            <a:p>
              <a:pPr marL="0" marR="0" lvl="0" indent="0" algn="l" defTabSz="914387" rtl="0" eaLnBrk="1" fontAlgn="ctr" latinLnBrk="0" hangingPunct="1">
                <a:lnSpc>
                  <a:spcPct val="100000"/>
                </a:lnSpc>
                <a:spcBef>
                  <a:spcPct val="0"/>
                </a:spcBef>
                <a:spcAft>
                  <a:spcPct val="0"/>
                </a:spcAft>
                <a:buClr>
                  <a:srgbClr val="CC9900"/>
                </a:buClr>
                <a:buSzTx/>
                <a:buFontTx/>
                <a:buNone/>
                <a:tabLst/>
                <a:defRPr/>
              </a:pPr>
              <a:r>
                <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OBU</a:t>
              </a:r>
            </a:p>
          </p:txBody>
        </p:sp>
        <p:cxnSp>
          <p:nvCxnSpPr>
            <p:cNvPr id="29" name="Straight Arrow Connector 285">
              <a:extLst>
                <a:ext uri="{FF2B5EF4-FFF2-40B4-BE49-F238E27FC236}">
                  <a16:creationId xmlns:a16="http://schemas.microsoft.com/office/drawing/2014/main" id="{7373998F-D485-497B-A51F-037E4F70343C}"/>
                </a:ext>
              </a:extLst>
            </p:cNvPr>
            <p:cNvCxnSpPr>
              <a:stCxn id="28" idx="3"/>
              <a:endCxn id="27" idx="1"/>
            </p:cNvCxnSpPr>
            <p:nvPr/>
          </p:nvCxnSpPr>
          <p:spPr>
            <a:xfrm flipV="1">
              <a:off x="1470674" y="3635962"/>
              <a:ext cx="3289330" cy="35632"/>
            </a:xfrm>
            <a:prstGeom prst="straightConnector1">
              <a:avLst/>
            </a:prstGeom>
            <a:ln w="6350">
              <a:solidFill>
                <a:srgbClr val="FF0000"/>
              </a:solidFill>
              <a:prstDash val="sysDot"/>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0" name="Straight Arrow Connector 213">
              <a:extLst>
                <a:ext uri="{FF2B5EF4-FFF2-40B4-BE49-F238E27FC236}">
                  <a16:creationId xmlns:a16="http://schemas.microsoft.com/office/drawing/2014/main" id="{4503DE62-01B7-4D7A-A3A4-300DC15093EB}"/>
                </a:ext>
              </a:extLst>
            </p:cNvPr>
            <p:cNvCxnSpPr>
              <a:stCxn id="10" idx="0"/>
              <a:endCxn id="28" idx="2"/>
            </p:cNvCxnSpPr>
            <p:nvPr/>
          </p:nvCxnSpPr>
          <p:spPr>
            <a:xfrm flipV="1">
              <a:off x="1299954" y="3763927"/>
              <a:ext cx="0" cy="65427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213">
              <a:extLst>
                <a:ext uri="{FF2B5EF4-FFF2-40B4-BE49-F238E27FC236}">
                  <a16:creationId xmlns:a16="http://schemas.microsoft.com/office/drawing/2014/main" id="{A007B662-E33C-478D-800D-CD73EB83F5EC}"/>
                </a:ext>
              </a:extLst>
            </p:cNvPr>
            <p:cNvCxnSpPr>
              <a:stCxn id="22" idx="0"/>
              <a:endCxn id="27" idx="2"/>
            </p:cNvCxnSpPr>
            <p:nvPr/>
          </p:nvCxnSpPr>
          <p:spPr>
            <a:xfrm flipV="1">
              <a:off x="4921908" y="3728295"/>
              <a:ext cx="0" cy="48219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282">
              <a:extLst>
                <a:ext uri="{FF2B5EF4-FFF2-40B4-BE49-F238E27FC236}">
                  <a16:creationId xmlns:a16="http://schemas.microsoft.com/office/drawing/2014/main" id="{5835CCFE-01E3-491F-A2EA-76054D63096F}"/>
                </a:ext>
              </a:extLst>
            </p:cNvPr>
            <p:cNvCxnSpPr/>
            <p:nvPr/>
          </p:nvCxnSpPr>
          <p:spPr>
            <a:xfrm>
              <a:off x="3729398" y="3019875"/>
              <a:ext cx="985678" cy="497809"/>
            </a:xfrm>
            <a:prstGeom prst="straightConnector1">
              <a:avLst/>
            </a:prstGeom>
            <a:ln>
              <a:solidFill>
                <a:srgbClr val="FF0000"/>
              </a:solidFill>
              <a:prstDash val="sysDot"/>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33" name="Freeform 10">
              <a:extLst>
                <a:ext uri="{FF2B5EF4-FFF2-40B4-BE49-F238E27FC236}">
                  <a16:creationId xmlns:a16="http://schemas.microsoft.com/office/drawing/2014/main" id="{DC3370FB-A990-4CA7-8A32-2DDCC59F3188}"/>
                </a:ext>
              </a:extLst>
            </p:cNvPr>
            <p:cNvSpPr>
              <a:spLocks noChangeAspect="1"/>
            </p:cNvSpPr>
            <p:nvPr/>
          </p:nvSpPr>
          <p:spPr bwMode="auto">
            <a:xfrm flipH="1">
              <a:off x="558676" y="2362185"/>
              <a:ext cx="1334438" cy="740240"/>
            </a:xfrm>
            <a:custGeom>
              <a:avLst/>
              <a:gdLst/>
              <a:ahLst/>
              <a:cxnLst>
                <a:cxn ang="0">
                  <a:pos x="154" y="640"/>
                </a:cxn>
                <a:cxn ang="0">
                  <a:pos x="112" y="626"/>
                </a:cxn>
                <a:cxn ang="0">
                  <a:pos x="67" y="604"/>
                </a:cxn>
                <a:cxn ang="0">
                  <a:pos x="25" y="563"/>
                </a:cxn>
                <a:cxn ang="0">
                  <a:pos x="6" y="526"/>
                </a:cxn>
                <a:cxn ang="0">
                  <a:pos x="0" y="491"/>
                </a:cxn>
                <a:cxn ang="0">
                  <a:pos x="3" y="449"/>
                </a:cxn>
                <a:cxn ang="0">
                  <a:pos x="10" y="419"/>
                </a:cxn>
                <a:cxn ang="0">
                  <a:pos x="34" y="370"/>
                </a:cxn>
                <a:cxn ang="0">
                  <a:pos x="85" y="315"/>
                </a:cxn>
                <a:cxn ang="0">
                  <a:pos x="139" y="284"/>
                </a:cxn>
                <a:cxn ang="0">
                  <a:pos x="187" y="269"/>
                </a:cxn>
                <a:cxn ang="0">
                  <a:pos x="216" y="264"/>
                </a:cxn>
                <a:cxn ang="0">
                  <a:pos x="222" y="231"/>
                </a:cxn>
                <a:cxn ang="0">
                  <a:pos x="246" y="174"/>
                </a:cxn>
                <a:cxn ang="0">
                  <a:pos x="298" y="108"/>
                </a:cxn>
                <a:cxn ang="0">
                  <a:pos x="339" y="75"/>
                </a:cxn>
                <a:cxn ang="0">
                  <a:pos x="391" y="47"/>
                </a:cxn>
                <a:cxn ang="0">
                  <a:pos x="456" y="23"/>
                </a:cxn>
                <a:cxn ang="0">
                  <a:pos x="535" y="6"/>
                </a:cxn>
                <a:cxn ang="0">
                  <a:pos x="589" y="0"/>
                </a:cxn>
                <a:cxn ang="0">
                  <a:pos x="663" y="1"/>
                </a:cxn>
                <a:cxn ang="0">
                  <a:pos x="729" y="14"/>
                </a:cxn>
                <a:cxn ang="0">
                  <a:pos x="803" y="38"/>
                </a:cxn>
                <a:cxn ang="0">
                  <a:pos x="885" y="87"/>
                </a:cxn>
                <a:cxn ang="0">
                  <a:pos x="936" y="137"/>
                </a:cxn>
                <a:cxn ang="0">
                  <a:pos x="960" y="167"/>
                </a:cxn>
                <a:cxn ang="0">
                  <a:pos x="1016" y="141"/>
                </a:cxn>
                <a:cxn ang="0">
                  <a:pos x="1076" y="126"/>
                </a:cxn>
                <a:cxn ang="0">
                  <a:pos x="1146" y="125"/>
                </a:cxn>
                <a:cxn ang="0">
                  <a:pos x="1209" y="141"/>
                </a:cxn>
                <a:cxn ang="0">
                  <a:pos x="1245" y="162"/>
                </a:cxn>
                <a:cxn ang="0">
                  <a:pos x="1280" y="192"/>
                </a:cxn>
                <a:cxn ang="0">
                  <a:pos x="1310" y="242"/>
                </a:cxn>
                <a:cxn ang="0">
                  <a:pos x="1319" y="288"/>
                </a:cxn>
                <a:cxn ang="0">
                  <a:pos x="1316" y="340"/>
                </a:cxn>
                <a:cxn ang="0">
                  <a:pos x="1310" y="359"/>
                </a:cxn>
                <a:cxn ang="0">
                  <a:pos x="1353" y="380"/>
                </a:cxn>
                <a:cxn ang="0">
                  <a:pos x="1388" y="409"/>
                </a:cxn>
                <a:cxn ang="0">
                  <a:pos x="1418" y="449"/>
                </a:cxn>
                <a:cxn ang="0">
                  <a:pos x="1428" y="505"/>
                </a:cxn>
                <a:cxn ang="0">
                  <a:pos x="1424" y="539"/>
                </a:cxn>
                <a:cxn ang="0">
                  <a:pos x="1410" y="569"/>
                </a:cxn>
                <a:cxn ang="0">
                  <a:pos x="1383" y="601"/>
                </a:cxn>
                <a:cxn ang="0">
                  <a:pos x="1332" y="631"/>
                </a:cxn>
                <a:cxn ang="0">
                  <a:pos x="1278" y="643"/>
                </a:cxn>
                <a:cxn ang="0">
                  <a:pos x="1220" y="646"/>
                </a:cxn>
              </a:cxnLst>
              <a:rect l="0" t="0" r="r" b="b"/>
              <a:pathLst>
                <a:path w="1428" h="646">
                  <a:moveTo>
                    <a:pt x="1220" y="646"/>
                  </a:moveTo>
                  <a:lnTo>
                    <a:pt x="154" y="640"/>
                  </a:lnTo>
                  <a:lnTo>
                    <a:pt x="154" y="640"/>
                  </a:lnTo>
                  <a:lnTo>
                    <a:pt x="145" y="637"/>
                  </a:lnTo>
                  <a:lnTo>
                    <a:pt x="126" y="632"/>
                  </a:lnTo>
                  <a:lnTo>
                    <a:pt x="112" y="626"/>
                  </a:lnTo>
                  <a:lnTo>
                    <a:pt x="99" y="620"/>
                  </a:lnTo>
                  <a:lnTo>
                    <a:pt x="82" y="613"/>
                  </a:lnTo>
                  <a:lnTo>
                    <a:pt x="67" y="604"/>
                  </a:lnTo>
                  <a:lnTo>
                    <a:pt x="52" y="592"/>
                  </a:lnTo>
                  <a:lnTo>
                    <a:pt x="37" y="578"/>
                  </a:lnTo>
                  <a:lnTo>
                    <a:pt x="25" y="563"/>
                  </a:lnTo>
                  <a:lnTo>
                    <a:pt x="15" y="545"/>
                  </a:lnTo>
                  <a:lnTo>
                    <a:pt x="10" y="536"/>
                  </a:lnTo>
                  <a:lnTo>
                    <a:pt x="6" y="526"/>
                  </a:lnTo>
                  <a:lnTo>
                    <a:pt x="3" y="515"/>
                  </a:lnTo>
                  <a:lnTo>
                    <a:pt x="1" y="503"/>
                  </a:lnTo>
                  <a:lnTo>
                    <a:pt x="0" y="491"/>
                  </a:lnTo>
                  <a:lnTo>
                    <a:pt x="0" y="478"/>
                  </a:lnTo>
                  <a:lnTo>
                    <a:pt x="1" y="464"/>
                  </a:lnTo>
                  <a:lnTo>
                    <a:pt x="3" y="449"/>
                  </a:lnTo>
                  <a:lnTo>
                    <a:pt x="3" y="449"/>
                  </a:lnTo>
                  <a:lnTo>
                    <a:pt x="6" y="434"/>
                  </a:lnTo>
                  <a:lnTo>
                    <a:pt x="10" y="419"/>
                  </a:lnTo>
                  <a:lnTo>
                    <a:pt x="16" y="406"/>
                  </a:lnTo>
                  <a:lnTo>
                    <a:pt x="22" y="392"/>
                  </a:lnTo>
                  <a:lnTo>
                    <a:pt x="34" y="370"/>
                  </a:lnTo>
                  <a:lnTo>
                    <a:pt x="51" y="349"/>
                  </a:lnTo>
                  <a:lnTo>
                    <a:pt x="67" y="331"/>
                  </a:lnTo>
                  <a:lnTo>
                    <a:pt x="85" y="315"/>
                  </a:lnTo>
                  <a:lnTo>
                    <a:pt x="103" y="303"/>
                  </a:lnTo>
                  <a:lnTo>
                    <a:pt x="121" y="293"/>
                  </a:lnTo>
                  <a:lnTo>
                    <a:pt x="139" y="284"/>
                  </a:lnTo>
                  <a:lnTo>
                    <a:pt x="157" y="278"/>
                  </a:lnTo>
                  <a:lnTo>
                    <a:pt x="172" y="273"/>
                  </a:lnTo>
                  <a:lnTo>
                    <a:pt x="187" y="269"/>
                  </a:lnTo>
                  <a:lnTo>
                    <a:pt x="207" y="266"/>
                  </a:lnTo>
                  <a:lnTo>
                    <a:pt x="216" y="264"/>
                  </a:lnTo>
                  <a:lnTo>
                    <a:pt x="216" y="264"/>
                  </a:lnTo>
                  <a:lnTo>
                    <a:pt x="216" y="255"/>
                  </a:lnTo>
                  <a:lnTo>
                    <a:pt x="219" y="245"/>
                  </a:lnTo>
                  <a:lnTo>
                    <a:pt x="222" y="231"/>
                  </a:lnTo>
                  <a:lnTo>
                    <a:pt x="228" y="213"/>
                  </a:lnTo>
                  <a:lnTo>
                    <a:pt x="235" y="195"/>
                  </a:lnTo>
                  <a:lnTo>
                    <a:pt x="246" y="174"/>
                  </a:lnTo>
                  <a:lnTo>
                    <a:pt x="259" y="152"/>
                  </a:lnTo>
                  <a:lnTo>
                    <a:pt x="277" y="131"/>
                  </a:lnTo>
                  <a:lnTo>
                    <a:pt x="298" y="108"/>
                  </a:lnTo>
                  <a:lnTo>
                    <a:pt x="310" y="96"/>
                  </a:lnTo>
                  <a:lnTo>
                    <a:pt x="324" y="86"/>
                  </a:lnTo>
                  <a:lnTo>
                    <a:pt x="339" y="75"/>
                  </a:lnTo>
                  <a:lnTo>
                    <a:pt x="355" y="66"/>
                  </a:lnTo>
                  <a:lnTo>
                    <a:pt x="372" y="56"/>
                  </a:lnTo>
                  <a:lnTo>
                    <a:pt x="391" y="47"/>
                  </a:lnTo>
                  <a:lnTo>
                    <a:pt x="411" y="38"/>
                  </a:lnTo>
                  <a:lnTo>
                    <a:pt x="433" y="30"/>
                  </a:lnTo>
                  <a:lnTo>
                    <a:pt x="456" y="23"/>
                  </a:lnTo>
                  <a:lnTo>
                    <a:pt x="480" y="17"/>
                  </a:lnTo>
                  <a:lnTo>
                    <a:pt x="507" y="11"/>
                  </a:lnTo>
                  <a:lnTo>
                    <a:pt x="535" y="6"/>
                  </a:lnTo>
                  <a:lnTo>
                    <a:pt x="535" y="6"/>
                  </a:lnTo>
                  <a:lnTo>
                    <a:pt x="562" y="3"/>
                  </a:lnTo>
                  <a:lnTo>
                    <a:pt x="589" y="0"/>
                  </a:lnTo>
                  <a:lnTo>
                    <a:pt x="615" y="0"/>
                  </a:lnTo>
                  <a:lnTo>
                    <a:pt x="641" y="0"/>
                  </a:lnTo>
                  <a:lnTo>
                    <a:pt x="663" y="1"/>
                  </a:lnTo>
                  <a:lnTo>
                    <a:pt x="687" y="4"/>
                  </a:lnTo>
                  <a:lnTo>
                    <a:pt x="708" y="9"/>
                  </a:lnTo>
                  <a:lnTo>
                    <a:pt x="729" y="14"/>
                  </a:lnTo>
                  <a:lnTo>
                    <a:pt x="749" y="18"/>
                  </a:lnTo>
                  <a:lnTo>
                    <a:pt x="768" y="24"/>
                  </a:lnTo>
                  <a:lnTo>
                    <a:pt x="803" y="38"/>
                  </a:lnTo>
                  <a:lnTo>
                    <a:pt x="833" y="54"/>
                  </a:lnTo>
                  <a:lnTo>
                    <a:pt x="861" y="71"/>
                  </a:lnTo>
                  <a:lnTo>
                    <a:pt x="885" y="87"/>
                  </a:lnTo>
                  <a:lnTo>
                    <a:pt x="905" y="105"/>
                  </a:lnTo>
                  <a:lnTo>
                    <a:pt x="923" y="122"/>
                  </a:lnTo>
                  <a:lnTo>
                    <a:pt x="936" y="137"/>
                  </a:lnTo>
                  <a:lnTo>
                    <a:pt x="954" y="159"/>
                  </a:lnTo>
                  <a:lnTo>
                    <a:pt x="960" y="167"/>
                  </a:lnTo>
                  <a:lnTo>
                    <a:pt x="960" y="167"/>
                  </a:lnTo>
                  <a:lnTo>
                    <a:pt x="968" y="164"/>
                  </a:lnTo>
                  <a:lnTo>
                    <a:pt x="986" y="153"/>
                  </a:lnTo>
                  <a:lnTo>
                    <a:pt x="1016" y="141"/>
                  </a:lnTo>
                  <a:lnTo>
                    <a:pt x="1034" y="135"/>
                  </a:lnTo>
                  <a:lnTo>
                    <a:pt x="1053" y="131"/>
                  </a:lnTo>
                  <a:lnTo>
                    <a:pt x="1076" y="126"/>
                  </a:lnTo>
                  <a:lnTo>
                    <a:pt x="1098" y="123"/>
                  </a:lnTo>
                  <a:lnTo>
                    <a:pt x="1121" y="123"/>
                  </a:lnTo>
                  <a:lnTo>
                    <a:pt x="1146" y="125"/>
                  </a:lnTo>
                  <a:lnTo>
                    <a:pt x="1170" y="128"/>
                  </a:lnTo>
                  <a:lnTo>
                    <a:pt x="1196" y="137"/>
                  </a:lnTo>
                  <a:lnTo>
                    <a:pt x="1209" y="141"/>
                  </a:lnTo>
                  <a:lnTo>
                    <a:pt x="1221" y="147"/>
                  </a:lnTo>
                  <a:lnTo>
                    <a:pt x="1233" y="155"/>
                  </a:lnTo>
                  <a:lnTo>
                    <a:pt x="1245" y="162"/>
                  </a:lnTo>
                  <a:lnTo>
                    <a:pt x="1245" y="162"/>
                  </a:lnTo>
                  <a:lnTo>
                    <a:pt x="1265" y="177"/>
                  </a:lnTo>
                  <a:lnTo>
                    <a:pt x="1280" y="192"/>
                  </a:lnTo>
                  <a:lnTo>
                    <a:pt x="1292" y="209"/>
                  </a:lnTo>
                  <a:lnTo>
                    <a:pt x="1302" y="225"/>
                  </a:lnTo>
                  <a:lnTo>
                    <a:pt x="1310" y="242"/>
                  </a:lnTo>
                  <a:lnTo>
                    <a:pt x="1314" y="258"/>
                  </a:lnTo>
                  <a:lnTo>
                    <a:pt x="1317" y="273"/>
                  </a:lnTo>
                  <a:lnTo>
                    <a:pt x="1319" y="288"/>
                  </a:lnTo>
                  <a:lnTo>
                    <a:pt x="1319" y="303"/>
                  </a:lnTo>
                  <a:lnTo>
                    <a:pt x="1319" y="317"/>
                  </a:lnTo>
                  <a:lnTo>
                    <a:pt x="1316" y="340"/>
                  </a:lnTo>
                  <a:lnTo>
                    <a:pt x="1311" y="355"/>
                  </a:lnTo>
                  <a:lnTo>
                    <a:pt x="1310" y="359"/>
                  </a:lnTo>
                  <a:lnTo>
                    <a:pt x="1310" y="359"/>
                  </a:lnTo>
                  <a:lnTo>
                    <a:pt x="1316" y="362"/>
                  </a:lnTo>
                  <a:lnTo>
                    <a:pt x="1331" y="368"/>
                  </a:lnTo>
                  <a:lnTo>
                    <a:pt x="1353" y="380"/>
                  </a:lnTo>
                  <a:lnTo>
                    <a:pt x="1365" y="388"/>
                  </a:lnTo>
                  <a:lnTo>
                    <a:pt x="1377" y="398"/>
                  </a:lnTo>
                  <a:lnTo>
                    <a:pt x="1388" y="409"/>
                  </a:lnTo>
                  <a:lnTo>
                    <a:pt x="1400" y="421"/>
                  </a:lnTo>
                  <a:lnTo>
                    <a:pt x="1409" y="434"/>
                  </a:lnTo>
                  <a:lnTo>
                    <a:pt x="1418" y="449"/>
                  </a:lnTo>
                  <a:lnTo>
                    <a:pt x="1424" y="466"/>
                  </a:lnTo>
                  <a:lnTo>
                    <a:pt x="1428" y="485"/>
                  </a:lnTo>
                  <a:lnTo>
                    <a:pt x="1428" y="505"/>
                  </a:lnTo>
                  <a:lnTo>
                    <a:pt x="1425" y="527"/>
                  </a:lnTo>
                  <a:lnTo>
                    <a:pt x="1425" y="527"/>
                  </a:lnTo>
                  <a:lnTo>
                    <a:pt x="1424" y="539"/>
                  </a:lnTo>
                  <a:lnTo>
                    <a:pt x="1419" y="550"/>
                  </a:lnTo>
                  <a:lnTo>
                    <a:pt x="1415" y="560"/>
                  </a:lnTo>
                  <a:lnTo>
                    <a:pt x="1410" y="569"/>
                  </a:lnTo>
                  <a:lnTo>
                    <a:pt x="1404" y="578"/>
                  </a:lnTo>
                  <a:lnTo>
                    <a:pt x="1397" y="587"/>
                  </a:lnTo>
                  <a:lnTo>
                    <a:pt x="1383" y="601"/>
                  </a:lnTo>
                  <a:lnTo>
                    <a:pt x="1367" y="613"/>
                  </a:lnTo>
                  <a:lnTo>
                    <a:pt x="1350" y="623"/>
                  </a:lnTo>
                  <a:lnTo>
                    <a:pt x="1332" y="631"/>
                  </a:lnTo>
                  <a:lnTo>
                    <a:pt x="1314" y="635"/>
                  </a:lnTo>
                  <a:lnTo>
                    <a:pt x="1296" y="640"/>
                  </a:lnTo>
                  <a:lnTo>
                    <a:pt x="1278" y="643"/>
                  </a:lnTo>
                  <a:lnTo>
                    <a:pt x="1248" y="646"/>
                  </a:lnTo>
                  <a:lnTo>
                    <a:pt x="1229" y="646"/>
                  </a:lnTo>
                  <a:lnTo>
                    <a:pt x="1220" y="646"/>
                  </a:lnTo>
                  <a:lnTo>
                    <a:pt x="1220" y="646"/>
                  </a:lnTo>
                  <a:close/>
                </a:path>
              </a:pathLst>
            </a:custGeom>
            <a:solidFill>
              <a:schemeClr val="bg1">
                <a:lumMod val="50000"/>
              </a:schemeClr>
            </a:solidFill>
            <a:ln w="19050" cap="flat" cmpd="sng" algn="ctr">
              <a:noFill/>
              <a:prstDash val="solid"/>
            </a:ln>
            <a:effectLst/>
          </p:spPr>
          <p:txBody>
            <a:bodyPr wrap="square" lIns="91416" tIns="180000" rIns="91416" bIns="36000" rtlCol="0" anchor="ctr" anchorCtr="1">
              <a:noAutofit/>
            </a:bodyPr>
            <a:lstStyle/>
            <a:p>
              <a:pPr marL="0" marR="0" lvl="0" indent="0" algn="ctr" defTabSz="766716"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Bus operations</a:t>
              </a:r>
              <a:endParaRPr kumimoji="0" lang="en-US" altLang="zh-CN"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766716"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scheduling system</a:t>
              </a:r>
              <a:endParaRPr kumimoji="0" lang="en-US" altLang="zh-CN" sz="1100"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12" name="圆角矩形 9">
            <a:extLst>
              <a:ext uri="{FF2B5EF4-FFF2-40B4-BE49-F238E27FC236}">
                <a16:creationId xmlns:a16="http://schemas.microsoft.com/office/drawing/2014/main" id="{D828933D-4177-4BE3-834B-2C95C6727D7E}"/>
              </a:ext>
            </a:extLst>
          </p:cNvPr>
          <p:cNvSpPr/>
          <p:nvPr/>
        </p:nvSpPr>
        <p:spPr>
          <a:xfrm>
            <a:off x="1276485" y="2123252"/>
            <a:ext cx="4680213" cy="332512"/>
          </a:xfrm>
          <a:prstGeom prst="roundRect">
            <a:avLst/>
          </a:prstGeom>
          <a:solidFill>
            <a:srgbClr val="C00000"/>
          </a:solidFill>
          <a:ln w="12700" cap="flat" cmpd="sng" algn="ctr">
            <a:noFill/>
            <a:prstDash val="solid"/>
            <a:miter lim="800000"/>
          </a:ln>
          <a:effectLst/>
        </p:spPr>
        <p:txBody>
          <a:bodyPr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Precision bus solution</a:t>
            </a:r>
            <a:endParaRPr kumimoji="0" lang="en-US" altLang="zh-CN" sz="18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114" name="矩形 113">
            <a:extLst>
              <a:ext uri="{FF2B5EF4-FFF2-40B4-BE49-F238E27FC236}">
                <a16:creationId xmlns:a16="http://schemas.microsoft.com/office/drawing/2014/main" id="{139BF78F-2D45-4849-B5D7-7845CD5368C1}"/>
              </a:ext>
            </a:extLst>
          </p:cNvPr>
          <p:cNvSpPr/>
          <p:nvPr/>
        </p:nvSpPr>
        <p:spPr>
          <a:xfrm>
            <a:off x="8955041" y="4150062"/>
            <a:ext cx="953785" cy="338554"/>
          </a:xfrm>
          <a:prstGeom prst="rect">
            <a:avLst/>
          </a:prstGeom>
        </p:spPr>
        <p:txBody>
          <a:bodyPr wrap="square">
            <a:noAutofit/>
          </a:bodyPr>
          <a:lstStyle/>
          <a:p>
            <a:pPr marL="0" marR="0" lvl="0" indent="0" algn="ctr" defTabSz="139382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p>
        </p:txBody>
      </p:sp>
      <p:sp>
        <p:nvSpPr>
          <p:cNvPr id="115" name="矩形 114">
            <a:extLst>
              <a:ext uri="{FF2B5EF4-FFF2-40B4-BE49-F238E27FC236}">
                <a16:creationId xmlns:a16="http://schemas.microsoft.com/office/drawing/2014/main" id="{0E17F755-50ED-45F9-8904-7B70132093D1}"/>
              </a:ext>
            </a:extLst>
          </p:cNvPr>
          <p:cNvSpPr/>
          <p:nvPr/>
        </p:nvSpPr>
        <p:spPr>
          <a:xfrm>
            <a:off x="7474904" y="4445633"/>
            <a:ext cx="3986470" cy="185737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666666"/>
              </a:solidFill>
              <a:effectLst/>
              <a:uLnTx/>
              <a:uFillTx/>
              <a:latin typeface="Arial" panose="020B0604020202020204" pitchFamily="34" charset="0"/>
              <a:ea typeface="等线" panose="02010600030101010101" pitchFamily="2" charset="-122"/>
              <a:cs typeface="+mn-cs"/>
            </a:endParaRPr>
          </a:p>
        </p:txBody>
      </p:sp>
      <p:sp>
        <p:nvSpPr>
          <p:cNvPr id="116" name="矩形 115">
            <a:extLst>
              <a:ext uri="{FF2B5EF4-FFF2-40B4-BE49-F238E27FC236}">
                <a16:creationId xmlns:a16="http://schemas.microsoft.com/office/drawing/2014/main" id="{524AB8D9-AFEE-4A74-BB7A-587FBA33F469}"/>
              </a:ext>
            </a:extLst>
          </p:cNvPr>
          <p:cNvSpPr/>
          <p:nvPr/>
        </p:nvSpPr>
        <p:spPr>
          <a:xfrm>
            <a:off x="8504686" y="1678970"/>
            <a:ext cx="1678842" cy="338554"/>
          </a:xfrm>
          <a:prstGeom prst="rect">
            <a:avLst/>
          </a:prstGeom>
        </p:spPr>
        <p:txBody>
          <a:bodyPr wrap="square">
            <a:noAutofit/>
          </a:bodyPr>
          <a:lstStyle/>
          <a:p>
            <a:pPr marL="0" marR="0" lvl="0" indent="0" algn="ctr" defTabSz="139382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Pain points</a:t>
            </a:r>
          </a:p>
        </p:txBody>
      </p:sp>
      <p:sp>
        <p:nvSpPr>
          <p:cNvPr id="117" name="矩形 116">
            <a:extLst>
              <a:ext uri="{FF2B5EF4-FFF2-40B4-BE49-F238E27FC236}">
                <a16:creationId xmlns:a16="http://schemas.microsoft.com/office/drawing/2014/main" id="{0617B59A-449E-418B-B58D-AF99680FCCFD}"/>
              </a:ext>
            </a:extLst>
          </p:cNvPr>
          <p:cNvSpPr/>
          <p:nvPr/>
        </p:nvSpPr>
        <p:spPr>
          <a:xfrm>
            <a:off x="7474904" y="2050085"/>
            <a:ext cx="3986470" cy="16183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lvl="0" indent="-285750" algn="ctr" defTabSz="914478"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666666"/>
              </a:solidFill>
              <a:effectLst/>
              <a:uLnTx/>
              <a:uFillTx/>
              <a:latin typeface="Arial" panose="020B0604020202020204" pitchFamily="34" charset="0"/>
              <a:ea typeface="等线" panose="02010600030101010101" pitchFamily="2" charset="-122"/>
              <a:cs typeface="+mn-cs"/>
            </a:endParaRPr>
          </a:p>
        </p:txBody>
      </p:sp>
      <p:sp>
        <p:nvSpPr>
          <p:cNvPr id="119" name="箭头: 虚尾 118">
            <a:extLst>
              <a:ext uri="{FF2B5EF4-FFF2-40B4-BE49-F238E27FC236}">
                <a16:creationId xmlns:a16="http://schemas.microsoft.com/office/drawing/2014/main" id="{B8E7D1E0-1896-470C-AA5E-55C0C4775F77}"/>
              </a:ext>
            </a:extLst>
          </p:cNvPr>
          <p:cNvSpPr/>
          <p:nvPr/>
        </p:nvSpPr>
        <p:spPr>
          <a:xfrm rot="5400000" flipV="1">
            <a:off x="9282843" y="3797440"/>
            <a:ext cx="338553" cy="480266"/>
          </a:xfrm>
          <a:prstGeom prst="striped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rtl="0" eaLnBrk="1" fontAlgn="ctr"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666666"/>
              </a:solidFill>
              <a:effectLst/>
              <a:uLnTx/>
              <a:uFillTx/>
              <a:latin typeface="Arial" panose="020B0604020202020204" pitchFamily="34" charset="0"/>
              <a:ea typeface="等线" panose="02010600030101010101" pitchFamily="2" charset="-122"/>
              <a:cs typeface="+mn-cs"/>
            </a:endParaRPr>
          </a:p>
        </p:txBody>
      </p:sp>
      <p:sp>
        <p:nvSpPr>
          <p:cNvPr id="126" name="文本框 125">
            <a:extLst>
              <a:ext uri="{FF2B5EF4-FFF2-40B4-BE49-F238E27FC236}">
                <a16:creationId xmlns:a16="http://schemas.microsoft.com/office/drawing/2014/main" id="{71D395AF-53D8-459F-8289-B4751DAA486D}"/>
              </a:ext>
            </a:extLst>
          </p:cNvPr>
          <p:cNvSpPr txBox="1"/>
          <p:nvPr/>
        </p:nvSpPr>
        <p:spPr>
          <a:xfrm>
            <a:off x="7514704" y="2045972"/>
            <a:ext cx="3991581" cy="613694"/>
          </a:xfrm>
          <a:prstGeom prst="rect">
            <a:avLst/>
          </a:prstGeom>
          <a:noFill/>
        </p:spPr>
        <p:txBody>
          <a:bodyPr wrap="square" rtlCol="0">
            <a:noAutofit/>
          </a:bodyPr>
          <a:lstStyle/>
          <a:p>
            <a:pPr marL="171450" marR="0" lvl="0" indent="-1714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Unpleasant experience:</a:t>
            </a:r>
            <a:r>
              <a:rPr kumimoji="0" lang="en-US" sz="11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Passengers need to wait for an average of 20 minutes for their buses because bus arrival prediction is not accurate.</a:t>
            </a:r>
          </a:p>
        </p:txBody>
      </p:sp>
      <p:sp>
        <p:nvSpPr>
          <p:cNvPr id="128" name="文本框 127">
            <a:extLst>
              <a:ext uri="{FF2B5EF4-FFF2-40B4-BE49-F238E27FC236}">
                <a16:creationId xmlns:a16="http://schemas.microsoft.com/office/drawing/2014/main" id="{BD5B503C-633B-42CB-B8CA-572ED927FD42}"/>
              </a:ext>
            </a:extLst>
          </p:cNvPr>
          <p:cNvSpPr txBox="1"/>
          <p:nvPr/>
        </p:nvSpPr>
        <p:spPr>
          <a:xfrm>
            <a:off x="7517553" y="2569613"/>
            <a:ext cx="3896152" cy="1155970"/>
          </a:xfrm>
          <a:prstGeom prst="rect">
            <a:avLst/>
          </a:prstGeom>
          <a:noFill/>
        </p:spPr>
        <p:txBody>
          <a:bodyPr wrap="square" rtlCol="0">
            <a:noAutofit/>
          </a:bodyPr>
          <a:lstStyle/>
          <a:p>
            <a:pPr marL="171450" marR="0" lvl="0" indent="-1714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Low utilization:</a:t>
            </a:r>
            <a:r>
              <a:rPr kumimoji="0" lang="en-US" sz="11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Buses depart at random, and are sometimes oversupplied.</a:t>
            </a:r>
          </a:p>
        </p:txBody>
      </p:sp>
      <p:sp>
        <p:nvSpPr>
          <p:cNvPr id="130" name="文本框 129">
            <a:extLst>
              <a:ext uri="{FF2B5EF4-FFF2-40B4-BE49-F238E27FC236}">
                <a16:creationId xmlns:a16="http://schemas.microsoft.com/office/drawing/2014/main" id="{3B38DA83-1258-4CD1-A58F-0F943A65083F}"/>
              </a:ext>
            </a:extLst>
          </p:cNvPr>
          <p:cNvSpPr txBox="1"/>
          <p:nvPr/>
        </p:nvSpPr>
        <p:spPr>
          <a:xfrm>
            <a:off x="7515215" y="2914449"/>
            <a:ext cx="3946160" cy="613694"/>
          </a:xfrm>
          <a:prstGeom prst="rect">
            <a:avLst/>
          </a:prstGeom>
          <a:noFill/>
        </p:spPr>
        <p:txBody>
          <a:bodyPr wrap="square" rtlCol="0">
            <a:noAutofit/>
          </a:bodyPr>
          <a:lstStyle/>
          <a:p>
            <a:pPr marL="171450" marR="0" lvl="0" indent="-171450" algn="just"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High security risks:</a:t>
            </a:r>
            <a:r>
              <a:rPr kumimoji="0" lang="en-US" sz="11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Old urban areas are not completely covered by monitoring cameras, and accidents are 14 times more likely to occur in extreme weather conditions, such as rain, fog, and snow.</a:t>
            </a:r>
          </a:p>
        </p:txBody>
      </p:sp>
      <p:sp>
        <p:nvSpPr>
          <p:cNvPr id="132" name="文本框 131">
            <a:extLst>
              <a:ext uri="{FF2B5EF4-FFF2-40B4-BE49-F238E27FC236}">
                <a16:creationId xmlns:a16="http://schemas.microsoft.com/office/drawing/2014/main" id="{49A68F0E-036E-44BD-94D9-B472A9295B36}"/>
              </a:ext>
            </a:extLst>
          </p:cNvPr>
          <p:cNvSpPr txBox="1"/>
          <p:nvPr/>
        </p:nvSpPr>
        <p:spPr>
          <a:xfrm>
            <a:off x="7504281" y="4502767"/>
            <a:ext cx="3957089" cy="613694"/>
          </a:xfrm>
          <a:prstGeom prst="rect">
            <a:avLst/>
          </a:prstGeom>
          <a:noFill/>
          <a:ln>
            <a:noFill/>
          </a:ln>
        </p:spPr>
        <p:txBody>
          <a:bodyPr wrap="square" rtlCol="0">
            <a:noAutofit/>
          </a:bodyPr>
          <a:lstStyle/>
          <a:p>
            <a:pPr marL="171450" marR="0" lvl="0" indent="-171450" algn="just" defTabSz="914478"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Precise bus arrival prediction</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based on C-V2X vehicle-road synergy and interaction mechanism of proactive real-time priority policy with low cost and high precision  </a:t>
            </a:r>
            <a:endParaRPr kumimoji="0" lang="en-US" altLang="zh-CN" sz="11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mn-cs"/>
            </a:endParaRPr>
          </a:p>
        </p:txBody>
      </p:sp>
      <p:sp>
        <p:nvSpPr>
          <p:cNvPr id="133" name="文本框 132">
            <a:extLst>
              <a:ext uri="{FF2B5EF4-FFF2-40B4-BE49-F238E27FC236}">
                <a16:creationId xmlns:a16="http://schemas.microsoft.com/office/drawing/2014/main" id="{595CB799-6538-4A10-884E-475FFC93D264}"/>
              </a:ext>
            </a:extLst>
          </p:cNvPr>
          <p:cNvSpPr txBox="1"/>
          <p:nvPr/>
        </p:nvSpPr>
        <p:spPr>
          <a:xfrm>
            <a:off x="7524457" y="5062817"/>
            <a:ext cx="3795200" cy="923330"/>
          </a:xfrm>
          <a:prstGeom prst="rect">
            <a:avLst/>
          </a:prstGeom>
          <a:noFill/>
          <a:ln>
            <a:noFill/>
          </a:ln>
        </p:spPr>
        <p:txBody>
          <a:bodyPr wrap="square" rtlCol="0">
            <a:noAutofit/>
          </a:bodyPr>
          <a:lstStyle/>
          <a:p>
            <a:pPr marL="171450" marR="0" lvl="0" indent="-171450" algn="just" defTabSz="914478"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Real-time bus scheduling</a:t>
            </a:r>
            <a:r>
              <a:rPr kumimoji="0" lang="en-US" sz="11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based on AI (PID algorithm) and mathematical planning, automatically generating and releasing bus arrival timetables</a:t>
            </a:r>
            <a:endParaRPr kumimoji="0" lang="en-US" altLang="zh-CN" sz="11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4" name="文本框 133">
            <a:extLst>
              <a:ext uri="{FF2B5EF4-FFF2-40B4-BE49-F238E27FC236}">
                <a16:creationId xmlns:a16="http://schemas.microsoft.com/office/drawing/2014/main" id="{AFAD6E42-D008-432D-A5F5-94BC195B1E30}"/>
              </a:ext>
            </a:extLst>
          </p:cNvPr>
          <p:cNvSpPr txBox="1"/>
          <p:nvPr/>
        </p:nvSpPr>
        <p:spPr>
          <a:xfrm>
            <a:off x="7567530" y="5613244"/>
            <a:ext cx="3795200" cy="613694"/>
          </a:xfrm>
          <a:prstGeom prst="rect">
            <a:avLst/>
          </a:prstGeom>
          <a:noFill/>
          <a:ln>
            <a:noFill/>
          </a:ln>
        </p:spPr>
        <p:txBody>
          <a:bodyPr wrap="square" rtlCol="0">
            <a:noAutofit/>
          </a:bodyPr>
          <a:lstStyle/>
          <a:p>
            <a:pPr marL="171450" marR="0" lvl="0" indent="-171450" algn="just" defTabSz="914478"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All-domain sensing</a:t>
            </a:r>
            <a:r>
              <a:rPr kumimoji="0" lang="en-US" sz="11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for 200 traffic accident types and targeted </a:t>
            </a:r>
            <a:r>
              <a:rPr kumimoji="0" lang="en-US" altLang="zh-CN" sz="11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rPr>
              <a:t>accident</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report based on the </a:t>
            </a:r>
            <a:r>
              <a:rPr kumimoji="0" lang="en-US" altLang="zh-CN" sz="11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mn-cs"/>
              </a:rPr>
              <a:t>accident</a:t>
            </a:r>
            <a:r>
              <a:rPr kumimoji="0" lang="en-US" sz="1100" b="0" i="0" u="none" strike="noStrike" kern="1200" cap="none" spc="0" normalizeH="0" baseline="0" noProof="0" dirty="0">
                <a:ln>
                  <a:noFill/>
                </a:ln>
                <a:solidFill>
                  <a:srgbClr val="1D1D1A"/>
                </a:solidFill>
                <a:effectLst/>
                <a:uLnTx/>
                <a:uFillTx/>
                <a:latin typeface="Arial" panose="020B0604020202020204" pitchFamily="34" charset="0"/>
                <a:ea typeface="+mn-ea"/>
                <a:cs typeface="+mn-cs"/>
              </a:rPr>
              <a:t> location and impact scope</a:t>
            </a:r>
            <a:endParaRPr kumimoji="0" lang="en-US" altLang="zh-CN" sz="11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Tree>
    <p:extLst>
      <p:ext uri="{BB962C8B-B14F-4D97-AF65-F5344CB8AC3E}">
        <p14:creationId xmlns:p14="http://schemas.microsoft.com/office/powerpoint/2010/main" val="418679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F162BA07-7614-4FEC-89DE-A45FF34C9F8D}"/>
              </a:ext>
            </a:extLst>
          </p:cNvPr>
          <p:cNvSpPr>
            <a:spLocks noGrp="1"/>
          </p:cNvSpPr>
          <p:nvPr>
            <p:ph type="subTitle" idx="1"/>
          </p:nvPr>
        </p:nvSpPr>
        <p:spPr>
          <a:xfrm>
            <a:off x="412968" y="250799"/>
            <a:ext cx="11402185" cy="441937"/>
          </a:xfrm>
        </p:spPr>
        <p:txBody>
          <a:bodyPr vert="horz" wrap="square" lIns="0" tIns="0" rIns="0" bIns="0" anchor="t" anchorCtr="0">
            <a:noAutofit/>
          </a:bodyPr>
          <a:lstStyle/>
          <a:p>
            <a:pPr>
              <a:lnSpc>
                <a:spcPct val="100000"/>
              </a:lnSpc>
            </a:pPr>
            <a:r>
              <a:rPr dirty="0">
                <a:latin typeface="Arial" panose="020B0604020202020204" pitchFamily="34" charset="0"/>
                <a:cs typeface="Arial" panose="020B0604020202020204" pitchFamily="34" charset="0"/>
              </a:rPr>
              <a:t>AI-</a:t>
            </a:r>
            <a:r>
              <a:rPr lang="en-US" dirty="0">
                <a:latin typeface="Arial" panose="020B0604020202020204" pitchFamily="34" charset="0"/>
                <a:cs typeface="Arial" panose="020B0604020202020204" pitchFamily="34" charset="0"/>
              </a:rPr>
              <a:t>supported </a:t>
            </a:r>
            <a:r>
              <a:rPr dirty="0">
                <a:latin typeface="Arial" panose="020B0604020202020204" pitchFamily="34" charset="0"/>
                <a:cs typeface="Arial" panose="020B0604020202020204" pitchFamily="34" charset="0"/>
              </a:rPr>
              <a:t>Shop Inspection</a:t>
            </a:r>
          </a:p>
        </p:txBody>
      </p:sp>
      <p:sp>
        <p:nvSpPr>
          <p:cNvPr id="4" name="矩形 3">
            <a:extLst>
              <a:ext uri="{FF2B5EF4-FFF2-40B4-BE49-F238E27FC236}">
                <a16:creationId xmlns:a16="http://schemas.microsoft.com/office/drawing/2014/main" id="{4525F800-E448-4BD5-AE40-170424DB5098}"/>
              </a:ext>
            </a:extLst>
          </p:cNvPr>
          <p:cNvSpPr/>
          <p:nvPr/>
        </p:nvSpPr>
        <p:spPr>
          <a:xfrm>
            <a:off x="412968" y="1073534"/>
            <a:ext cx="5782549" cy="1377494"/>
          </a:xfrm>
          <a:prstGeom prst="rect">
            <a:avLst/>
          </a:prstGeom>
          <a:noFill/>
          <a:ln w="3175" cap="flat" cmpd="sng" algn="ctr">
            <a:solidFill>
              <a:sysClr val="window" lastClr="FFFFFF">
                <a:lumMod val="75000"/>
              </a:sysClr>
            </a:solidFill>
            <a:prstDash val="solid"/>
            <a:miter lim="800000"/>
          </a:ln>
          <a:effectLst/>
        </p:spPr>
        <p:txBody>
          <a:bodyPr rtlCol="0" anchor="ctr">
            <a:noAutofit/>
          </a:bodyPr>
          <a:lstStyle/>
          <a:p>
            <a:pPr marL="0" marR="0" lvl="0" indent="0" algn="l" defTabSz="913746" rtl="0" eaLnBrk="0" fontAlgn="base" latinLnBrk="0" hangingPunct="0">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18216D77-28D4-475B-8D25-06FC266CEE41}"/>
              </a:ext>
            </a:extLst>
          </p:cNvPr>
          <p:cNvSpPr/>
          <p:nvPr/>
        </p:nvSpPr>
        <p:spPr>
          <a:xfrm>
            <a:off x="411450" y="1073534"/>
            <a:ext cx="5784067" cy="5372543"/>
          </a:xfrm>
          <a:prstGeom prst="rect">
            <a:avLst/>
          </a:prstGeom>
          <a:noFill/>
          <a:ln w="3175" cap="flat" cmpd="sng" algn="ctr">
            <a:solidFill>
              <a:srgbClr val="DDDDDD">
                <a:lumMod val="90000"/>
              </a:srgbClr>
            </a:solidFill>
            <a:prstDash val="solid"/>
            <a:miter lim="800000"/>
          </a:ln>
          <a:effectLst/>
        </p:spPr>
        <p:txBody>
          <a:bodyPr rot="0" spcFirstLastPara="0" vertOverflow="overflow" horzOverflow="overflow" vert="horz" wrap="square" lIns="91332" tIns="45666" rIns="91332" bIns="45666" numCol="1" spcCol="0" rtlCol="0" fromWordArt="0" anchor="ctr" anchorCtr="0" forceAA="0" compatLnSpc="1">
            <a:prstTxWarp prst="textNoShape">
              <a:avLst/>
            </a:prstTxWarp>
            <a:noAutofit/>
          </a:bodyPr>
          <a:lstStyle/>
          <a:p>
            <a:pPr marL="0" marR="0" lvl="0" indent="0" algn="ctr" defTabSz="913381"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矩形 5">
            <a:extLst>
              <a:ext uri="{FF2B5EF4-FFF2-40B4-BE49-F238E27FC236}">
                <a16:creationId xmlns:a16="http://schemas.microsoft.com/office/drawing/2014/main" id="{B5F1859B-3886-4564-83DB-6FC5DB86244C}"/>
              </a:ext>
            </a:extLst>
          </p:cNvPr>
          <p:cNvSpPr/>
          <p:nvPr/>
        </p:nvSpPr>
        <p:spPr>
          <a:xfrm>
            <a:off x="530094" y="1171974"/>
            <a:ext cx="5107816" cy="1269086"/>
          </a:xfrm>
          <a:prstGeom prst="rect">
            <a:avLst/>
          </a:prstGeom>
          <a:noFill/>
        </p:spPr>
        <p:txBody>
          <a:bodyPr wrap="square" anchor="ctr" anchorCtr="0">
            <a:noAutofit/>
          </a:bodyPr>
          <a:lstStyle/>
          <a:p>
            <a:pPr marL="171381" marR="0" lvl="0" indent="-171381" algn="l" defTabSz="121712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000" b="1"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Service scenario</a:t>
            </a:r>
            <a:r>
              <a:rPr kumimoji="0" sz="10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 AI-powered shop inspection smartly completes device access services such as store sign-in, stocktaking of shelves and displays, widespread marketing identification, and fraud detection, implementing a digital system for in-depth enterprise distribution.</a:t>
            </a:r>
            <a:endParaRPr kumimoji="0" lang="en-US" altLang="zh-CN" sz="1000" b="0" i="0" u="none" strike="noStrike" kern="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71381" marR="0" lvl="0" indent="-171381" algn="l" defTabSz="121712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000" b="1"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Customer benefits</a:t>
            </a:r>
            <a:r>
              <a:rPr kumimoji="0" sz="10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 </a:t>
            </a:r>
            <a:r>
              <a:rPr kumimoji="0" lang="en-US" sz="10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A</a:t>
            </a:r>
            <a:r>
              <a:rPr kumimoji="0" sz="10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 more efficient, convenient, accurate, and comprehensive AI store inspection solution</a:t>
            </a:r>
            <a:r>
              <a:rPr kumimoji="0" lang="en-US" altLang="zh-CN" sz="10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Arial" panose="020B0604020202020204" pitchFamily="34" charset="0"/>
              </a:rPr>
              <a:t> helps the digital transformation of the retail industry</a:t>
            </a:r>
            <a:r>
              <a:rPr kumimoji="0" sz="10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 which greatly reduces labor costs and improves work efficiency. This enables precise product stocktaking and satisfying publicity effect, capturing high-quality markets.</a:t>
            </a:r>
            <a:endParaRPr kumimoji="0" lang="en-US" altLang="zh-CN" sz="1000" b="0" i="0" u="none" strike="noStrike" kern="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 name="矩形 6">
            <a:extLst>
              <a:ext uri="{FF2B5EF4-FFF2-40B4-BE49-F238E27FC236}">
                <a16:creationId xmlns:a16="http://schemas.microsoft.com/office/drawing/2014/main" id="{6FA15433-B423-440A-AA58-2EBD587C633D}"/>
              </a:ext>
            </a:extLst>
          </p:cNvPr>
          <p:cNvSpPr/>
          <p:nvPr/>
        </p:nvSpPr>
        <p:spPr>
          <a:xfrm>
            <a:off x="411450" y="2667300"/>
            <a:ext cx="5784067" cy="3778777"/>
          </a:xfrm>
          <a:prstGeom prst="rect">
            <a:avLst/>
          </a:prstGeom>
          <a:noFill/>
          <a:ln w="3175" cap="flat" cmpd="sng" algn="ctr">
            <a:solidFill>
              <a:srgbClr val="DDDDDD">
                <a:lumMod val="90000"/>
              </a:srgbClr>
            </a:solidFill>
            <a:prstDash val="solid"/>
            <a:miter lim="800000"/>
          </a:ln>
          <a:effectLst/>
        </p:spPr>
        <p:txBody>
          <a:bodyPr rot="0" spcFirstLastPara="0" vertOverflow="overflow" horzOverflow="overflow" vert="horz" wrap="square" lIns="91332" tIns="45666" rIns="91332" bIns="45666" numCol="1" spcCol="0" rtlCol="0" fromWordArt="0" anchor="ctr" anchorCtr="0" forceAA="0" compatLnSpc="1">
            <a:prstTxWarp prst="textNoShape">
              <a:avLst/>
            </a:prstTxWarp>
            <a:noAutofit/>
          </a:bodyPr>
          <a:lstStyle/>
          <a:p>
            <a:pPr marL="0" marR="0" lvl="0" indent="0" algn="ctr" defTabSz="913381"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B415448E-EC2E-45A0-B53F-ED34EBB8A9EB}"/>
              </a:ext>
            </a:extLst>
          </p:cNvPr>
          <p:cNvSpPr/>
          <p:nvPr/>
        </p:nvSpPr>
        <p:spPr>
          <a:xfrm>
            <a:off x="586207" y="2902301"/>
            <a:ext cx="5372409" cy="690772"/>
          </a:xfrm>
          <a:prstGeom prst="rect">
            <a:avLst/>
          </a:prstGeom>
          <a:solidFill>
            <a:srgbClr val="666666">
              <a:lumMod val="20000"/>
              <a:lumOff val="80000"/>
              <a:alpha val="35000"/>
            </a:srgbClr>
          </a:solidFill>
          <a:ln w="12700" cap="flat" cmpd="sng" algn="ctr">
            <a:noFill/>
            <a:prstDash val="solid"/>
            <a:miter lim="800000"/>
          </a:ln>
          <a:effectLst/>
        </p:spPr>
        <p:txBody>
          <a:bodyPr rot="0" spcFirstLastPara="0" vertOverflow="overflow" horzOverflow="overflow" vert="horz" wrap="square" lIns="91332" tIns="45666" rIns="91332" bIns="45666" numCol="1" spcCol="0" rtlCol="0" fromWordArt="0" anchor="ctr" anchorCtr="0" forceAA="0" compatLnSpc="1">
            <a:prstTxWarp prst="textNoShape">
              <a:avLst/>
            </a:prstTxWarp>
            <a:noAutofit/>
          </a:bodyPr>
          <a:lstStyle/>
          <a:p>
            <a:pPr marL="0" marR="0" lvl="0" indent="0" algn="ctr" defTabSz="913381"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矩形 8">
            <a:extLst>
              <a:ext uri="{FF2B5EF4-FFF2-40B4-BE49-F238E27FC236}">
                <a16:creationId xmlns:a16="http://schemas.microsoft.com/office/drawing/2014/main" id="{B19AB040-EC30-4DC1-977C-E1B690E7C620}"/>
              </a:ext>
            </a:extLst>
          </p:cNvPr>
          <p:cNvSpPr/>
          <p:nvPr/>
        </p:nvSpPr>
        <p:spPr>
          <a:xfrm>
            <a:off x="610168" y="2919011"/>
            <a:ext cx="5348447" cy="1085220"/>
          </a:xfrm>
          <a:prstGeom prst="rect">
            <a:avLst/>
          </a:prstGeom>
        </p:spPr>
        <p:txBody>
          <a:bodyPr wrap="square">
            <a:noAutofit/>
          </a:bodyPr>
          <a:lstStyle/>
          <a:p>
            <a:pPr marL="0" marR="0" lvl="0" indent="0" algn="l" defTabSz="912938" rtl="0" eaLnBrk="1" fontAlgn="auto" latinLnBrk="0" hangingPunct="1">
              <a:lnSpc>
                <a:spcPct val="100000"/>
              </a:lnSpc>
              <a:spcBef>
                <a:spcPts val="0"/>
              </a:spcBef>
              <a:spcAft>
                <a:spcPts val="0"/>
              </a:spcAft>
              <a:buClrTx/>
              <a:buSzTx/>
              <a:buFontTx/>
              <a:buNone/>
              <a:tabLst/>
              <a:defRPr/>
            </a:pPr>
            <a:r>
              <a:rPr kumimoji="0" sz="9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Objective</a:t>
            </a:r>
            <a:r>
              <a:rPr kumimoji="0"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In the retail industry, enterprises visit offline stores to gain insight into store opening, display, image, and activities, as the basis of marketing decision-making. This ensures good product display and advertising effects. </a:t>
            </a:r>
            <a:r>
              <a:rPr kumimoji="0" lang="en-US" altLang="zh-CN" sz="900" b="0" i="0" u="none" strike="noStrike" kern="1200" cap="none" spc="0" normalizeH="0" baseline="0" noProof="0" dirty="0">
                <a:ln>
                  <a:noFill/>
                </a:ln>
                <a:solidFill>
                  <a:srgbClr val="1D1D1A"/>
                </a:solidFill>
                <a:effectLst/>
                <a:uLnTx/>
                <a:uFillTx/>
                <a:latin typeface="Arial" panose="020B0604020202020204" pitchFamily="34" charset="0"/>
                <a:ea typeface="等线" panose="02010600030101010101" pitchFamily="2" charset="-122"/>
                <a:cs typeface="Arial" panose="020B0604020202020204" pitchFamily="34" charset="0"/>
              </a:rPr>
              <a:t>Retail enterprises hope to use intelligent store inspection to improve the store inspection efficiency and quality, and standardize the operations of stores across the country.</a:t>
            </a:r>
          </a:p>
          <a:p>
            <a:pPr marL="0" marR="0" lvl="0" indent="0" algn="l" defTabSz="912938"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文本框 9">
            <a:extLst>
              <a:ext uri="{FF2B5EF4-FFF2-40B4-BE49-F238E27FC236}">
                <a16:creationId xmlns:a16="http://schemas.microsoft.com/office/drawing/2014/main" id="{031CE4F8-8732-4689-A5CC-8DEC45ED2042}"/>
              </a:ext>
            </a:extLst>
          </p:cNvPr>
          <p:cNvSpPr txBox="1"/>
          <p:nvPr/>
        </p:nvSpPr>
        <p:spPr>
          <a:xfrm>
            <a:off x="2417880" y="2569122"/>
            <a:ext cx="1681458" cy="246221"/>
          </a:xfrm>
          <a:prstGeom prst="rect">
            <a:avLst/>
          </a:prstGeom>
          <a:solidFill>
            <a:srgbClr val="C00000"/>
          </a:solidFill>
        </p:spPr>
        <p:txBody>
          <a:bodyPr wrap="square" anchor="ctr" anchorCtr="0">
            <a:noAutofit/>
          </a:bodyPr>
          <a:lstStyle>
            <a:defPPr>
              <a:defRPr lang="en-US"/>
            </a:defPPr>
            <a:lvl1pPr algn="ctr" defTabSz="1217616">
              <a:defRPr sz="1200" b="1" kern="0">
                <a:solidFill>
                  <a:srgbClr val="FFFFFF"/>
                </a:solidFill>
                <a:latin typeface="Arial"/>
                <a:ea typeface="微软雅黑"/>
              </a:defRPr>
            </a:lvl1pPr>
          </a:lstStyle>
          <a:p>
            <a:pPr marL="0" marR="0" lvl="0" indent="0" algn="ctr" defTabSz="1217129" rtl="0" eaLnBrk="1" fontAlgn="auto" latinLnBrk="0" hangingPunct="1">
              <a:lnSpc>
                <a:spcPct val="100000"/>
              </a:lnSpc>
              <a:spcBef>
                <a:spcPts val="0"/>
              </a:spcBef>
              <a:spcAft>
                <a:spcPts val="0"/>
              </a:spcAft>
              <a:buClrTx/>
              <a:buSzTx/>
              <a:buFontTx/>
              <a:buNone/>
              <a:tabLst/>
              <a:defRPr/>
            </a:pPr>
            <a:r>
              <a:rPr kumimoji="0" sz="1000" b="1" i="0" u="none" strike="noStrike" kern="0" cap="none" spc="0" normalizeH="0" baseline="0" noProof="0" dirty="0">
                <a:ln>
                  <a:noFill/>
                </a:ln>
                <a:solidFill>
                  <a:srgbClr val="FFFFFF"/>
                </a:solidFill>
                <a:effectLst/>
                <a:uLnTx/>
                <a:uFillTx/>
                <a:latin typeface="Arial" panose="020B0604020202020204" pitchFamily="34" charset="0"/>
                <a:ea typeface="微软雅黑"/>
                <a:cs typeface="Arial" panose="020B0604020202020204" pitchFamily="34" charset="0"/>
              </a:rPr>
              <a:t>Solution architecture</a:t>
            </a:r>
          </a:p>
        </p:txBody>
      </p:sp>
      <p:pic>
        <p:nvPicPr>
          <p:cNvPr id="11" name="图片 10">
            <a:extLst>
              <a:ext uri="{FF2B5EF4-FFF2-40B4-BE49-F238E27FC236}">
                <a16:creationId xmlns:a16="http://schemas.microsoft.com/office/drawing/2014/main" id="{217C418D-812F-4522-AA71-F3E2481BA082}"/>
              </a:ext>
            </a:extLst>
          </p:cNvPr>
          <p:cNvPicPr>
            <a:picLocks noChangeAspect="1"/>
          </p:cNvPicPr>
          <p:nvPr/>
        </p:nvPicPr>
        <p:blipFill>
          <a:blip r:embed="rId2"/>
          <a:stretch>
            <a:fillRect/>
          </a:stretch>
        </p:blipFill>
        <p:spPr>
          <a:xfrm>
            <a:off x="1028768" y="3841204"/>
            <a:ext cx="4425541" cy="2499438"/>
          </a:xfrm>
          <a:prstGeom prst="rect">
            <a:avLst/>
          </a:prstGeom>
        </p:spPr>
      </p:pic>
      <p:sp>
        <p:nvSpPr>
          <p:cNvPr id="12" name="矩形 11">
            <a:extLst>
              <a:ext uri="{FF2B5EF4-FFF2-40B4-BE49-F238E27FC236}">
                <a16:creationId xmlns:a16="http://schemas.microsoft.com/office/drawing/2014/main" id="{10BB7771-B64F-4828-B1A5-582DDA0B02FA}"/>
              </a:ext>
            </a:extLst>
          </p:cNvPr>
          <p:cNvSpPr/>
          <p:nvPr/>
        </p:nvSpPr>
        <p:spPr>
          <a:xfrm>
            <a:off x="6317031" y="4295401"/>
            <a:ext cx="5578471" cy="2150676"/>
          </a:xfrm>
          <a:prstGeom prst="rect">
            <a:avLst/>
          </a:prstGeom>
          <a:noFill/>
          <a:ln w="3175" cap="flat" cmpd="sng" algn="ctr">
            <a:solidFill>
              <a:sysClr val="window" lastClr="FFFFFF">
                <a:lumMod val="75000"/>
              </a:sysClr>
            </a:solidFill>
            <a:prstDash val="solid"/>
            <a:miter lim="800000"/>
          </a:ln>
          <a:effectLst/>
        </p:spPr>
        <p:txBody>
          <a:bodyPr rtlCol="0" anchor="ctr">
            <a:noAutofit/>
          </a:bodyPr>
          <a:lstStyle/>
          <a:p>
            <a:pPr marL="0" marR="0" lvl="0" indent="0" algn="l" defTabSz="913746" rtl="0" eaLnBrk="0" fontAlgn="base" latinLnBrk="0" hangingPunct="0">
              <a:lnSpc>
                <a:spcPct val="100000"/>
              </a:lnSpc>
              <a:spcBef>
                <a:spcPts val="0"/>
              </a:spcBef>
              <a:spcAft>
                <a:spcPct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3746" rtl="0" eaLnBrk="0" fontAlgn="base" latinLnBrk="0" hangingPunct="0">
              <a:lnSpc>
                <a:spcPct val="100000"/>
              </a:lnSpc>
              <a:spcBef>
                <a:spcPts val="0"/>
              </a:spcBef>
              <a:spcAft>
                <a:spcPct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3746" rtl="0" eaLnBrk="0" fontAlgn="base" latinLnBrk="0" hangingPunct="0">
              <a:lnSpc>
                <a:spcPct val="100000"/>
              </a:lnSpc>
              <a:spcBef>
                <a:spcPts val="0"/>
              </a:spcBef>
              <a:spcAft>
                <a:spcPct val="0"/>
              </a:spcAft>
              <a:buClrTx/>
              <a:buSzTx/>
              <a:buFontTx/>
              <a:buNone/>
              <a:tabLst/>
              <a:defRPr/>
            </a:pPr>
            <a:endParaRPr kumimoji="0" lang="en-US" altLang="zh-CN" sz="10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 name="圆角矩形 67">
            <a:extLst>
              <a:ext uri="{FF2B5EF4-FFF2-40B4-BE49-F238E27FC236}">
                <a16:creationId xmlns:a16="http://schemas.microsoft.com/office/drawing/2014/main" id="{D10F88FA-947D-4703-BCA0-3951B7DB19B8}"/>
              </a:ext>
            </a:extLst>
          </p:cNvPr>
          <p:cNvSpPr/>
          <p:nvPr/>
        </p:nvSpPr>
        <p:spPr>
          <a:xfrm>
            <a:off x="7021937" y="5945075"/>
            <a:ext cx="4394736" cy="386744"/>
          </a:xfrm>
          <a:prstGeom prst="roundRect">
            <a:avLst/>
          </a:prstGeom>
          <a:solidFill>
            <a:schemeClr val="tx2">
              <a:lumMod val="9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 name="圆角矩形 68">
            <a:extLst>
              <a:ext uri="{FF2B5EF4-FFF2-40B4-BE49-F238E27FC236}">
                <a16:creationId xmlns:a16="http://schemas.microsoft.com/office/drawing/2014/main" id="{69FE1D76-1372-42F4-AE9F-5BE04C218419}"/>
              </a:ext>
            </a:extLst>
          </p:cNvPr>
          <p:cNvSpPr/>
          <p:nvPr/>
        </p:nvSpPr>
        <p:spPr>
          <a:xfrm>
            <a:off x="7013059" y="4953724"/>
            <a:ext cx="4403613" cy="897307"/>
          </a:xfrm>
          <a:prstGeom prst="roundRect">
            <a:avLst/>
          </a:prstGeom>
          <a:solidFill>
            <a:schemeClr val="tx2">
              <a:lumMod val="9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 name="圆角矩形 69">
            <a:extLst>
              <a:ext uri="{FF2B5EF4-FFF2-40B4-BE49-F238E27FC236}">
                <a16:creationId xmlns:a16="http://schemas.microsoft.com/office/drawing/2014/main" id="{1E292B05-21EF-494E-BB8C-1F3E8774F019}"/>
              </a:ext>
            </a:extLst>
          </p:cNvPr>
          <p:cNvSpPr/>
          <p:nvPr/>
        </p:nvSpPr>
        <p:spPr>
          <a:xfrm>
            <a:off x="7024739" y="4482968"/>
            <a:ext cx="4391934" cy="291557"/>
          </a:xfrm>
          <a:prstGeom prst="roundRect">
            <a:avLst/>
          </a:prstGeom>
          <a:solidFill>
            <a:schemeClr val="tx2">
              <a:lumMod val="9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A1354E14-3083-4EC9-B1CB-E02E2BA67344}"/>
              </a:ext>
            </a:extLst>
          </p:cNvPr>
          <p:cNvSpPr txBox="1"/>
          <p:nvPr/>
        </p:nvSpPr>
        <p:spPr>
          <a:xfrm>
            <a:off x="7073922" y="4523063"/>
            <a:ext cx="4342750" cy="246221"/>
          </a:xfrm>
          <a:prstGeom prst="rect">
            <a:avLst/>
          </a:prstGeom>
          <a:noFill/>
        </p:spPr>
        <p:txBody>
          <a:bodyPr wrap="square" lIns="0" tIns="0" rIns="0" bIns="0" rtlCol="0">
            <a:noAutofit/>
          </a:bodyPr>
          <a:lstStyle/>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8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Large-model image matching algorithm, better adapt</a:t>
            </a:r>
            <a:r>
              <a:rPr lang="en-US" sz="800" dirty="0">
                <a:solidFill>
                  <a:srgbClr val="1D1D1A"/>
                </a:solidFill>
                <a:latin typeface="Arial" panose="020B0604020202020204" pitchFamily="34" charset="0"/>
                <a:cs typeface="Arial" panose="020B0604020202020204" pitchFamily="34" charset="0"/>
              </a:rPr>
              <a:t>ability</a:t>
            </a:r>
            <a:r>
              <a:rPr kumimoji="0" sz="8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 to blocked storefront, no plaque, and multi-storefront</a:t>
            </a:r>
            <a:endParaRPr kumimoji="1" lang="en-US" altLang="zh-CN" sz="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a:extLst>
              <a:ext uri="{FF2B5EF4-FFF2-40B4-BE49-F238E27FC236}">
                <a16:creationId xmlns:a16="http://schemas.microsoft.com/office/drawing/2014/main" id="{987F144A-8C4B-41E4-938C-66DD9DBD5A39}"/>
              </a:ext>
            </a:extLst>
          </p:cNvPr>
          <p:cNvSpPr/>
          <p:nvPr/>
        </p:nvSpPr>
        <p:spPr>
          <a:xfrm>
            <a:off x="6412874" y="4986073"/>
            <a:ext cx="514410" cy="781196"/>
          </a:xfrm>
          <a:prstGeom prst="rect">
            <a:avLst/>
          </a:prstGeom>
          <a:solidFill>
            <a:schemeClr val="accent5">
              <a:lumMod val="20000"/>
              <a:lumOff val="80000"/>
            </a:schemeClr>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8" name="文本框 17">
            <a:extLst>
              <a:ext uri="{FF2B5EF4-FFF2-40B4-BE49-F238E27FC236}">
                <a16:creationId xmlns:a16="http://schemas.microsoft.com/office/drawing/2014/main" id="{9C3A23F9-ADBA-4E07-BC9E-071238CC2F1B}"/>
              </a:ext>
            </a:extLst>
          </p:cNvPr>
          <p:cNvSpPr txBox="1"/>
          <p:nvPr/>
        </p:nvSpPr>
        <p:spPr>
          <a:xfrm>
            <a:off x="7073922" y="5024110"/>
            <a:ext cx="4230446" cy="738664"/>
          </a:xfrm>
          <a:prstGeom prst="rect">
            <a:avLst/>
          </a:prstGeom>
          <a:noFill/>
        </p:spPr>
        <p:txBody>
          <a:bodyPr wrap="square" lIns="0" tIns="0" rIns="0" bIns="0" rtlCol="0">
            <a:noAutofit/>
          </a:bodyPr>
          <a:lstStyle/>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8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Accurate SKU location information (shelf, stack, and endcap) and differentiated processing</a:t>
            </a:r>
            <a:endParaRPr kumimoji="0" lang="en-US" altLang="zh-CN" sz="8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8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High recognition rate for even tilted shelves</a:t>
            </a:r>
            <a:endParaRPr kumimoji="0" lang="en-US" altLang="zh-CN" sz="800" b="0"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8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Quick update and rollout of new product SKUs in minutes</a:t>
            </a:r>
            <a:endParaRPr kumimoji="0" lang="en-US" altLang="zh-CN" sz="800" b="0"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8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Calculation of products stacked in the front of the display on a shelf layer</a:t>
            </a:r>
            <a:endParaRPr kumimoji="0" lang="en-US" altLang="zh-CN" sz="800" b="0"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8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Image and SKU matching for effective deduplication</a:t>
            </a:r>
            <a:endParaRPr kumimoji="1" lang="en-US" altLang="zh-CN" sz="800" b="0"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E52B165D-D698-4060-92C5-C08B1BDD3D52}"/>
              </a:ext>
            </a:extLst>
          </p:cNvPr>
          <p:cNvSpPr txBox="1"/>
          <p:nvPr/>
        </p:nvSpPr>
        <p:spPr>
          <a:xfrm>
            <a:off x="7073922" y="6012376"/>
            <a:ext cx="4172726" cy="246221"/>
          </a:xfrm>
          <a:prstGeom prst="rect">
            <a:avLst/>
          </a:prstGeom>
          <a:noFill/>
        </p:spPr>
        <p:txBody>
          <a:bodyPr wrap="square" lIns="0" tIns="0" rIns="0" bIns="0" rtlCol="0">
            <a:noAutofit/>
          </a:bodyPr>
          <a:lstStyle/>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8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Recapture detection (night shot effects better than those of competitors)</a:t>
            </a:r>
          </a:p>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8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Duplication detection and cross-store image detection</a:t>
            </a:r>
            <a:endParaRPr kumimoji="0" lang="en-US" altLang="zh-CN" sz="8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0" name="矩形 19">
            <a:extLst>
              <a:ext uri="{FF2B5EF4-FFF2-40B4-BE49-F238E27FC236}">
                <a16:creationId xmlns:a16="http://schemas.microsoft.com/office/drawing/2014/main" id="{F862DFC7-52C1-4C25-9AC9-53B83ECDCC51}"/>
              </a:ext>
            </a:extLst>
          </p:cNvPr>
          <p:cNvSpPr/>
          <p:nvPr/>
        </p:nvSpPr>
        <p:spPr>
          <a:xfrm>
            <a:off x="6445134" y="5947028"/>
            <a:ext cx="467644" cy="376180"/>
          </a:xfrm>
          <a:prstGeom prst="rect">
            <a:avLst/>
          </a:prstGeom>
          <a:solidFill>
            <a:schemeClr val="accent6">
              <a:lumMod val="20000"/>
              <a:lumOff val="80000"/>
            </a:schemeClr>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a:extLst>
              <a:ext uri="{FF2B5EF4-FFF2-40B4-BE49-F238E27FC236}">
                <a16:creationId xmlns:a16="http://schemas.microsoft.com/office/drawing/2014/main" id="{03C66F42-47BE-4FFA-B71F-9145103D01FE}"/>
              </a:ext>
            </a:extLst>
          </p:cNvPr>
          <p:cNvGrpSpPr/>
          <p:nvPr/>
        </p:nvGrpSpPr>
        <p:grpSpPr>
          <a:xfrm>
            <a:off x="6351508" y="4419104"/>
            <a:ext cx="637138" cy="395503"/>
            <a:chOff x="6412872" y="4476863"/>
            <a:chExt cx="478691" cy="395503"/>
          </a:xfrm>
        </p:grpSpPr>
        <p:sp>
          <p:nvSpPr>
            <p:cNvPr id="22" name="矩形 21">
              <a:extLst>
                <a:ext uri="{FF2B5EF4-FFF2-40B4-BE49-F238E27FC236}">
                  <a16:creationId xmlns:a16="http://schemas.microsoft.com/office/drawing/2014/main" id="{78FDCCEA-1567-4A74-9D50-A7A03779DB21}"/>
                </a:ext>
              </a:extLst>
            </p:cNvPr>
            <p:cNvSpPr/>
            <p:nvPr/>
          </p:nvSpPr>
          <p:spPr>
            <a:xfrm>
              <a:off x="6458976" y="4476863"/>
              <a:ext cx="386484" cy="395503"/>
            </a:xfrm>
            <a:prstGeom prst="rect">
              <a:avLst/>
            </a:prstGeom>
            <a:solidFill>
              <a:schemeClr val="accent4">
                <a:lumMod val="20000"/>
                <a:lumOff val="80000"/>
              </a:schemeClr>
            </a:solidFill>
            <a:ln>
              <a:solidFill>
                <a:srgbClr val="FFC000"/>
              </a:solid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3" name="矩形 22">
              <a:extLst>
                <a:ext uri="{FF2B5EF4-FFF2-40B4-BE49-F238E27FC236}">
                  <a16:creationId xmlns:a16="http://schemas.microsoft.com/office/drawing/2014/main" id="{8897F1C2-5FE7-405D-8AF1-C64530463587}"/>
                </a:ext>
              </a:extLst>
            </p:cNvPr>
            <p:cNvSpPr/>
            <p:nvPr/>
          </p:nvSpPr>
          <p:spPr>
            <a:xfrm>
              <a:off x="6412872" y="4530522"/>
              <a:ext cx="478691" cy="307777"/>
            </a:xfrm>
            <a:prstGeom prst="rect">
              <a:avLst/>
            </a:prstGeom>
          </p:spPr>
          <p:txBody>
            <a:bodyPr wrap="square">
              <a:no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sz="700" b="1" i="0" u="none" strike="noStrike" kern="1200" cap="none" spc="0" normalizeH="0" baseline="0" noProof="0" dirty="0">
                  <a:ln>
                    <a:noFill/>
                  </a:ln>
                  <a:solidFill>
                    <a:srgbClr val="666666"/>
                  </a:solidFill>
                  <a:effectLst/>
                  <a:uLnTx/>
                  <a:uFillTx/>
                  <a:latin typeface="Arial" panose="020B0604020202020204" pitchFamily="34" charset="0"/>
                  <a:ea typeface="+mn-ea"/>
                  <a:cs typeface="Arial" panose="020B0604020202020204" pitchFamily="34" charset="0"/>
                </a:rPr>
                <a:t>Store sign-in</a:t>
              </a:r>
            </a:p>
          </p:txBody>
        </p:sp>
      </p:grpSp>
      <p:sp>
        <p:nvSpPr>
          <p:cNvPr id="24" name="矩形 23">
            <a:extLst>
              <a:ext uri="{FF2B5EF4-FFF2-40B4-BE49-F238E27FC236}">
                <a16:creationId xmlns:a16="http://schemas.microsoft.com/office/drawing/2014/main" id="{6512876A-D56B-4668-95A5-19CC02757012}"/>
              </a:ext>
            </a:extLst>
          </p:cNvPr>
          <p:cNvSpPr/>
          <p:nvPr/>
        </p:nvSpPr>
        <p:spPr>
          <a:xfrm>
            <a:off x="6317882" y="5192289"/>
            <a:ext cx="704284" cy="283790"/>
          </a:xfrm>
          <a:prstGeom prst="rect">
            <a:avLst/>
          </a:prstGeom>
        </p:spPr>
        <p:txBody>
          <a:bodyPr wrap="square">
            <a:no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sz="700" b="1" i="0" u="none" strike="noStrike" kern="1200" cap="none" spc="0" normalizeH="0" baseline="0" noProof="0" dirty="0">
                <a:ln>
                  <a:noFill/>
                </a:ln>
                <a:solidFill>
                  <a:srgbClr val="666666"/>
                </a:solidFill>
                <a:effectLst/>
                <a:uLnTx/>
                <a:uFillTx/>
                <a:latin typeface="Arial" panose="020B0604020202020204" pitchFamily="34" charset="0"/>
                <a:ea typeface="+mn-ea"/>
                <a:cs typeface="Arial" panose="020B0604020202020204" pitchFamily="34" charset="0"/>
              </a:rPr>
              <a:t>Display stocktaking</a:t>
            </a:r>
          </a:p>
        </p:txBody>
      </p:sp>
      <p:sp>
        <p:nvSpPr>
          <p:cNvPr id="25" name="矩形 24">
            <a:extLst>
              <a:ext uri="{FF2B5EF4-FFF2-40B4-BE49-F238E27FC236}">
                <a16:creationId xmlns:a16="http://schemas.microsoft.com/office/drawing/2014/main" id="{E3618E7E-452D-48DA-99D2-4842BDE05E00}"/>
              </a:ext>
            </a:extLst>
          </p:cNvPr>
          <p:cNvSpPr/>
          <p:nvPr/>
        </p:nvSpPr>
        <p:spPr>
          <a:xfrm>
            <a:off x="6363346" y="5964034"/>
            <a:ext cx="620035" cy="343386"/>
          </a:xfrm>
          <a:prstGeom prst="rect">
            <a:avLst/>
          </a:prstGeom>
        </p:spPr>
        <p:txBody>
          <a:bodyPr wrap="square">
            <a:no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sz="700" b="1" i="0" u="none" strike="noStrike" kern="1200" cap="none" spc="0" normalizeH="0" baseline="0" noProof="0" dirty="0">
                <a:ln>
                  <a:noFill/>
                </a:ln>
                <a:solidFill>
                  <a:srgbClr val="666666"/>
                </a:solidFill>
                <a:effectLst/>
                <a:uLnTx/>
                <a:uFillTx/>
                <a:latin typeface="Arial" panose="020B0604020202020204" pitchFamily="34" charset="0"/>
                <a:ea typeface="+mn-ea"/>
                <a:cs typeface="Arial" panose="020B0604020202020204" pitchFamily="34" charset="0"/>
              </a:rPr>
              <a:t>Fraud detection</a:t>
            </a:r>
          </a:p>
        </p:txBody>
      </p:sp>
      <p:sp>
        <p:nvSpPr>
          <p:cNvPr id="26" name="矩形 25">
            <a:extLst>
              <a:ext uri="{FF2B5EF4-FFF2-40B4-BE49-F238E27FC236}">
                <a16:creationId xmlns:a16="http://schemas.microsoft.com/office/drawing/2014/main" id="{E198CE65-D2C3-48B5-8D87-FE2FDEC10DAD}"/>
              </a:ext>
            </a:extLst>
          </p:cNvPr>
          <p:cNvSpPr/>
          <p:nvPr/>
        </p:nvSpPr>
        <p:spPr>
          <a:xfrm>
            <a:off x="8010469" y="4161495"/>
            <a:ext cx="2126981" cy="246221"/>
          </a:xfrm>
          <a:prstGeom prst="rect">
            <a:avLst/>
          </a:prstGeom>
          <a:solidFill>
            <a:srgbClr val="C00000"/>
          </a:solidFill>
        </p:spPr>
        <p:txBody>
          <a:bodyPr wrap="square" anchor="ctr" anchorCtr="0">
            <a:noAutofit/>
          </a:bodyPr>
          <a:lstStyle/>
          <a:p>
            <a:pPr marL="0" marR="0" lvl="0" indent="0" algn="ctr" defTabSz="1217129"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Advantages</a:t>
            </a:r>
            <a:endParaRPr kumimoji="0" lang="en-US" altLang="zh-CN" sz="10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7" name="图片 26">
            <a:extLst>
              <a:ext uri="{FF2B5EF4-FFF2-40B4-BE49-F238E27FC236}">
                <a16:creationId xmlns:a16="http://schemas.microsoft.com/office/drawing/2014/main" id="{9D0CD99A-E778-4A4A-9991-9B5DF9854C4D}"/>
              </a:ext>
            </a:extLst>
          </p:cNvPr>
          <p:cNvPicPr>
            <a:picLocks noChangeAspect="1"/>
          </p:cNvPicPr>
          <p:nvPr/>
        </p:nvPicPr>
        <p:blipFill>
          <a:blip r:embed="rId3"/>
          <a:stretch>
            <a:fillRect/>
          </a:stretch>
        </p:blipFill>
        <p:spPr>
          <a:xfrm>
            <a:off x="7141158" y="1299227"/>
            <a:ext cx="3764407" cy="2627742"/>
          </a:xfrm>
          <a:prstGeom prst="rect">
            <a:avLst/>
          </a:prstGeom>
        </p:spPr>
      </p:pic>
      <p:sp>
        <p:nvSpPr>
          <p:cNvPr id="28" name="矩形 27">
            <a:extLst>
              <a:ext uri="{FF2B5EF4-FFF2-40B4-BE49-F238E27FC236}">
                <a16:creationId xmlns:a16="http://schemas.microsoft.com/office/drawing/2014/main" id="{E32D1754-2351-4C9C-A5F8-551E2C912BAA}"/>
              </a:ext>
            </a:extLst>
          </p:cNvPr>
          <p:cNvSpPr/>
          <p:nvPr/>
        </p:nvSpPr>
        <p:spPr>
          <a:xfrm>
            <a:off x="2110791" y="932238"/>
            <a:ext cx="2131365" cy="246221"/>
          </a:xfrm>
          <a:prstGeom prst="rect">
            <a:avLst/>
          </a:prstGeom>
          <a:solidFill>
            <a:srgbClr val="C00000"/>
          </a:solidFill>
        </p:spPr>
        <p:txBody>
          <a:bodyPr wrap="square" anchor="ctr" anchorCtr="0">
            <a:noAutofit/>
          </a:bodyPr>
          <a:lstStyle/>
          <a:p>
            <a:pPr marL="0" marR="0" lvl="0" indent="0" algn="ctr" defTabSz="1217129"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Solution introduction</a:t>
            </a:r>
            <a:endParaRPr kumimoji="0" lang="en-US" altLang="zh-CN" sz="10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 name="矩形 28">
            <a:extLst>
              <a:ext uri="{FF2B5EF4-FFF2-40B4-BE49-F238E27FC236}">
                <a16:creationId xmlns:a16="http://schemas.microsoft.com/office/drawing/2014/main" id="{5339D265-A46E-4C05-8BF2-3782E29BEB8A}"/>
              </a:ext>
            </a:extLst>
          </p:cNvPr>
          <p:cNvSpPr/>
          <p:nvPr/>
        </p:nvSpPr>
        <p:spPr>
          <a:xfrm>
            <a:off x="6312643" y="1073535"/>
            <a:ext cx="5157045" cy="2947146"/>
          </a:xfrm>
          <a:prstGeom prst="rect">
            <a:avLst/>
          </a:prstGeom>
          <a:noFill/>
          <a:ln w="3175" cap="flat" cmpd="sng" algn="ctr">
            <a:solidFill>
              <a:sysClr val="window" lastClr="FFFFFF">
                <a:lumMod val="75000"/>
              </a:sysClr>
            </a:solidFill>
            <a:prstDash val="solid"/>
            <a:miter lim="800000"/>
          </a:ln>
          <a:effectLst/>
        </p:spPr>
        <p:txBody>
          <a:bodyPr rtlCol="0" anchor="ctr">
            <a:noAutofit/>
          </a:bodyPr>
          <a:lstStyle/>
          <a:p>
            <a:pPr marL="0" marR="0" lvl="0" indent="0" algn="l" defTabSz="913746" rtl="0" eaLnBrk="0" fontAlgn="base" latinLnBrk="0" hangingPunct="0">
              <a:lnSpc>
                <a:spcPct val="100000"/>
              </a:lnSpc>
              <a:spcBef>
                <a:spcPts val="0"/>
              </a:spcBef>
              <a:spcAft>
                <a:spcPct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3746" rtl="0" eaLnBrk="0" fontAlgn="base" latinLnBrk="0" hangingPunct="0">
              <a:lnSpc>
                <a:spcPct val="100000"/>
              </a:lnSpc>
              <a:spcBef>
                <a:spcPts val="0"/>
              </a:spcBef>
              <a:spcAft>
                <a:spcPct val="0"/>
              </a:spcAft>
              <a:buClrTx/>
              <a:buSzTx/>
              <a:buFontTx/>
              <a:buNone/>
              <a:tabLst/>
              <a:defRPr/>
            </a:pPr>
            <a:endParaRPr kumimoji="0" lang="en-US" altLang="zh-CN" sz="105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3746" rtl="0" eaLnBrk="0" fontAlgn="base" latinLnBrk="0" hangingPunct="0">
              <a:lnSpc>
                <a:spcPct val="100000"/>
              </a:lnSpc>
              <a:spcBef>
                <a:spcPts val="0"/>
              </a:spcBef>
              <a:spcAft>
                <a:spcPct val="0"/>
              </a:spcAft>
              <a:buClrTx/>
              <a:buSzTx/>
              <a:buFontTx/>
              <a:buNone/>
              <a:tabLst/>
              <a:defRPr/>
            </a:pPr>
            <a:endParaRPr kumimoji="0" lang="en-US" altLang="zh-CN" sz="100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3746" rtl="0" eaLnBrk="0" fontAlgn="base" latinLnBrk="0" hangingPunct="0">
              <a:lnSpc>
                <a:spcPct val="100000"/>
              </a:lnSpc>
              <a:spcBef>
                <a:spcPts val="0"/>
              </a:spcBef>
              <a:spcAft>
                <a:spcPct val="0"/>
              </a:spcAft>
              <a:buClrTx/>
              <a:buSzTx/>
              <a:buFontTx/>
              <a:buNone/>
              <a:tabLst/>
              <a:defRPr/>
            </a:pPr>
            <a:endParaRPr kumimoji="0" lang="en-US" altLang="zh-CN" sz="10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0" name="文本框 29">
            <a:extLst>
              <a:ext uri="{FF2B5EF4-FFF2-40B4-BE49-F238E27FC236}">
                <a16:creationId xmlns:a16="http://schemas.microsoft.com/office/drawing/2014/main" id="{4C2E27D4-6ECA-4345-B579-B9F4523519B1}"/>
              </a:ext>
            </a:extLst>
          </p:cNvPr>
          <p:cNvSpPr txBox="1"/>
          <p:nvPr/>
        </p:nvSpPr>
        <p:spPr>
          <a:xfrm>
            <a:off x="8044301" y="927184"/>
            <a:ext cx="2034564" cy="273280"/>
          </a:xfrm>
          <a:prstGeom prst="rect">
            <a:avLst/>
          </a:prstGeom>
          <a:solidFill>
            <a:srgbClr val="C00000"/>
          </a:solidFill>
        </p:spPr>
        <p:txBody>
          <a:bodyPr wrap="square" anchor="ctr" anchorCtr="0">
            <a:noAutofit/>
          </a:bodyPr>
          <a:lstStyle>
            <a:defPPr>
              <a:defRPr lang="en-US"/>
            </a:defPPr>
            <a:lvl1pPr algn="ctr" defTabSz="1217616">
              <a:defRPr sz="1200" b="1" kern="0">
                <a:solidFill>
                  <a:srgbClr val="FFFFFF"/>
                </a:solidFill>
                <a:latin typeface="Arial"/>
                <a:ea typeface="微软雅黑"/>
              </a:defRPr>
            </a:lvl1pPr>
          </a:lstStyle>
          <a:p>
            <a:pPr marL="0" marR="0" lvl="0" indent="0" algn="ctr" defTabSz="1217129" rtl="0" eaLnBrk="1" fontAlgn="auto" latinLnBrk="0" hangingPunct="1">
              <a:lnSpc>
                <a:spcPct val="100000"/>
              </a:lnSpc>
              <a:spcBef>
                <a:spcPts val="0"/>
              </a:spcBef>
              <a:spcAft>
                <a:spcPts val="0"/>
              </a:spcAft>
              <a:buClrTx/>
              <a:buSzTx/>
              <a:buFontTx/>
              <a:buNone/>
              <a:tabLst/>
              <a:defRPr/>
            </a:pPr>
            <a:r>
              <a:rPr kumimoji="0" sz="1000" b="1" i="0" u="none" strike="noStrike" kern="0" cap="none" spc="0" normalizeH="0" baseline="0" noProof="0" dirty="0">
                <a:ln>
                  <a:noFill/>
                </a:ln>
                <a:solidFill>
                  <a:srgbClr val="FFFFFF"/>
                </a:solidFill>
                <a:effectLst/>
                <a:uLnTx/>
                <a:uFillTx/>
                <a:latin typeface="Arial" panose="020B0604020202020204" pitchFamily="34" charset="0"/>
                <a:ea typeface="微软雅黑"/>
                <a:cs typeface="Arial" panose="020B0604020202020204" pitchFamily="34" charset="0"/>
              </a:rPr>
              <a:t>Cloud service architecture</a:t>
            </a:r>
          </a:p>
        </p:txBody>
      </p:sp>
      <p:sp>
        <p:nvSpPr>
          <p:cNvPr id="63" name="文本框 62">
            <a:extLst>
              <a:ext uri="{FF2B5EF4-FFF2-40B4-BE49-F238E27FC236}">
                <a16:creationId xmlns:a16="http://schemas.microsoft.com/office/drawing/2014/main" id="{4645671B-1CAE-4851-804E-937137CBED24}"/>
              </a:ext>
            </a:extLst>
          </p:cNvPr>
          <p:cNvSpPr txBox="1"/>
          <p:nvPr/>
        </p:nvSpPr>
        <p:spPr>
          <a:xfrm>
            <a:off x="7301472" y="2189378"/>
            <a:ext cx="641289" cy="215444"/>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Sales app</a:t>
            </a:r>
            <a:endParaRPr kumimoji="0" lang="zh-CN" altLang="en-US" sz="8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4" name="文本框 63">
            <a:extLst>
              <a:ext uri="{FF2B5EF4-FFF2-40B4-BE49-F238E27FC236}">
                <a16:creationId xmlns:a16="http://schemas.microsoft.com/office/drawing/2014/main" id="{BEA10361-C7D6-4557-B192-D40EF0BE219F}"/>
              </a:ext>
            </a:extLst>
          </p:cNvPr>
          <p:cNvSpPr txBox="1"/>
          <p:nvPr/>
        </p:nvSpPr>
        <p:spPr>
          <a:xfrm>
            <a:off x="7268313" y="3527927"/>
            <a:ext cx="691416" cy="307777"/>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Historical visit records</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5" name="文本框 64">
            <a:extLst>
              <a:ext uri="{FF2B5EF4-FFF2-40B4-BE49-F238E27FC236}">
                <a16:creationId xmlns:a16="http://schemas.microsoft.com/office/drawing/2014/main" id="{F10C8108-FB67-4AFD-946E-CBD014F3069E}"/>
              </a:ext>
            </a:extLst>
          </p:cNvPr>
          <p:cNvSpPr txBox="1"/>
          <p:nvPr/>
        </p:nvSpPr>
        <p:spPr>
          <a:xfrm>
            <a:off x="8220854" y="1359113"/>
            <a:ext cx="484996" cy="215444"/>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AI applications</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6" name="文本框 65">
            <a:extLst>
              <a:ext uri="{FF2B5EF4-FFF2-40B4-BE49-F238E27FC236}">
                <a16:creationId xmlns:a16="http://schemas.microsoft.com/office/drawing/2014/main" id="{1A3493AC-AA46-468A-B1EE-8E1E89967277}"/>
              </a:ext>
            </a:extLst>
          </p:cNvPr>
          <p:cNvSpPr txBox="1"/>
          <p:nvPr/>
        </p:nvSpPr>
        <p:spPr>
          <a:xfrm>
            <a:off x="8645526" y="1787488"/>
            <a:ext cx="551082" cy="169277"/>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Store sign-in</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7" name="文本框 66">
            <a:extLst>
              <a:ext uri="{FF2B5EF4-FFF2-40B4-BE49-F238E27FC236}">
                <a16:creationId xmlns:a16="http://schemas.microsoft.com/office/drawing/2014/main" id="{F0669F01-A8CD-45DB-BA27-09EC6DE4FD93}"/>
              </a:ext>
            </a:extLst>
          </p:cNvPr>
          <p:cNvSpPr txBox="1"/>
          <p:nvPr/>
        </p:nvSpPr>
        <p:spPr>
          <a:xfrm>
            <a:off x="9262157" y="1743731"/>
            <a:ext cx="637494" cy="246221"/>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Display stocktaking</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8" name="文本框 67">
            <a:extLst>
              <a:ext uri="{FF2B5EF4-FFF2-40B4-BE49-F238E27FC236}">
                <a16:creationId xmlns:a16="http://schemas.microsoft.com/office/drawing/2014/main" id="{96D93AAF-0713-46C3-9F38-48C656099B2D}"/>
              </a:ext>
            </a:extLst>
          </p:cNvPr>
          <p:cNvSpPr txBox="1"/>
          <p:nvPr/>
        </p:nvSpPr>
        <p:spPr>
          <a:xfrm>
            <a:off x="9810747" y="1785129"/>
            <a:ext cx="637494" cy="169277"/>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Fraud detection</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69" name="文本框 68">
            <a:extLst>
              <a:ext uri="{FF2B5EF4-FFF2-40B4-BE49-F238E27FC236}">
                <a16:creationId xmlns:a16="http://schemas.microsoft.com/office/drawing/2014/main" id="{CF5A362E-3E96-48F3-A4A3-1EF0415F233E}"/>
              </a:ext>
            </a:extLst>
          </p:cNvPr>
          <p:cNvSpPr txBox="1"/>
          <p:nvPr/>
        </p:nvSpPr>
        <p:spPr>
          <a:xfrm>
            <a:off x="8203611" y="2184192"/>
            <a:ext cx="461403" cy="153888"/>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AI training</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0" name="文本框 69">
            <a:extLst>
              <a:ext uri="{FF2B5EF4-FFF2-40B4-BE49-F238E27FC236}">
                <a16:creationId xmlns:a16="http://schemas.microsoft.com/office/drawing/2014/main" id="{58F6819C-8FF7-4F81-87D1-5C299C359813}"/>
              </a:ext>
            </a:extLst>
          </p:cNvPr>
          <p:cNvSpPr txBox="1"/>
          <p:nvPr/>
        </p:nvSpPr>
        <p:spPr>
          <a:xfrm rot="411137">
            <a:off x="8414824" y="2676213"/>
            <a:ext cx="461403" cy="153888"/>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AI Gallery</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1" name="文本框 70">
            <a:extLst>
              <a:ext uri="{FF2B5EF4-FFF2-40B4-BE49-F238E27FC236}">
                <a16:creationId xmlns:a16="http://schemas.microsoft.com/office/drawing/2014/main" id="{E2DBF2B9-CD2C-48ED-B5D0-FDDF8DB20F01}"/>
              </a:ext>
            </a:extLst>
          </p:cNvPr>
          <p:cNvSpPr txBox="1"/>
          <p:nvPr/>
        </p:nvSpPr>
        <p:spPr>
          <a:xfrm>
            <a:off x="9168904" y="2893350"/>
            <a:ext cx="968546" cy="169277"/>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AI development platform</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2" name="文本框 71">
            <a:extLst>
              <a:ext uri="{FF2B5EF4-FFF2-40B4-BE49-F238E27FC236}">
                <a16:creationId xmlns:a16="http://schemas.microsoft.com/office/drawing/2014/main" id="{692AF95B-FEB8-46EC-8AA4-4253DBC786F6}"/>
              </a:ext>
            </a:extLst>
          </p:cNvPr>
          <p:cNvSpPr txBox="1"/>
          <p:nvPr/>
        </p:nvSpPr>
        <p:spPr>
          <a:xfrm>
            <a:off x="9981701" y="2882549"/>
            <a:ext cx="853826" cy="246221"/>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Retail workflow solutions</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3" name="文本框 72">
            <a:extLst>
              <a:ext uri="{FF2B5EF4-FFF2-40B4-BE49-F238E27FC236}">
                <a16:creationId xmlns:a16="http://schemas.microsoft.com/office/drawing/2014/main" id="{5D380710-8B49-423C-9DD4-4BDFC0C4E778}"/>
              </a:ext>
            </a:extLst>
          </p:cNvPr>
          <p:cNvSpPr txBox="1"/>
          <p:nvPr/>
        </p:nvSpPr>
        <p:spPr>
          <a:xfrm>
            <a:off x="8327938" y="2877123"/>
            <a:ext cx="853826" cy="246221"/>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Retail industry algorithm library</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4" name="文本框 73">
            <a:extLst>
              <a:ext uri="{FF2B5EF4-FFF2-40B4-BE49-F238E27FC236}">
                <a16:creationId xmlns:a16="http://schemas.microsoft.com/office/drawing/2014/main" id="{43C1450E-4259-416F-A35D-14249F2316A4}"/>
              </a:ext>
            </a:extLst>
          </p:cNvPr>
          <p:cNvSpPr txBox="1"/>
          <p:nvPr/>
        </p:nvSpPr>
        <p:spPr>
          <a:xfrm>
            <a:off x="8231604" y="3366309"/>
            <a:ext cx="521871" cy="153888"/>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Data ingestion</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5" name="文本框 74">
            <a:extLst>
              <a:ext uri="{FF2B5EF4-FFF2-40B4-BE49-F238E27FC236}">
                <a16:creationId xmlns:a16="http://schemas.microsoft.com/office/drawing/2014/main" id="{AE8DD45C-288B-42E0-9BAC-7B36806CDA0F}"/>
              </a:ext>
            </a:extLst>
          </p:cNvPr>
          <p:cNvSpPr txBox="1"/>
          <p:nvPr/>
        </p:nvSpPr>
        <p:spPr>
          <a:xfrm>
            <a:off x="9810747" y="3663056"/>
            <a:ext cx="992452" cy="169277"/>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Data labeling platform</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6" name="文本框 75">
            <a:extLst>
              <a:ext uri="{FF2B5EF4-FFF2-40B4-BE49-F238E27FC236}">
                <a16:creationId xmlns:a16="http://schemas.microsoft.com/office/drawing/2014/main" id="{5836CFD9-1B59-450C-B2DC-1F4689484F02}"/>
              </a:ext>
            </a:extLst>
          </p:cNvPr>
          <p:cNvSpPr txBox="1"/>
          <p:nvPr/>
        </p:nvSpPr>
        <p:spPr>
          <a:xfrm rot="446004">
            <a:off x="8848597" y="3638793"/>
            <a:ext cx="467344" cy="153888"/>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OBS</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7" name="文本框 76">
            <a:extLst>
              <a:ext uri="{FF2B5EF4-FFF2-40B4-BE49-F238E27FC236}">
                <a16:creationId xmlns:a16="http://schemas.microsoft.com/office/drawing/2014/main" id="{8637A46B-955F-45B6-8665-64FD49BC2DE1}"/>
              </a:ext>
            </a:extLst>
          </p:cNvPr>
          <p:cNvSpPr txBox="1"/>
          <p:nvPr/>
        </p:nvSpPr>
        <p:spPr>
          <a:xfrm>
            <a:off x="3629438" y="3926969"/>
            <a:ext cx="691416" cy="153888"/>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AI model service</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82" name="文本框 81">
            <a:extLst>
              <a:ext uri="{FF2B5EF4-FFF2-40B4-BE49-F238E27FC236}">
                <a16:creationId xmlns:a16="http://schemas.microsoft.com/office/drawing/2014/main" id="{CDF73AB8-A17D-4273-87A4-040F96411DCA}"/>
              </a:ext>
            </a:extLst>
          </p:cNvPr>
          <p:cNvSpPr txBox="1"/>
          <p:nvPr/>
        </p:nvSpPr>
        <p:spPr>
          <a:xfrm>
            <a:off x="2569360" y="4344558"/>
            <a:ext cx="328655" cy="153888"/>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Shelf</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83" name="文本框 82">
            <a:extLst>
              <a:ext uri="{FF2B5EF4-FFF2-40B4-BE49-F238E27FC236}">
                <a16:creationId xmlns:a16="http://schemas.microsoft.com/office/drawing/2014/main" id="{5A9BBAAB-BC87-4D4E-A115-C9B1847A80FE}"/>
              </a:ext>
            </a:extLst>
          </p:cNvPr>
          <p:cNvSpPr txBox="1"/>
          <p:nvPr/>
        </p:nvSpPr>
        <p:spPr>
          <a:xfrm>
            <a:off x="2557419" y="4580220"/>
            <a:ext cx="328655" cy="153888"/>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Stack</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84" name="文本框 83">
            <a:extLst>
              <a:ext uri="{FF2B5EF4-FFF2-40B4-BE49-F238E27FC236}">
                <a16:creationId xmlns:a16="http://schemas.microsoft.com/office/drawing/2014/main" id="{4F17BA5C-B491-4B5E-BE9B-05968ECBB02B}"/>
              </a:ext>
            </a:extLst>
          </p:cNvPr>
          <p:cNvSpPr txBox="1"/>
          <p:nvPr/>
        </p:nvSpPr>
        <p:spPr>
          <a:xfrm>
            <a:off x="2554244" y="4844986"/>
            <a:ext cx="371340" cy="153888"/>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Endcap</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3" name="图片 2">
            <a:extLst>
              <a:ext uri="{FF2B5EF4-FFF2-40B4-BE49-F238E27FC236}">
                <a16:creationId xmlns:a16="http://schemas.microsoft.com/office/drawing/2014/main" id="{62FBCB6C-4CA2-4FCA-A92A-FB538F198D1F}"/>
              </a:ext>
            </a:extLst>
          </p:cNvPr>
          <p:cNvPicPr>
            <a:picLocks noChangeAspect="1"/>
          </p:cNvPicPr>
          <p:nvPr/>
        </p:nvPicPr>
        <p:blipFill>
          <a:blip r:embed="rId4"/>
          <a:stretch>
            <a:fillRect/>
          </a:stretch>
        </p:blipFill>
        <p:spPr>
          <a:xfrm>
            <a:off x="1192272" y="4205439"/>
            <a:ext cx="569533" cy="184666"/>
          </a:xfrm>
          <a:prstGeom prst="rect">
            <a:avLst/>
          </a:prstGeom>
        </p:spPr>
      </p:pic>
      <p:sp>
        <p:nvSpPr>
          <p:cNvPr id="98" name="文本框 97">
            <a:extLst>
              <a:ext uri="{FF2B5EF4-FFF2-40B4-BE49-F238E27FC236}">
                <a16:creationId xmlns:a16="http://schemas.microsoft.com/office/drawing/2014/main" id="{48B2B943-56D8-4364-874E-999E82F4BD8D}"/>
              </a:ext>
            </a:extLst>
          </p:cNvPr>
          <p:cNvSpPr txBox="1"/>
          <p:nvPr/>
        </p:nvSpPr>
        <p:spPr>
          <a:xfrm>
            <a:off x="1203053" y="4226660"/>
            <a:ext cx="637706"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Mobile app client </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11" name="图片 110">
            <a:extLst>
              <a:ext uri="{FF2B5EF4-FFF2-40B4-BE49-F238E27FC236}">
                <a16:creationId xmlns:a16="http://schemas.microsoft.com/office/drawing/2014/main" id="{B2BABF2D-EC47-48CC-8EA4-1B6B988A3B6C}"/>
              </a:ext>
            </a:extLst>
          </p:cNvPr>
          <p:cNvPicPr>
            <a:picLocks noChangeAspect="1"/>
          </p:cNvPicPr>
          <p:nvPr/>
        </p:nvPicPr>
        <p:blipFill>
          <a:blip r:embed="rId5"/>
          <a:stretch>
            <a:fillRect/>
          </a:stretch>
        </p:blipFill>
        <p:spPr>
          <a:xfrm>
            <a:off x="1134030" y="4620457"/>
            <a:ext cx="699000" cy="193751"/>
          </a:xfrm>
          <a:prstGeom prst="rect">
            <a:avLst/>
          </a:prstGeom>
        </p:spPr>
      </p:pic>
      <p:sp>
        <p:nvSpPr>
          <p:cNvPr id="100" name="文本框 99">
            <a:extLst>
              <a:ext uri="{FF2B5EF4-FFF2-40B4-BE49-F238E27FC236}">
                <a16:creationId xmlns:a16="http://schemas.microsoft.com/office/drawing/2014/main" id="{7717F61D-2EAC-4DE7-8630-5D2B24E813BF}"/>
              </a:ext>
            </a:extLst>
          </p:cNvPr>
          <p:cNvSpPr txBox="1"/>
          <p:nvPr/>
        </p:nvSpPr>
        <p:spPr>
          <a:xfrm>
            <a:off x="1066316" y="4636410"/>
            <a:ext cx="486457"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Store images</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9" name="文本框 98">
            <a:extLst>
              <a:ext uri="{FF2B5EF4-FFF2-40B4-BE49-F238E27FC236}">
                <a16:creationId xmlns:a16="http://schemas.microsoft.com/office/drawing/2014/main" id="{1DD05EAE-5AB2-4F8F-AFBF-FD1F23CF837E}"/>
              </a:ext>
            </a:extLst>
          </p:cNvPr>
          <p:cNvSpPr txBox="1"/>
          <p:nvPr/>
        </p:nvSpPr>
        <p:spPr>
          <a:xfrm>
            <a:off x="1415709" y="4636410"/>
            <a:ext cx="541685"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Display images</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12" name="图片 111">
            <a:extLst>
              <a:ext uri="{FF2B5EF4-FFF2-40B4-BE49-F238E27FC236}">
                <a16:creationId xmlns:a16="http://schemas.microsoft.com/office/drawing/2014/main" id="{2439F798-7B02-4967-A2A7-4F29277E8D3D}"/>
              </a:ext>
            </a:extLst>
          </p:cNvPr>
          <p:cNvPicPr>
            <a:picLocks noChangeAspect="1"/>
          </p:cNvPicPr>
          <p:nvPr/>
        </p:nvPicPr>
        <p:blipFill>
          <a:blip r:embed="rId6"/>
          <a:stretch>
            <a:fillRect/>
          </a:stretch>
        </p:blipFill>
        <p:spPr>
          <a:xfrm>
            <a:off x="1272070" y="4923554"/>
            <a:ext cx="419100" cy="108738"/>
          </a:xfrm>
          <a:prstGeom prst="rect">
            <a:avLst/>
          </a:prstGeom>
        </p:spPr>
      </p:pic>
      <p:sp>
        <p:nvSpPr>
          <p:cNvPr id="101" name="文本框 100">
            <a:extLst>
              <a:ext uri="{FF2B5EF4-FFF2-40B4-BE49-F238E27FC236}">
                <a16:creationId xmlns:a16="http://schemas.microsoft.com/office/drawing/2014/main" id="{521ED860-1585-46ED-8118-8A8673F5F52F}"/>
              </a:ext>
            </a:extLst>
          </p:cNvPr>
          <p:cNvSpPr txBox="1"/>
          <p:nvPr/>
        </p:nvSpPr>
        <p:spPr>
          <a:xfrm>
            <a:off x="1215012" y="4883774"/>
            <a:ext cx="556903"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Store sign-in</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13" name="图片 112">
            <a:extLst>
              <a:ext uri="{FF2B5EF4-FFF2-40B4-BE49-F238E27FC236}">
                <a16:creationId xmlns:a16="http://schemas.microsoft.com/office/drawing/2014/main" id="{80FCD095-0E89-4F1D-BE7B-F1B2B4291EA2}"/>
              </a:ext>
            </a:extLst>
          </p:cNvPr>
          <p:cNvPicPr>
            <a:picLocks noChangeAspect="1"/>
          </p:cNvPicPr>
          <p:nvPr/>
        </p:nvPicPr>
        <p:blipFill>
          <a:blip r:embed="rId6"/>
          <a:stretch>
            <a:fillRect/>
          </a:stretch>
        </p:blipFill>
        <p:spPr>
          <a:xfrm>
            <a:off x="1305004" y="5100225"/>
            <a:ext cx="419100" cy="108738"/>
          </a:xfrm>
          <a:prstGeom prst="rect">
            <a:avLst/>
          </a:prstGeom>
        </p:spPr>
      </p:pic>
      <p:pic>
        <p:nvPicPr>
          <p:cNvPr id="114" name="图片 113">
            <a:extLst>
              <a:ext uri="{FF2B5EF4-FFF2-40B4-BE49-F238E27FC236}">
                <a16:creationId xmlns:a16="http://schemas.microsoft.com/office/drawing/2014/main" id="{5CBB192A-2F9E-4566-B4E9-EC962B68A7C4}"/>
              </a:ext>
            </a:extLst>
          </p:cNvPr>
          <p:cNvPicPr>
            <a:picLocks noChangeAspect="1"/>
          </p:cNvPicPr>
          <p:nvPr/>
        </p:nvPicPr>
        <p:blipFill>
          <a:blip r:embed="rId6"/>
          <a:stretch>
            <a:fillRect/>
          </a:stretch>
        </p:blipFill>
        <p:spPr>
          <a:xfrm>
            <a:off x="1296396" y="5474215"/>
            <a:ext cx="419100" cy="108738"/>
          </a:xfrm>
          <a:prstGeom prst="rect">
            <a:avLst/>
          </a:prstGeom>
        </p:spPr>
      </p:pic>
      <p:sp>
        <p:nvSpPr>
          <p:cNvPr id="102" name="文本框 101">
            <a:extLst>
              <a:ext uri="{FF2B5EF4-FFF2-40B4-BE49-F238E27FC236}">
                <a16:creationId xmlns:a16="http://schemas.microsoft.com/office/drawing/2014/main" id="{9A25B138-C6CF-4BA1-A244-5DF588D3C832}"/>
              </a:ext>
            </a:extLst>
          </p:cNvPr>
          <p:cNvSpPr txBox="1"/>
          <p:nvPr/>
        </p:nvSpPr>
        <p:spPr>
          <a:xfrm>
            <a:off x="1146118" y="5078296"/>
            <a:ext cx="831847"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Stocktaking of shelves</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4" name="文本框 103">
            <a:extLst>
              <a:ext uri="{FF2B5EF4-FFF2-40B4-BE49-F238E27FC236}">
                <a16:creationId xmlns:a16="http://schemas.microsoft.com/office/drawing/2014/main" id="{68C76966-FE54-4AF8-8CFA-A66BF5BF7EE0}"/>
              </a:ext>
            </a:extLst>
          </p:cNvPr>
          <p:cNvSpPr txBox="1"/>
          <p:nvPr/>
        </p:nvSpPr>
        <p:spPr>
          <a:xfrm>
            <a:off x="1184565" y="5449486"/>
            <a:ext cx="642762"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Fraud detection</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15" name="图片 114">
            <a:extLst>
              <a:ext uri="{FF2B5EF4-FFF2-40B4-BE49-F238E27FC236}">
                <a16:creationId xmlns:a16="http://schemas.microsoft.com/office/drawing/2014/main" id="{934A6AD3-335F-4C94-AE07-F2CD94414BFE}"/>
              </a:ext>
            </a:extLst>
          </p:cNvPr>
          <p:cNvPicPr>
            <a:picLocks noChangeAspect="1"/>
          </p:cNvPicPr>
          <p:nvPr/>
        </p:nvPicPr>
        <p:blipFill>
          <a:blip r:embed="rId6"/>
          <a:stretch>
            <a:fillRect/>
          </a:stretch>
        </p:blipFill>
        <p:spPr>
          <a:xfrm>
            <a:off x="1283913" y="5302190"/>
            <a:ext cx="419100" cy="108738"/>
          </a:xfrm>
          <a:prstGeom prst="rect">
            <a:avLst/>
          </a:prstGeom>
        </p:spPr>
      </p:pic>
      <p:sp>
        <p:nvSpPr>
          <p:cNvPr id="103" name="文本框 102">
            <a:extLst>
              <a:ext uri="{FF2B5EF4-FFF2-40B4-BE49-F238E27FC236}">
                <a16:creationId xmlns:a16="http://schemas.microsoft.com/office/drawing/2014/main" id="{3EAE65C5-B34A-43C1-BD63-5BF802129053}"/>
              </a:ext>
            </a:extLst>
          </p:cNvPr>
          <p:cNvSpPr txBox="1"/>
          <p:nvPr/>
        </p:nvSpPr>
        <p:spPr>
          <a:xfrm>
            <a:off x="1161993" y="5272639"/>
            <a:ext cx="769998"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Product arrangement</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16" name="图片 115">
            <a:extLst>
              <a:ext uri="{FF2B5EF4-FFF2-40B4-BE49-F238E27FC236}">
                <a16:creationId xmlns:a16="http://schemas.microsoft.com/office/drawing/2014/main" id="{61265439-7185-43CF-8F8D-6FA84F6263A5}"/>
              </a:ext>
            </a:extLst>
          </p:cNvPr>
          <p:cNvPicPr>
            <a:picLocks noChangeAspect="1"/>
          </p:cNvPicPr>
          <p:nvPr/>
        </p:nvPicPr>
        <p:blipFill>
          <a:blip r:embed="rId7"/>
          <a:stretch>
            <a:fillRect/>
          </a:stretch>
        </p:blipFill>
        <p:spPr>
          <a:xfrm>
            <a:off x="2530881" y="5118528"/>
            <a:ext cx="371475" cy="113656"/>
          </a:xfrm>
          <a:prstGeom prst="rect">
            <a:avLst/>
          </a:prstGeom>
        </p:spPr>
      </p:pic>
      <p:sp>
        <p:nvSpPr>
          <p:cNvPr id="85" name="文本框 84">
            <a:extLst>
              <a:ext uri="{FF2B5EF4-FFF2-40B4-BE49-F238E27FC236}">
                <a16:creationId xmlns:a16="http://schemas.microsoft.com/office/drawing/2014/main" id="{8121BFFE-119E-4C16-B43E-47B3DFF1D525}"/>
              </a:ext>
            </a:extLst>
          </p:cNvPr>
          <p:cNvSpPr txBox="1"/>
          <p:nvPr/>
        </p:nvSpPr>
        <p:spPr>
          <a:xfrm>
            <a:off x="2491652" y="5095068"/>
            <a:ext cx="484070"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Stacking box</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17" name="图片 116">
            <a:extLst>
              <a:ext uri="{FF2B5EF4-FFF2-40B4-BE49-F238E27FC236}">
                <a16:creationId xmlns:a16="http://schemas.microsoft.com/office/drawing/2014/main" id="{B8F1642B-68A5-4251-A42A-934C7B3C84A3}"/>
              </a:ext>
            </a:extLst>
          </p:cNvPr>
          <p:cNvPicPr>
            <a:picLocks noChangeAspect="1"/>
          </p:cNvPicPr>
          <p:nvPr/>
        </p:nvPicPr>
        <p:blipFill>
          <a:blip r:embed="rId7"/>
          <a:stretch>
            <a:fillRect/>
          </a:stretch>
        </p:blipFill>
        <p:spPr>
          <a:xfrm>
            <a:off x="2561807" y="5354100"/>
            <a:ext cx="371475" cy="113656"/>
          </a:xfrm>
          <a:prstGeom prst="rect">
            <a:avLst/>
          </a:prstGeom>
        </p:spPr>
      </p:pic>
      <p:pic>
        <p:nvPicPr>
          <p:cNvPr id="118" name="图片 117">
            <a:extLst>
              <a:ext uri="{FF2B5EF4-FFF2-40B4-BE49-F238E27FC236}">
                <a16:creationId xmlns:a16="http://schemas.microsoft.com/office/drawing/2014/main" id="{65780562-9209-41B7-A682-778A07E7E5E9}"/>
              </a:ext>
            </a:extLst>
          </p:cNvPr>
          <p:cNvPicPr>
            <a:picLocks noChangeAspect="1"/>
          </p:cNvPicPr>
          <p:nvPr/>
        </p:nvPicPr>
        <p:blipFill>
          <a:blip r:embed="rId7"/>
          <a:stretch>
            <a:fillRect/>
          </a:stretch>
        </p:blipFill>
        <p:spPr>
          <a:xfrm>
            <a:off x="1319696" y="6026434"/>
            <a:ext cx="340790" cy="113656"/>
          </a:xfrm>
          <a:prstGeom prst="rect">
            <a:avLst/>
          </a:prstGeom>
        </p:spPr>
      </p:pic>
      <p:sp>
        <p:nvSpPr>
          <p:cNvPr id="86" name="文本框 85">
            <a:extLst>
              <a:ext uri="{FF2B5EF4-FFF2-40B4-BE49-F238E27FC236}">
                <a16:creationId xmlns:a16="http://schemas.microsoft.com/office/drawing/2014/main" id="{CCCDA714-9B98-4A38-84A3-CAA7845ADBC6}"/>
              </a:ext>
            </a:extLst>
          </p:cNvPr>
          <p:cNvSpPr txBox="1"/>
          <p:nvPr/>
        </p:nvSpPr>
        <p:spPr>
          <a:xfrm>
            <a:off x="2504309" y="5339540"/>
            <a:ext cx="560852"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Shelf splicing</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19" name="图片 118">
            <a:extLst>
              <a:ext uri="{FF2B5EF4-FFF2-40B4-BE49-F238E27FC236}">
                <a16:creationId xmlns:a16="http://schemas.microsoft.com/office/drawing/2014/main" id="{84933EB7-3A5A-4947-9C4E-3A2E5AC344CF}"/>
              </a:ext>
            </a:extLst>
          </p:cNvPr>
          <p:cNvPicPr>
            <a:picLocks noChangeAspect="1"/>
          </p:cNvPicPr>
          <p:nvPr/>
        </p:nvPicPr>
        <p:blipFill>
          <a:blip r:embed="rId7"/>
          <a:stretch>
            <a:fillRect/>
          </a:stretch>
        </p:blipFill>
        <p:spPr>
          <a:xfrm>
            <a:off x="3312989" y="5369699"/>
            <a:ext cx="371475" cy="113656"/>
          </a:xfrm>
          <a:prstGeom prst="rect">
            <a:avLst/>
          </a:prstGeom>
        </p:spPr>
      </p:pic>
      <p:sp>
        <p:nvSpPr>
          <p:cNvPr id="90" name="文本框 89">
            <a:extLst>
              <a:ext uri="{FF2B5EF4-FFF2-40B4-BE49-F238E27FC236}">
                <a16:creationId xmlns:a16="http://schemas.microsoft.com/office/drawing/2014/main" id="{4546B91D-DD53-4ACE-9F81-333C0F5A74DA}"/>
              </a:ext>
            </a:extLst>
          </p:cNvPr>
          <p:cNvSpPr txBox="1"/>
          <p:nvPr/>
        </p:nvSpPr>
        <p:spPr>
          <a:xfrm>
            <a:off x="3258609" y="5347054"/>
            <a:ext cx="484070"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Die-cut box</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20" name="图片 119">
            <a:extLst>
              <a:ext uri="{FF2B5EF4-FFF2-40B4-BE49-F238E27FC236}">
                <a16:creationId xmlns:a16="http://schemas.microsoft.com/office/drawing/2014/main" id="{BC45C52B-9255-445E-9664-0646539EB28A}"/>
              </a:ext>
            </a:extLst>
          </p:cNvPr>
          <p:cNvPicPr>
            <a:picLocks noChangeAspect="1"/>
          </p:cNvPicPr>
          <p:nvPr/>
        </p:nvPicPr>
        <p:blipFill>
          <a:blip r:embed="rId7"/>
          <a:stretch>
            <a:fillRect/>
          </a:stretch>
        </p:blipFill>
        <p:spPr>
          <a:xfrm>
            <a:off x="3300275" y="5111699"/>
            <a:ext cx="371475" cy="113656"/>
          </a:xfrm>
          <a:prstGeom prst="rect">
            <a:avLst/>
          </a:prstGeom>
        </p:spPr>
      </p:pic>
      <p:sp>
        <p:nvSpPr>
          <p:cNvPr id="89" name="文本框 88">
            <a:extLst>
              <a:ext uri="{FF2B5EF4-FFF2-40B4-BE49-F238E27FC236}">
                <a16:creationId xmlns:a16="http://schemas.microsoft.com/office/drawing/2014/main" id="{D5A6B2A4-6F40-4617-960F-0ED25161D682}"/>
              </a:ext>
            </a:extLst>
          </p:cNvPr>
          <p:cNvSpPr txBox="1"/>
          <p:nvPr/>
        </p:nvSpPr>
        <p:spPr>
          <a:xfrm>
            <a:off x="3268616" y="5060805"/>
            <a:ext cx="59194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zh-CN"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 box as a package</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21" name="图片 120">
            <a:extLst>
              <a:ext uri="{FF2B5EF4-FFF2-40B4-BE49-F238E27FC236}">
                <a16:creationId xmlns:a16="http://schemas.microsoft.com/office/drawing/2014/main" id="{F8F39BE8-9D47-43AE-9F7C-FB7BDD48E754}"/>
              </a:ext>
            </a:extLst>
          </p:cNvPr>
          <p:cNvPicPr>
            <a:picLocks noChangeAspect="1"/>
          </p:cNvPicPr>
          <p:nvPr/>
        </p:nvPicPr>
        <p:blipFill>
          <a:blip r:embed="rId7"/>
          <a:stretch>
            <a:fillRect/>
          </a:stretch>
        </p:blipFill>
        <p:spPr>
          <a:xfrm>
            <a:off x="3283533" y="4866726"/>
            <a:ext cx="371475" cy="113656"/>
          </a:xfrm>
          <a:prstGeom prst="rect">
            <a:avLst/>
          </a:prstGeom>
        </p:spPr>
      </p:pic>
      <p:sp>
        <p:nvSpPr>
          <p:cNvPr id="88" name="文本框 87">
            <a:extLst>
              <a:ext uri="{FF2B5EF4-FFF2-40B4-BE49-F238E27FC236}">
                <a16:creationId xmlns:a16="http://schemas.microsoft.com/office/drawing/2014/main" id="{50C66009-3C21-4F0F-8CCA-70519DB800B5}"/>
              </a:ext>
            </a:extLst>
          </p:cNvPr>
          <p:cNvSpPr txBox="1"/>
          <p:nvPr/>
        </p:nvSpPr>
        <p:spPr>
          <a:xfrm>
            <a:off x="3327705" y="4838813"/>
            <a:ext cx="371340"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Box</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22" name="图片 121">
            <a:extLst>
              <a:ext uri="{FF2B5EF4-FFF2-40B4-BE49-F238E27FC236}">
                <a16:creationId xmlns:a16="http://schemas.microsoft.com/office/drawing/2014/main" id="{9B31BB2F-94D1-4DE2-8646-AF96AA684713}"/>
              </a:ext>
            </a:extLst>
          </p:cNvPr>
          <p:cNvPicPr>
            <a:picLocks noChangeAspect="1"/>
          </p:cNvPicPr>
          <p:nvPr/>
        </p:nvPicPr>
        <p:blipFill>
          <a:blip r:embed="rId7"/>
          <a:stretch>
            <a:fillRect/>
          </a:stretch>
        </p:blipFill>
        <p:spPr>
          <a:xfrm>
            <a:off x="3310316" y="4597451"/>
            <a:ext cx="371475" cy="113656"/>
          </a:xfrm>
          <a:prstGeom prst="rect">
            <a:avLst/>
          </a:prstGeom>
        </p:spPr>
      </p:pic>
      <p:sp>
        <p:nvSpPr>
          <p:cNvPr id="87" name="文本框 86">
            <a:extLst>
              <a:ext uri="{FF2B5EF4-FFF2-40B4-BE49-F238E27FC236}">
                <a16:creationId xmlns:a16="http://schemas.microsoft.com/office/drawing/2014/main" id="{C8D6A1C0-F1F5-4C36-BA98-D667BF39EDBA}"/>
              </a:ext>
            </a:extLst>
          </p:cNvPr>
          <p:cNvSpPr txBox="1"/>
          <p:nvPr/>
        </p:nvSpPr>
        <p:spPr>
          <a:xfrm>
            <a:off x="3217327" y="4565096"/>
            <a:ext cx="58433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Few packs as a package</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23" name="图片 122">
            <a:extLst>
              <a:ext uri="{FF2B5EF4-FFF2-40B4-BE49-F238E27FC236}">
                <a16:creationId xmlns:a16="http://schemas.microsoft.com/office/drawing/2014/main" id="{EBCECEBD-AD30-4FD8-A0B6-CEC6D15AEED6}"/>
              </a:ext>
            </a:extLst>
          </p:cNvPr>
          <p:cNvPicPr>
            <a:picLocks noChangeAspect="1"/>
          </p:cNvPicPr>
          <p:nvPr/>
        </p:nvPicPr>
        <p:blipFill>
          <a:blip r:embed="rId7"/>
          <a:stretch>
            <a:fillRect/>
          </a:stretch>
        </p:blipFill>
        <p:spPr>
          <a:xfrm>
            <a:off x="3293882" y="4350888"/>
            <a:ext cx="371475" cy="113656"/>
          </a:xfrm>
          <a:prstGeom prst="rect">
            <a:avLst/>
          </a:prstGeom>
        </p:spPr>
      </p:pic>
      <p:sp>
        <p:nvSpPr>
          <p:cNvPr id="124" name="文本框 123">
            <a:extLst>
              <a:ext uri="{FF2B5EF4-FFF2-40B4-BE49-F238E27FC236}">
                <a16:creationId xmlns:a16="http://schemas.microsoft.com/office/drawing/2014/main" id="{267CAC49-43F4-474F-BC65-A33CD4B33DA5}"/>
              </a:ext>
            </a:extLst>
          </p:cNvPr>
          <p:cNvSpPr txBox="1"/>
          <p:nvPr/>
        </p:nvSpPr>
        <p:spPr>
          <a:xfrm>
            <a:off x="3327723" y="4338917"/>
            <a:ext cx="584337"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SKU</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25" name="图片 124">
            <a:extLst>
              <a:ext uri="{FF2B5EF4-FFF2-40B4-BE49-F238E27FC236}">
                <a16:creationId xmlns:a16="http://schemas.microsoft.com/office/drawing/2014/main" id="{3115847B-D5F6-4A0D-B107-C09906D1230C}"/>
              </a:ext>
            </a:extLst>
          </p:cNvPr>
          <p:cNvPicPr>
            <a:picLocks noChangeAspect="1"/>
          </p:cNvPicPr>
          <p:nvPr/>
        </p:nvPicPr>
        <p:blipFill>
          <a:blip r:embed="rId7"/>
          <a:stretch>
            <a:fillRect/>
          </a:stretch>
        </p:blipFill>
        <p:spPr>
          <a:xfrm>
            <a:off x="3975146" y="4844667"/>
            <a:ext cx="371475" cy="113656"/>
          </a:xfrm>
          <a:prstGeom prst="rect">
            <a:avLst/>
          </a:prstGeom>
        </p:spPr>
      </p:pic>
      <p:pic>
        <p:nvPicPr>
          <p:cNvPr id="126" name="图片 125">
            <a:extLst>
              <a:ext uri="{FF2B5EF4-FFF2-40B4-BE49-F238E27FC236}">
                <a16:creationId xmlns:a16="http://schemas.microsoft.com/office/drawing/2014/main" id="{254F0728-C8E2-4F1A-9265-ED77DA246DA5}"/>
              </a:ext>
            </a:extLst>
          </p:cNvPr>
          <p:cNvPicPr>
            <a:picLocks noChangeAspect="1"/>
          </p:cNvPicPr>
          <p:nvPr/>
        </p:nvPicPr>
        <p:blipFill>
          <a:blip r:embed="rId7"/>
          <a:stretch>
            <a:fillRect/>
          </a:stretch>
        </p:blipFill>
        <p:spPr>
          <a:xfrm>
            <a:off x="4000315" y="4583815"/>
            <a:ext cx="371475" cy="113656"/>
          </a:xfrm>
          <a:prstGeom prst="rect">
            <a:avLst/>
          </a:prstGeom>
        </p:spPr>
      </p:pic>
      <p:pic>
        <p:nvPicPr>
          <p:cNvPr id="127" name="图片 126">
            <a:extLst>
              <a:ext uri="{FF2B5EF4-FFF2-40B4-BE49-F238E27FC236}">
                <a16:creationId xmlns:a16="http://schemas.microsoft.com/office/drawing/2014/main" id="{D90CCEE7-6F86-4DA3-AA2B-5767C8CF80B2}"/>
              </a:ext>
            </a:extLst>
          </p:cNvPr>
          <p:cNvPicPr>
            <a:picLocks noChangeAspect="1"/>
          </p:cNvPicPr>
          <p:nvPr/>
        </p:nvPicPr>
        <p:blipFill>
          <a:blip r:embed="rId7"/>
          <a:stretch>
            <a:fillRect/>
          </a:stretch>
        </p:blipFill>
        <p:spPr>
          <a:xfrm>
            <a:off x="4000315" y="4324647"/>
            <a:ext cx="371475" cy="113656"/>
          </a:xfrm>
          <a:prstGeom prst="rect">
            <a:avLst/>
          </a:prstGeom>
        </p:spPr>
      </p:pic>
      <p:sp>
        <p:nvSpPr>
          <p:cNvPr id="91" name="文本框 90">
            <a:extLst>
              <a:ext uri="{FF2B5EF4-FFF2-40B4-BE49-F238E27FC236}">
                <a16:creationId xmlns:a16="http://schemas.microsoft.com/office/drawing/2014/main" id="{00F650C0-7A18-4793-9B34-EAB148F6DDE1}"/>
              </a:ext>
            </a:extLst>
          </p:cNvPr>
          <p:cNvSpPr txBox="1"/>
          <p:nvPr/>
        </p:nvSpPr>
        <p:spPr>
          <a:xfrm>
            <a:off x="3973384" y="4313161"/>
            <a:ext cx="409288"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Price tag</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2" name="文本框 91">
            <a:extLst>
              <a:ext uri="{FF2B5EF4-FFF2-40B4-BE49-F238E27FC236}">
                <a16:creationId xmlns:a16="http://schemas.microsoft.com/office/drawing/2014/main" id="{B597898A-9E15-4FAE-B941-A3F5B32150A8}"/>
              </a:ext>
            </a:extLst>
          </p:cNvPr>
          <p:cNvSpPr txBox="1"/>
          <p:nvPr/>
        </p:nvSpPr>
        <p:spPr>
          <a:xfrm>
            <a:off x="4006800" y="4558563"/>
            <a:ext cx="358504"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Banner</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3" name="文本框 92">
            <a:extLst>
              <a:ext uri="{FF2B5EF4-FFF2-40B4-BE49-F238E27FC236}">
                <a16:creationId xmlns:a16="http://schemas.microsoft.com/office/drawing/2014/main" id="{ED663549-A6DB-484D-9935-3309520DF3D1}"/>
              </a:ext>
            </a:extLst>
          </p:cNvPr>
          <p:cNvSpPr txBox="1"/>
          <p:nvPr/>
        </p:nvSpPr>
        <p:spPr>
          <a:xfrm>
            <a:off x="3949987" y="4821227"/>
            <a:ext cx="584337"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Ground label</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28" name="图片 127">
            <a:extLst>
              <a:ext uri="{FF2B5EF4-FFF2-40B4-BE49-F238E27FC236}">
                <a16:creationId xmlns:a16="http://schemas.microsoft.com/office/drawing/2014/main" id="{B80485ED-DE69-4820-AEB7-DC4A9641894D}"/>
              </a:ext>
            </a:extLst>
          </p:cNvPr>
          <p:cNvPicPr>
            <a:picLocks noChangeAspect="1"/>
          </p:cNvPicPr>
          <p:nvPr/>
        </p:nvPicPr>
        <p:blipFill>
          <a:blip r:embed="rId7"/>
          <a:stretch>
            <a:fillRect/>
          </a:stretch>
        </p:blipFill>
        <p:spPr>
          <a:xfrm>
            <a:off x="4674360" y="5105026"/>
            <a:ext cx="522825" cy="113656"/>
          </a:xfrm>
          <a:prstGeom prst="rect">
            <a:avLst/>
          </a:prstGeom>
        </p:spPr>
      </p:pic>
      <p:pic>
        <p:nvPicPr>
          <p:cNvPr id="129" name="图片 128">
            <a:extLst>
              <a:ext uri="{FF2B5EF4-FFF2-40B4-BE49-F238E27FC236}">
                <a16:creationId xmlns:a16="http://schemas.microsoft.com/office/drawing/2014/main" id="{D5033AA2-D999-4BB0-88CD-0126F0639220}"/>
              </a:ext>
            </a:extLst>
          </p:cNvPr>
          <p:cNvPicPr>
            <a:picLocks noChangeAspect="1"/>
          </p:cNvPicPr>
          <p:nvPr/>
        </p:nvPicPr>
        <p:blipFill>
          <a:blip r:embed="rId7"/>
          <a:stretch>
            <a:fillRect/>
          </a:stretch>
        </p:blipFill>
        <p:spPr>
          <a:xfrm>
            <a:off x="4693134" y="4861365"/>
            <a:ext cx="522825" cy="113656"/>
          </a:xfrm>
          <a:prstGeom prst="rect">
            <a:avLst/>
          </a:prstGeom>
        </p:spPr>
      </p:pic>
      <p:pic>
        <p:nvPicPr>
          <p:cNvPr id="130" name="图片 129">
            <a:extLst>
              <a:ext uri="{FF2B5EF4-FFF2-40B4-BE49-F238E27FC236}">
                <a16:creationId xmlns:a16="http://schemas.microsoft.com/office/drawing/2014/main" id="{1AECEB43-1530-44C8-A8D6-96FCFE703768}"/>
              </a:ext>
            </a:extLst>
          </p:cNvPr>
          <p:cNvPicPr>
            <a:picLocks noChangeAspect="1"/>
          </p:cNvPicPr>
          <p:nvPr/>
        </p:nvPicPr>
        <p:blipFill>
          <a:blip r:embed="rId7"/>
          <a:stretch>
            <a:fillRect/>
          </a:stretch>
        </p:blipFill>
        <p:spPr>
          <a:xfrm>
            <a:off x="4688118" y="4596755"/>
            <a:ext cx="522825" cy="113656"/>
          </a:xfrm>
          <a:prstGeom prst="rect">
            <a:avLst/>
          </a:prstGeom>
        </p:spPr>
      </p:pic>
      <p:pic>
        <p:nvPicPr>
          <p:cNvPr id="131" name="图片 130">
            <a:extLst>
              <a:ext uri="{FF2B5EF4-FFF2-40B4-BE49-F238E27FC236}">
                <a16:creationId xmlns:a16="http://schemas.microsoft.com/office/drawing/2014/main" id="{63EA8679-3FE1-4A36-AE09-6C1DAE358AA2}"/>
              </a:ext>
            </a:extLst>
          </p:cNvPr>
          <p:cNvPicPr>
            <a:picLocks noChangeAspect="1"/>
          </p:cNvPicPr>
          <p:nvPr/>
        </p:nvPicPr>
        <p:blipFill>
          <a:blip r:embed="rId7"/>
          <a:stretch>
            <a:fillRect/>
          </a:stretch>
        </p:blipFill>
        <p:spPr>
          <a:xfrm>
            <a:off x="4660651" y="4359028"/>
            <a:ext cx="522825" cy="113656"/>
          </a:xfrm>
          <a:prstGeom prst="rect">
            <a:avLst/>
          </a:prstGeom>
        </p:spPr>
      </p:pic>
      <p:sp>
        <p:nvSpPr>
          <p:cNvPr id="94" name="文本框 93">
            <a:extLst>
              <a:ext uri="{FF2B5EF4-FFF2-40B4-BE49-F238E27FC236}">
                <a16:creationId xmlns:a16="http://schemas.microsoft.com/office/drawing/2014/main" id="{D318DCD1-014A-4E63-9496-0CA38529D1C3}"/>
              </a:ext>
            </a:extLst>
          </p:cNvPr>
          <p:cNvSpPr txBox="1"/>
          <p:nvPr/>
        </p:nvSpPr>
        <p:spPr>
          <a:xfrm>
            <a:off x="4602741" y="4315543"/>
            <a:ext cx="74113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Storefront recapturing detection</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5" name="文本框 94">
            <a:extLst>
              <a:ext uri="{FF2B5EF4-FFF2-40B4-BE49-F238E27FC236}">
                <a16:creationId xmlns:a16="http://schemas.microsoft.com/office/drawing/2014/main" id="{B341DA4E-F623-40E8-AE35-6EB70C5BD1AC}"/>
              </a:ext>
            </a:extLst>
          </p:cNvPr>
          <p:cNvSpPr txBox="1"/>
          <p:nvPr/>
        </p:nvSpPr>
        <p:spPr>
          <a:xfrm>
            <a:off x="4604617" y="4555965"/>
            <a:ext cx="76168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Display recapturing detection</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6" name="文本框 95">
            <a:extLst>
              <a:ext uri="{FF2B5EF4-FFF2-40B4-BE49-F238E27FC236}">
                <a16:creationId xmlns:a16="http://schemas.microsoft.com/office/drawing/2014/main" id="{5B2D3BBC-91D4-48D4-B4ED-47D2FAD1C4D8}"/>
              </a:ext>
            </a:extLst>
          </p:cNvPr>
          <p:cNvSpPr txBox="1"/>
          <p:nvPr/>
        </p:nvSpPr>
        <p:spPr>
          <a:xfrm>
            <a:off x="4612389" y="4826208"/>
            <a:ext cx="710464"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Display duplication</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7" name="文本框 96">
            <a:extLst>
              <a:ext uri="{FF2B5EF4-FFF2-40B4-BE49-F238E27FC236}">
                <a16:creationId xmlns:a16="http://schemas.microsoft.com/office/drawing/2014/main" id="{71982BED-A52E-4575-AC9B-2C22C4FA92D5}"/>
              </a:ext>
            </a:extLst>
          </p:cNvPr>
          <p:cNvSpPr txBox="1"/>
          <p:nvPr/>
        </p:nvSpPr>
        <p:spPr>
          <a:xfrm>
            <a:off x="4614451" y="5057195"/>
            <a:ext cx="67015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Cross-store duplication detection</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32" name="图片 131">
            <a:extLst>
              <a:ext uri="{FF2B5EF4-FFF2-40B4-BE49-F238E27FC236}">
                <a16:creationId xmlns:a16="http://schemas.microsoft.com/office/drawing/2014/main" id="{BBFED60C-7AA5-4026-B611-70B43996F73B}"/>
              </a:ext>
            </a:extLst>
          </p:cNvPr>
          <p:cNvPicPr>
            <a:picLocks noChangeAspect="1"/>
          </p:cNvPicPr>
          <p:nvPr/>
        </p:nvPicPr>
        <p:blipFill>
          <a:blip r:embed="rId8"/>
          <a:stretch>
            <a:fillRect/>
          </a:stretch>
        </p:blipFill>
        <p:spPr>
          <a:xfrm>
            <a:off x="2490265" y="4128495"/>
            <a:ext cx="547840" cy="171450"/>
          </a:xfrm>
          <a:prstGeom prst="rect">
            <a:avLst/>
          </a:prstGeom>
        </p:spPr>
      </p:pic>
      <p:pic>
        <p:nvPicPr>
          <p:cNvPr id="133" name="图片 132">
            <a:extLst>
              <a:ext uri="{FF2B5EF4-FFF2-40B4-BE49-F238E27FC236}">
                <a16:creationId xmlns:a16="http://schemas.microsoft.com/office/drawing/2014/main" id="{4B2B47CB-85BF-477E-AF22-380349EB3292}"/>
              </a:ext>
            </a:extLst>
          </p:cNvPr>
          <p:cNvPicPr>
            <a:picLocks noChangeAspect="1"/>
          </p:cNvPicPr>
          <p:nvPr/>
        </p:nvPicPr>
        <p:blipFill>
          <a:blip r:embed="rId8"/>
          <a:stretch>
            <a:fillRect/>
          </a:stretch>
        </p:blipFill>
        <p:spPr>
          <a:xfrm>
            <a:off x="3189010" y="4138147"/>
            <a:ext cx="547840" cy="171450"/>
          </a:xfrm>
          <a:prstGeom prst="rect">
            <a:avLst/>
          </a:prstGeom>
        </p:spPr>
      </p:pic>
      <p:pic>
        <p:nvPicPr>
          <p:cNvPr id="134" name="图片 133">
            <a:extLst>
              <a:ext uri="{FF2B5EF4-FFF2-40B4-BE49-F238E27FC236}">
                <a16:creationId xmlns:a16="http://schemas.microsoft.com/office/drawing/2014/main" id="{8F4483C7-CA80-41FF-9F6C-210557FE4810}"/>
              </a:ext>
            </a:extLst>
          </p:cNvPr>
          <p:cNvPicPr>
            <a:picLocks noChangeAspect="1"/>
          </p:cNvPicPr>
          <p:nvPr/>
        </p:nvPicPr>
        <p:blipFill>
          <a:blip r:embed="rId8"/>
          <a:stretch>
            <a:fillRect/>
          </a:stretch>
        </p:blipFill>
        <p:spPr>
          <a:xfrm>
            <a:off x="3912132" y="4128495"/>
            <a:ext cx="547840" cy="171450"/>
          </a:xfrm>
          <a:prstGeom prst="rect">
            <a:avLst/>
          </a:prstGeom>
        </p:spPr>
      </p:pic>
      <p:pic>
        <p:nvPicPr>
          <p:cNvPr id="135" name="图片 134">
            <a:extLst>
              <a:ext uri="{FF2B5EF4-FFF2-40B4-BE49-F238E27FC236}">
                <a16:creationId xmlns:a16="http://schemas.microsoft.com/office/drawing/2014/main" id="{687A2588-7A38-4F70-BD12-D910D0F5CB3A}"/>
              </a:ext>
            </a:extLst>
          </p:cNvPr>
          <p:cNvPicPr>
            <a:picLocks noChangeAspect="1"/>
          </p:cNvPicPr>
          <p:nvPr/>
        </p:nvPicPr>
        <p:blipFill>
          <a:blip r:embed="rId8"/>
          <a:stretch>
            <a:fillRect/>
          </a:stretch>
        </p:blipFill>
        <p:spPr>
          <a:xfrm>
            <a:off x="4688118" y="4128495"/>
            <a:ext cx="547840" cy="171450"/>
          </a:xfrm>
          <a:prstGeom prst="rect">
            <a:avLst/>
          </a:prstGeom>
        </p:spPr>
      </p:pic>
      <p:sp>
        <p:nvSpPr>
          <p:cNvPr id="78" name="文本框 77">
            <a:extLst>
              <a:ext uri="{FF2B5EF4-FFF2-40B4-BE49-F238E27FC236}">
                <a16:creationId xmlns:a16="http://schemas.microsoft.com/office/drawing/2014/main" id="{298F48AB-0C7F-404F-B92B-B4D76012A82F}"/>
              </a:ext>
            </a:extLst>
          </p:cNvPr>
          <p:cNvSpPr txBox="1"/>
          <p:nvPr/>
        </p:nvSpPr>
        <p:spPr>
          <a:xfrm>
            <a:off x="2407213" y="4126019"/>
            <a:ext cx="655520" cy="1538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Scenario recognition</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9" name="文本框 78">
            <a:extLst>
              <a:ext uri="{FF2B5EF4-FFF2-40B4-BE49-F238E27FC236}">
                <a16:creationId xmlns:a16="http://schemas.microsoft.com/office/drawing/2014/main" id="{F01BEF31-0549-448A-B185-C72616E499EB}"/>
              </a:ext>
            </a:extLst>
          </p:cNvPr>
          <p:cNvSpPr txBox="1"/>
          <p:nvPr/>
        </p:nvSpPr>
        <p:spPr>
          <a:xfrm>
            <a:off x="3162578" y="4112738"/>
            <a:ext cx="693834" cy="153888"/>
          </a:xfrm>
          <a:prstGeom prst="rect">
            <a:avLst/>
          </a:prstGeom>
          <a:noFill/>
        </p:spPr>
        <p:txBody>
          <a:bodyPr wrap="square" rtlCol="0">
            <a:spAutoFit/>
          </a:bodyPr>
          <a:lstStyle>
            <a:defPPr>
              <a:defRPr lang="en-US"/>
            </a:defPPr>
            <a:lvl1pPr lvl="0" defTabSz="914400">
              <a:defRPr sz="400" kern="0">
                <a:solidFill>
                  <a:prstClr val="black"/>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Product identification</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80" name="文本框 79">
            <a:extLst>
              <a:ext uri="{FF2B5EF4-FFF2-40B4-BE49-F238E27FC236}">
                <a16:creationId xmlns:a16="http://schemas.microsoft.com/office/drawing/2014/main" id="{D36656CD-B30A-4182-B3ED-117967C34C3E}"/>
              </a:ext>
            </a:extLst>
          </p:cNvPr>
          <p:cNvSpPr txBox="1"/>
          <p:nvPr/>
        </p:nvSpPr>
        <p:spPr>
          <a:xfrm>
            <a:off x="3864988" y="4100099"/>
            <a:ext cx="750888" cy="215444"/>
          </a:xfrm>
          <a:prstGeom prst="rect">
            <a:avLst/>
          </a:prstGeom>
          <a:noFill/>
        </p:spPr>
        <p:txBody>
          <a:bodyPr wrap="square" rtlCol="0">
            <a:spAutoFit/>
          </a:bodyPr>
          <a:lstStyle>
            <a:defPPr>
              <a:defRPr lang="en-US"/>
            </a:defPPr>
            <a:lvl1pPr lvl="0" defTabSz="914400">
              <a:defRPr sz="400" kern="0">
                <a:solidFill>
                  <a:prstClr val="black"/>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Widespread marketing identification</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81" name="文本框 80">
            <a:extLst>
              <a:ext uri="{FF2B5EF4-FFF2-40B4-BE49-F238E27FC236}">
                <a16:creationId xmlns:a16="http://schemas.microsoft.com/office/drawing/2014/main" id="{71C5F784-5F66-40FF-96C3-EB8732386E85}"/>
              </a:ext>
            </a:extLst>
          </p:cNvPr>
          <p:cNvSpPr txBox="1"/>
          <p:nvPr/>
        </p:nvSpPr>
        <p:spPr>
          <a:xfrm>
            <a:off x="4652455" y="4119391"/>
            <a:ext cx="691416" cy="153888"/>
          </a:xfrm>
          <a:prstGeom prst="rect">
            <a:avLst/>
          </a:prstGeom>
          <a:noFill/>
        </p:spPr>
        <p:txBody>
          <a:bodyPr wrap="square" rtlCol="0">
            <a:spAutoFit/>
          </a:bodyPr>
          <a:lstStyle>
            <a:defPPr>
              <a:defRPr lang="en-US"/>
            </a:defPPr>
            <a:lvl1pPr lvl="0" defTabSz="914400">
              <a:defRPr sz="400" kern="0">
                <a:solidFill>
                  <a:prstClr val="black"/>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Fraud detection</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37" name="图片 136">
            <a:extLst>
              <a:ext uri="{FF2B5EF4-FFF2-40B4-BE49-F238E27FC236}">
                <a16:creationId xmlns:a16="http://schemas.microsoft.com/office/drawing/2014/main" id="{3F5A7854-6DFA-4EDD-A36E-AF76FA4E5800}"/>
              </a:ext>
            </a:extLst>
          </p:cNvPr>
          <p:cNvPicPr>
            <a:picLocks noChangeAspect="1"/>
          </p:cNvPicPr>
          <p:nvPr/>
        </p:nvPicPr>
        <p:blipFill>
          <a:blip r:embed="rId7"/>
          <a:stretch>
            <a:fillRect/>
          </a:stretch>
        </p:blipFill>
        <p:spPr>
          <a:xfrm>
            <a:off x="2648327" y="6012376"/>
            <a:ext cx="371475" cy="113656"/>
          </a:xfrm>
          <a:prstGeom prst="rect">
            <a:avLst/>
          </a:prstGeom>
        </p:spPr>
      </p:pic>
      <p:pic>
        <p:nvPicPr>
          <p:cNvPr id="138" name="图片 137">
            <a:extLst>
              <a:ext uri="{FF2B5EF4-FFF2-40B4-BE49-F238E27FC236}">
                <a16:creationId xmlns:a16="http://schemas.microsoft.com/office/drawing/2014/main" id="{BD4795FE-8827-4C38-B2D7-FE3A28D2ADE8}"/>
              </a:ext>
            </a:extLst>
          </p:cNvPr>
          <p:cNvPicPr>
            <a:picLocks noChangeAspect="1"/>
          </p:cNvPicPr>
          <p:nvPr/>
        </p:nvPicPr>
        <p:blipFill>
          <a:blip r:embed="rId7"/>
          <a:stretch>
            <a:fillRect/>
          </a:stretch>
        </p:blipFill>
        <p:spPr>
          <a:xfrm>
            <a:off x="3406638" y="6012376"/>
            <a:ext cx="598041" cy="113656"/>
          </a:xfrm>
          <a:prstGeom prst="rect">
            <a:avLst/>
          </a:prstGeom>
        </p:spPr>
      </p:pic>
      <p:pic>
        <p:nvPicPr>
          <p:cNvPr id="139" name="图片 138">
            <a:extLst>
              <a:ext uri="{FF2B5EF4-FFF2-40B4-BE49-F238E27FC236}">
                <a16:creationId xmlns:a16="http://schemas.microsoft.com/office/drawing/2014/main" id="{5A6E6F2E-185E-487A-A44C-257DE8CFEABC}"/>
              </a:ext>
            </a:extLst>
          </p:cNvPr>
          <p:cNvPicPr>
            <a:picLocks noChangeAspect="1"/>
          </p:cNvPicPr>
          <p:nvPr/>
        </p:nvPicPr>
        <p:blipFill>
          <a:blip r:embed="rId7"/>
          <a:stretch>
            <a:fillRect/>
          </a:stretch>
        </p:blipFill>
        <p:spPr>
          <a:xfrm>
            <a:off x="4430138" y="6021674"/>
            <a:ext cx="371475" cy="113656"/>
          </a:xfrm>
          <a:prstGeom prst="rect">
            <a:avLst/>
          </a:prstGeom>
        </p:spPr>
      </p:pic>
      <p:sp>
        <p:nvSpPr>
          <p:cNvPr id="108" name="文本框 107">
            <a:extLst>
              <a:ext uri="{FF2B5EF4-FFF2-40B4-BE49-F238E27FC236}">
                <a16:creationId xmlns:a16="http://schemas.microsoft.com/office/drawing/2014/main" id="{DD4F1F19-E222-4F2A-ABB4-D74ECA7B4A8E}"/>
              </a:ext>
            </a:extLst>
          </p:cNvPr>
          <p:cNvSpPr txBox="1"/>
          <p:nvPr/>
        </p:nvSpPr>
        <p:spPr>
          <a:xfrm>
            <a:off x="2559710" y="5984497"/>
            <a:ext cx="655520"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Data analysis</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0" name="文本框 109">
            <a:extLst>
              <a:ext uri="{FF2B5EF4-FFF2-40B4-BE49-F238E27FC236}">
                <a16:creationId xmlns:a16="http://schemas.microsoft.com/office/drawing/2014/main" id="{432F0593-7BE2-4561-BD84-05DC442E373B}"/>
              </a:ext>
            </a:extLst>
          </p:cNvPr>
          <p:cNvSpPr txBox="1"/>
          <p:nvPr/>
        </p:nvSpPr>
        <p:spPr>
          <a:xfrm>
            <a:off x="3346078" y="5986173"/>
            <a:ext cx="790738"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AI algorithms in retail</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9" name="文本框 108">
            <a:extLst>
              <a:ext uri="{FF2B5EF4-FFF2-40B4-BE49-F238E27FC236}">
                <a16:creationId xmlns:a16="http://schemas.microsoft.com/office/drawing/2014/main" id="{9124F9BC-E06C-44FC-B4CB-E818D6BBA992}"/>
              </a:ext>
            </a:extLst>
          </p:cNvPr>
          <p:cNvSpPr txBox="1"/>
          <p:nvPr/>
        </p:nvSpPr>
        <p:spPr>
          <a:xfrm>
            <a:off x="4238220" y="5984496"/>
            <a:ext cx="870261"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Optimization training</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40" name="图片 139">
            <a:extLst>
              <a:ext uri="{FF2B5EF4-FFF2-40B4-BE49-F238E27FC236}">
                <a16:creationId xmlns:a16="http://schemas.microsoft.com/office/drawing/2014/main" id="{4014096C-250D-4032-BAD5-B189A2FF612E}"/>
              </a:ext>
            </a:extLst>
          </p:cNvPr>
          <p:cNvPicPr>
            <a:picLocks noChangeAspect="1"/>
          </p:cNvPicPr>
          <p:nvPr/>
        </p:nvPicPr>
        <p:blipFill>
          <a:blip r:embed="rId9"/>
          <a:stretch>
            <a:fillRect/>
          </a:stretch>
        </p:blipFill>
        <p:spPr>
          <a:xfrm>
            <a:off x="2944414" y="5811699"/>
            <a:ext cx="857250" cy="125625"/>
          </a:xfrm>
          <a:prstGeom prst="rect">
            <a:avLst/>
          </a:prstGeom>
        </p:spPr>
      </p:pic>
      <p:sp>
        <p:nvSpPr>
          <p:cNvPr id="107" name="文本框 106">
            <a:extLst>
              <a:ext uri="{FF2B5EF4-FFF2-40B4-BE49-F238E27FC236}">
                <a16:creationId xmlns:a16="http://schemas.microsoft.com/office/drawing/2014/main" id="{CF348AC1-D589-40E4-B705-89B46657A160}"/>
              </a:ext>
            </a:extLst>
          </p:cNvPr>
          <p:cNvSpPr txBox="1"/>
          <p:nvPr/>
        </p:nvSpPr>
        <p:spPr>
          <a:xfrm>
            <a:off x="2940464" y="5791136"/>
            <a:ext cx="655520" cy="1692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Workflow</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41" name="图片 140">
            <a:extLst>
              <a:ext uri="{FF2B5EF4-FFF2-40B4-BE49-F238E27FC236}">
                <a16:creationId xmlns:a16="http://schemas.microsoft.com/office/drawing/2014/main" id="{F8287379-76FE-4E5B-AE83-6FD3DD7D6974}"/>
              </a:ext>
            </a:extLst>
          </p:cNvPr>
          <p:cNvPicPr>
            <a:picLocks noChangeAspect="1"/>
          </p:cNvPicPr>
          <p:nvPr/>
        </p:nvPicPr>
        <p:blipFill>
          <a:blip r:embed="rId7"/>
          <a:stretch>
            <a:fillRect/>
          </a:stretch>
        </p:blipFill>
        <p:spPr>
          <a:xfrm>
            <a:off x="1792622" y="6021674"/>
            <a:ext cx="307286" cy="113656"/>
          </a:xfrm>
          <a:prstGeom prst="rect">
            <a:avLst/>
          </a:prstGeom>
        </p:spPr>
      </p:pic>
      <p:sp>
        <p:nvSpPr>
          <p:cNvPr id="106" name="文本框 105">
            <a:extLst>
              <a:ext uri="{FF2B5EF4-FFF2-40B4-BE49-F238E27FC236}">
                <a16:creationId xmlns:a16="http://schemas.microsoft.com/office/drawing/2014/main" id="{ECDA7EDB-A08C-4242-8398-76BC20034E0C}"/>
              </a:ext>
            </a:extLst>
          </p:cNvPr>
          <p:cNvSpPr txBox="1"/>
          <p:nvPr/>
        </p:nvSpPr>
        <p:spPr>
          <a:xfrm>
            <a:off x="1761805" y="6012376"/>
            <a:ext cx="39760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Display images</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05" name="文本框 104">
            <a:extLst>
              <a:ext uri="{FF2B5EF4-FFF2-40B4-BE49-F238E27FC236}">
                <a16:creationId xmlns:a16="http://schemas.microsoft.com/office/drawing/2014/main" id="{E9AB9524-A1D3-4B22-82BA-C88C67B31D93}"/>
              </a:ext>
            </a:extLst>
          </p:cNvPr>
          <p:cNvSpPr txBox="1"/>
          <p:nvPr/>
        </p:nvSpPr>
        <p:spPr>
          <a:xfrm>
            <a:off x="1319261" y="6012376"/>
            <a:ext cx="39760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Store images</a:t>
            </a:r>
            <a:endParaRPr kumimoji="0" lang="zh-CN" altLang="en-US" sz="4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58765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00041EE9-459D-4DF5-873D-96056ACE6D9E}"/>
              </a:ext>
            </a:extLst>
          </p:cNvPr>
          <p:cNvSpPr>
            <a:spLocks noGrp="1"/>
          </p:cNvSpPr>
          <p:nvPr>
            <p:ph type="subTitle" idx="1"/>
          </p:nvPr>
        </p:nvSpPr>
        <p:spPr>
          <a:xfrm>
            <a:off x="571739" y="385898"/>
            <a:ext cx="10740640" cy="441937"/>
          </a:xfrm>
        </p:spPr>
        <p:txBody>
          <a:bodyPr>
            <a:noAutofit/>
          </a:bodyPr>
          <a:lstStyle/>
          <a:p>
            <a:pPr>
              <a:lnSpc>
                <a:spcPct val="100000"/>
              </a:lnSpc>
            </a:pPr>
            <a:r>
              <a:rPr lang="en-US" altLang="zh-CN" dirty="0">
                <a:latin typeface="Arial" panose="020B0604020202020204" pitchFamily="34" charset="0"/>
                <a:cs typeface="Arial" panose="020B0604020202020204" pitchFamily="34" charset="0"/>
              </a:rPr>
              <a:t>Case Study for </a:t>
            </a:r>
            <a:r>
              <a:rPr b="0" u="none" dirty="0">
                <a:latin typeface="Arial" panose="020B0604020202020204" pitchFamily="34" charset="0"/>
                <a:cs typeface="Arial" panose="020B0604020202020204" pitchFamily="34" charset="0"/>
              </a:rPr>
              <a:t>AI-</a:t>
            </a:r>
            <a:r>
              <a:rPr lang="en-US" b="0" u="none" dirty="0">
                <a:latin typeface="Arial" panose="020B0604020202020204" pitchFamily="34" charset="0"/>
                <a:cs typeface="Arial" panose="020B0604020202020204" pitchFamily="34" charset="0"/>
              </a:rPr>
              <a:t>supported </a:t>
            </a:r>
            <a:r>
              <a:rPr b="0" u="none" dirty="0">
                <a:latin typeface="Arial" panose="020B0604020202020204" pitchFamily="34" charset="0"/>
                <a:cs typeface="Arial" panose="020B0604020202020204" pitchFamily="34" charset="0"/>
              </a:rPr>
              <a:t>Shop Inspection: Baixiang Food</a:t>
            </a:r>
            <a:endParaRPr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F793BAF0-F4BF-4ED8-A6C8-8D63E38A0D2C}"/>
              </a:ext>
            </a:extLst>
          </p:cNvPr>
          <p:cNvSpPr>
            <a:spLocks noGrp="1"/>
          </p:cNvSpPr>
          <p:nvPr>
            <p:ph idx="12"/>
          </p:nvPr>
        </p:nvSpPr>
        <p:spPr>
          <a:xfrm>
            <a:off x="580175" y="942155"/>
            <a:ext cx="10733557" cy="524094"/>
          </a:xfrm>
        </p:spPr>
        <p:txBody>
          <a:bodyPr>
            <a:noAutofit/>
          </a:bodyPr>
          <a:lstStyle/>
          <a:p>
            <a:pPr algn="just" defTabSz="914400">
              <a:spcAft>
                <a:spcPts val="0"/>
              </a:spcAft>
              <a:defRPr/>
            </a:pPr>
            <a:r>
              <a:rPr sz="1100" b="0" u="none" dirty="0">
                <a:latin typeface="Arial" panose="020B0604020202020204" pitchFamily="34" charset="0"/>
              </a:rPr>
              <a:t>Founded in 1997, </a:t>
            </a:r>
            <a:r>
              <a:rPr sz="1100" b="1" u="none" dirty="0">
                <a:latin typeface="Arial" panose="020B0604020202020204" pitchFamily="34" charset="0"/>
              </a:rPr>
              <a:t>Baixiang Food</a:t>
            </a:r>
            <a:r>
              <a:rPr sz="1100" b="0" u="none" dirty="0">
                <a:latin typeface="Arial" panose="020B0604020202020204" pitchFamily="34" charset="0"/>
              </a:rPr>
              <a:t> Co., Ltd. is a comprehensive food enterprise mainly producing and selling high-quality flour products. Since 2003, it has maintained a market share of about 18%, ranking among the top in the Chinese market. At present, Baixiang Group has hundreds of products and nearly 1.2 million sales terminals, covering 30 provinces, cities, and autonomous regions in China. Parts of products are sold overseas.</a:t>
            </a:r>
            <a:endParaRPr lang="en-US" altLang="zh-CN" sz="1100" kern="0" dirty="0">
              <a:solidFill>
                <a:srgbClr val="C00000"/>
              </a:solidFill>
              <a:latin typeface="Arial" panose="020B0604020202020204" pitchFamily="34" charset="0"/>
              <a:ea typeface="微软雅黑" panose="020B0503020204020204" pitchFamily="34" charset="-122"/>
            </a:endParaRPr>
          </a:p>
        </p:txBody>
      </p:sp>
      <p:pic>
        <p:nvPicPr>
          <p:cNvPr id="6" name="图片 5">
            <a:extLst>
              <a:ext uri="{FF2B5EF4-FFF2-40B4-BE49-F238E27FC236}">
                <a16:creationId xmlns:a16="http://schemas.microsoft.com/office/drawing/2014/main" id="{583A7EB0-77E3-4710-A309-7BA77F929851}"/>
              </a:ext>
            </a:extLst>
          </p:cNvPr>
          <p:cNvPicPr>
            <a:picLocks noChangeAspect="1"/>
          </p:cNvPicPr>
          <p:nvPr/>
        </p:nvPicPr>
        <p:blipFill>
          <a:blip r:embed="rId2"/>
          <a:stretch>
            <a:fillRect/>
          </a:stretch>
        </p:blipFill>
        <p:spPr>
          <a:xfrm>
            <a:off x="10479330" y="43657"/>
            <a:ext cx="1663813" cy="447370"/>
          </a:xfrm>
          <a:prstGeom prst="rect">
            <a:avLst/>
          </a:prstGeom>
        </p:spPr>
      </p:pic>
      <p:sp>
        <p:nvSpPr>
          <p:cNvPr id="7" name="矩形 6">
            <a:extLst>
              <a:ext uri="{FF2B5EF4-FFF2-40B4-BE49-F238E27FC236}">
                <a16:creationId xmlns:a16="http://schemas.microsoft.com/office/drawing/2014/main" id="{C91669FA-50ED-462D-A1F2-0D872293BA9C}"/>
              </a:ext>
            </a:extLst>
          </p:cNvPr>
          <p:cNvSpPr/>
          <p:nvPr/>
        </p:nvSpPr>
        <p:spPr>
          <a:xfrm>
            <a:off x="1123440" y="1788383"/>
            <a:ext cx="879531" cy="261610"/>
          </a:xfrm>
          <a:prstGeom prst="rect">
            <a:avLst/>
          </a:prstGeom>
        </p:spPr>
        <p:txBody>
          <a:bodyPr wrap="square">
            <a:no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EA5A4F"/>
                </a:solidFill>
                <a:effectLst/>
                <a:uLnTx/>
                <a:uFillTx/>
                <a:latin typeface="Arial" panose="020B0604020202020204" pitchFamily="34" charset="0"/>
                <a:ea typeface="+mn-ea"/>
                <a:cs typeface="Arial" panose="020B0604020202020204" pitchFamily="34" charset="0"/>
              </a:rPr>
              <a:t>AS IS</a:t>
            </a:r>
            <a:endParaRPr kumimoji="0" lang="zh-CN" altLang="en-US" sz="1100" b="1" i="0" u="none" strike="noStrike" kern="1200" cap="none" spc="0" normalizeH="0" baseline="0" noProof="0" dirty="0">
              <a:ln>
                <a:noFill/>
              </a:ln>
              <a:solidFill>
                <a:srgbClr val="EA5A4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12750FE1-4F2C-48D7-873F-40EBE07BC168}"/>
              </a:ext>
            </a:extLst>
          </p:cNvPr>
          <p:cNvSpPr/>
          <p:nvPr/>
        </p:nvSpPr>
        <p:spPr>
          <a:xfrm>
            <a:off x="571739" y="1746910"/>
            <a:ext cx="2343410" cy="4409454"/>
          </a:xfrm>
          <a:prstGeom prst="rect">
            <a:avLst/>
          </a:prstGeom>
          <a:noFill/>
          <a:ln w="3175" cap="flat" cmpd="sng" algn="ctr">
            <a:solidFill>
              <a:srgbClr val="DDDDDD">
                <a:lumMod val="90000"/>
              </a:srgbClr>
            </a:solidFill>
            <a:prstDash val="solid"/>
            <a:miter lim="800000"/>
          </a:ln>
          <a:effectLst/>
        </p:spPr>
        <p:txBody>
          <a:bodyPr rot="0" spcFirstLastPara="0" vertOverflow="overflow" horzOverflow="overflow" vert="horz" wrap="square" lIns="91332" tIns="45666" rIns="91332" bIns="45666" numCol="1" spcCol="0" rtlCol="0" fromWordArt="0" anchor="ctr" anchorCtr="0" forceAA="0" compatLnSpc="1">
            <a:prstTxWarp prst="textNoShape">
              <a:avLst/>
            </a:prstTxWarp>
            <a:noAutofit/>
          </a:bodyPr>
          <a:lstStyle/>
          <a:p>
            <a:pPr marL="0" marR="0" lvl="0" indent="0" algn="ctr" defTabSz="913381"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61E8FD54-9265-480D-97DD-A7260455BD6F}"/>
              </a:ext>
            </a:extLst>
          </p:cNvPr>
          <p:cNvSpPr txBox="1"/>
          <p:nvPr/>
        </p:nvSpPr>
        <p:spPr>
          <a:xfrm>
            <a:off x="649012" y="2070187"/>
            <a:ext cx="2263174" cy="4001095"/>
          </a:xfrm>
          <a:prstGeom prst="rect">
            <a:avLst/>
          </a:prstGeom>
          <a:noFill/>
        </p:spPr>
        <p:txBody>
          <a:bodyPr wrap="square" rtlCol="0">
            <a:noAutofit/>
          </a:bodyPr>
          <a:lstStyle/>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1000" b="1"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High labor costs</a:t>
            </a:r>
            <a:endParaRPr kumimoji="0" lang="en-US" altLang="zh-CN" sz="1000" b="1"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78"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srgbClr val="1D1D1A">
                    <a:lumMod val="75000"/>
                    <a:lumOff val="25000"/>
                  </a:srgbClr>
                </a:solidFill>
                <a:effectLst/>
                <a:uLnTx/>
                <a:uFillTx/>
                <a:latin typeface="Arial" panose="020B0604020202020204" pitchFamily="34" charset="0"/>
                <a:ea typeface="+mn-ea"/>
                <a:cs typeface="Arial" panose="020B0604020202020204" pitchFamily="34" charset="0"/>
              </a:rPr>
              <a:t>50+ reviewers are needed to final check the SKUs each year, and thousands of salespersons are needed to take photos offline and manually enter SKU data.</a:t>
            </a:r>
            <a:endParaRPr kumimoji="0" lang="en-US" altLang="zh-CN" sz="900" b="0" i="0" u="none" strike="noStrike" kern="1200" cap="none" spc="0" normalizeH="0" baseline="0" noProof="0" dirty="0">
              <a:ln>
                <a:noFill/>
              </a:ln>
              <a:solidFill>
                <a:srgbClr val="1D1D1A">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1000" b="1"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Low efficiency</a:t>
            </a:r>
            <a:endParaRPr kumimoji="0" lang="en-US" altLang="zh-CN" sz="1000" b="1"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78"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srgbClr val="1D1D1A">
                    <a:lumMod val="75000"/>
                    <a:lumOff val="25000"/>
                  </a:srgbClr>
                </a:solidFill>
                <a:effectLst/>
                <a:uLnTx/>
                <a:uFillTx/>
                <a:latin typeface="Arial" panose="020B0604020202020204" pitchFamily="34" charset="0"/>
                <a:ea typeface="+mn-ea"/>
                <a:cs typeface="Arial" panose="020B0604020202020204" pitchFamily="34" charset="0"/>
              </a:rPr>
              <a:t>It usually takes several working days for reviewers to review the photos taken by salespersons.</a:t>
            </a:r>
            <a:endParaRPr kumimoji="0" lang="en-US" altLang="zh-CN" sz="900" b="0" i="0" u="none" strike="noStrike" kern="1200" cap="none" spc="0" normalizeH="0" baseline="0" noProof="0" dirty="0">
              <a:ln>
                <a:noFill/>
              </a:ln>
              <a:solidFill>
                <a:srgbClr val="1D1D1A">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1000" b="1"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Low accuracy and inconsistent standards</a:t>
            </a:r>
            <a:endParaRPr kumimoji="0" lang="en-US" altLang="zh-CN" sz="1000" b="1"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78"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srgbClr val="1D1D1A">
                    <a:lumMod val="75000"/>
                    <a:lumOff val="25000"/>
                  </a:srgbClr>
                </a:solidFill>
                <a:effectLst/>
                <a:uLnTx/>
                <a:uFillTx/>
                <a:latin typeface="Arial" panose="020B0604020202020204" pitchFamily="34" charset="0"/>
                <a:ea typeface="+mn-ea"/>
                <a:cs typeface="Arial" panose="020B0604020202020204" pitchFamily="34" charset="0"/>
              </a:rPr>
              <a:t>The standards of offline system vary by region in each province, which is hard to unify.</a:t>
            </a:r>
            <a:endParaRPr kumimoji="0" lang="en-US" altLang="zh-CN" sz="900" b="0" i="0" u="none" strike="noStrike" kern="1200" cap="none" spc="0" normalizeH="0" baseline="0" noProof="0" dirty="0">
              <a:ln>
                <a:noFill/>
              </a:ln>
              <a:solidFill>
                <a:srgbClr val="1D1D1A">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1000" b="1"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Falsification out of control</a:t>
            </a:r>
            <a:endParaRPr kumimoji="0" lang="en-US" altLang="zh-CN" sz="1000" b="1"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78"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srgbClr val="1D1D1A">
                    <a:lumMod val="75000"/>
                    <a:lumOff val="25000"/>
                  </a:srgbClr>
                </a:solidFill>
                <a:effectLst/>
                <a:uLnTx/>
                <a:uFillTx/>
                <a:latin typeface="Arial" panose="020B0604020202020204" pitchFamily="34" charset="0"/>
                <a:ea typeface="+mn-ea"/>
                <a:cs typeface="Arial" panose="020B0604020202020204" pitchFamily="34" charset="0"/>
              </a:rPr>
              <a:t>Salespersons may not go to the specified stored to take pictures, and they may go to another one instead.</a:t>
            </a:r>
            <a:endParaRPr kumimoji="0" lang="en-US" altLang="zh-CN" sz="900" b="0" i="0" u="none" strike="noStrike" kern="1200" cap="none" spc="0" normalizeH="0" baseline="0" noProof="0" dirty="0">
              <a:ln>
                <a:noFill/>
              </a:ln>
              <a:solidFill>
                <a:srgbClr val="1D1D1A">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78" rtl="0" eaLnBrk="1" fontAlgn="auto"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171450" marR="0" lvl="0" indent="-171450" algn="l" defTabSz="914478"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sz="1000" b="1"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Falsified data leading to a wrong decision</a:t>
            </a:r>
            <a:endParaRPr kumimoji="0" lang="en-US" altLang="zh-CN" sz="1000" b="1"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78"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dirty="0">
                <a:ln>
                  <a:noFill/>
                </a:ln>
                <a:solidFill>
                  <a:srgbClr val="1D1D1A">
                    <a:lumMod val="75000"/>
                    <a:lumOff val="25000"/>
                  </a:srgbClr>
                </a:solidFill>
                <a:effectLst/>
                <a:uLnTx/>
                <a:uFillTx/>
                <a:latin typeface="Arial" panose="020B0604020202020204" pitchFamily="34" charset="0"/>
                <a:ea typeface="+mn-ea"/>
                <a:cs typeface="Arial" panose="020B0604020202020204" pitchFamily="34" charset="0"/>
              </a:rPr>
              <a:t>The reviewers fail to update the complete data after the data is reviewed, which delays the overall data analysis.</a:t>
            </a:r>
            <a:endParaRPr kumimoji="0" lang="zh-CN" altLang="en-US" sz="1000" b="0" i="0" u="none" strike="noStrike" kern="1200" cap="none" spc="0" normalizeH="0" baseline="0" noProof="0" dirty="0">
              <a:ln>
                <a:noFill/>
              </a:ln>
              <a:solidFill>
                <a:srgbClr val="1D1D1A"/>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10" name="图片 9">
            <a:extLst>
              <a:ext uri="{FF2B5EF4-FFF2-40B4-BE49-F238E27FC236}">
                <a16:creationId xmlns:a16="http://schemas.microsoft.com/office/drawing/2014/main" id="{7B4C6526-65FC-4B8A-A98A-12EF249DD7E9}"/>
              </a:ext>
            </a:extLst>
          </p:cNvPr>
          <p:cNvPicPr>
            <a:picLocks noChangeAspect="1"/>
          </p:cNvPicPr>
          <p:nvPr/>
        </p:nvPicPr>
        <p:blipFill>
          <a:blip r:embed="rId3"/>
          <a:stretch>
            <a:fillRect/>
          </a:stretch>
        </p:blipFill>
        <p:spPr>
          <a:xfrm>
            <a:off x="3439978" y="2336021"/>
            <a:ext cx="7667809" cy="3669441"/>
          </a:xfrm>
          <a:prstGeom prst="rect">
            <a:avLst/>
          </a:prstGeom>
        </p:spPr>
      </p:pic>
      <p:sp>
        <p:nvSpPr>
          <p:cNvPr id="11" name="矩形 10">
            <a:extLst>
              <a:ext uri="{FF2B5EF4-FFF2-40B4-BE49-F238E27FC236}">
                <a16:creationId xmlns:a16="http://schemas.microsoft.com/office/drawing/2014/main" id="{1AA9FD1C-7875-4101-AA99-05D0FE837C41}"/>
              </a:ext>
            </a:extLst>
          </p:cNvPr>
          <p:cNvSpPr/>
          <p:nvPr/>
        </p:nvSpPr>
        <p:spPr>
          <a:xfrm>
            <a:off x="7099302" y="1812906"/>
            <a:ext cx="1801285" cy="246221"/>
          </a:xfrm>
          <a:prstGeom prst="rect">
            <a:avLst/>
          </a:prstGeom>
        </p:spPr>
        <p:txBody>
          <a:bodyPr wrap="square">
            <a:noAutofit/>
          </a:bodyPr>
          <a:lstStyle/>
          <a:p>
            <a:pPr marL="0" marR="0" lvl="0" indent="0" algn="ctr" defTabSz="608889"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Detection into recapture and duplication</a:t>
            </a:r>
          </a:p>
        </p:txBody>
      </p:sp>
      <p:cxnSp>
        <p:nvCxnSpPr>
          <p:cNvPr id="12" name="直接连接符 11">
            <a:extLst>
              <a:ext uri="{FF2B5EF4-FFF2-40B4-BE49-F238E27FC236}">
                <a16:creationId xmlns:a16="http://schemas.microsoft.com/office/drawing/2014/main" id="{43902E02-C9C9-4230-980F-21EF47B0A2A9}"/>
              </a:ext>
            </a:extLst>
          </p:cNvPr>
          <p:cNvCxnSpPr/>
          <p:nvPr/>
        </p:nvCxnSpPr>
        <p:spPr>
          <a:xfrm flipV="1">
            <a:off x="7463180" y="2229242"/>
            <a:ext cx="1072072" cy="233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2" descr="C:\Users\c00451803\AppData\Roaming\eSpace_Desktop\UserData\c00451803\imagefiles\originalImgfiles\8082C257-AE0F-4022-95AF-64D1F9919236.JPG">
            <a:extLst>
              <a:ext uri="{FF2B5EF4-FFF2-40B4-BE49-F238E27FC236}">
                <a16:creationId xmlns:a16="http://schemas.microsoft.com/office/drawing/2014/main" id="{8495C9FF-700D-42CF-AF22-03D28712F9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97" y="2291469"/>
            <a:ext cx="894014" cy="871435"/>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148F3C1F-3DE3-4B17-B059-8C8462755B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7029" y="2258675"/>
            <a:ext cx="909504" cy="892089"/>
          </a:xfrm>
          <a:prstGeom prst="rect">
            <a:avLst/>
          </a:prstGeom>
        </p:spPr>
      </p:pic>
      <p:sp>
        <p:nvSpPr>
          <p:cNvPr id="15" name="矩形 14">
            <a:extLst>
              <a:ext uri="{FF2B5EF4-FFF2-40B4-BE49-F238E27FC236}">
                <a16:creationId xmlns:a16="http://schemas.microsoft.com/office/drawing/2014/main" id="{3FF16A8D-82AA-4369-93D8-3C87E09A9499}"/>
              </a:ext>
            </a:extLst>
          </p:cNvPr>
          <p:cNvSpPr/>
          <p:nvPr/>
        </p:nvSpPr>
        <p:spPr>
          <a:xfrm>
            <a:off x="8780370" y="1812906"/>
            <a:ext cx="1622821" cy="246221"/>
          </a:xfrm>
          <a:prstGeom prst="rect">
            <a:avLst/>
          </a:prstGeom>
        </p:spPr>
        <p:txBody>
          <a:bodyPr wrap="square">
            <a:noAutofit/>
          </a:bodyPr>
          <a:lstStyle/>
          <a:p>
            <a:pPr marL="0" marR="0" lvl="0" indent="0" algn="ctr" defTabSz="608889"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Stocktaking of shelves and displays</a:t>
            </a:r>
          </a:p>
        </p:txBody>
      </p:sp>
      <p:cxnSp>
        <p:nvCxnSpPr>
          <p:cNvPr id="16" name="直接连接符 15">
            <a:extLst>
              <a:ext uri="{FF2B5EF4-FFF2-40B4-BE49-F238E27FC236}">
                <a16:creationId xmlns:a16="http://schemas.microsoft.com/office/drawing/2014/main" id="{3AF665CF-9B4B-4EF5-BA06-2F2A764A8D2B}"/>
              </a:ext>
            </a:extLst>
          </p:cNvPr>
          <p:cNvCxnSpPr/>
          <p:nvPr/>
        </p:nvCxnSpPr>
        <p:spPr>
          <a:xfrm>
            <a:off x="9050317" y="2212634"/>
            <a:ext cx="108292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B41692D2-B324-4D54-9030-A3E32B8416C6}"/>
              </a:ext>
            </a:extLst>
          </p:cNvPr>
          <p:cNvSpPr/>
          <p:nvPr/>
        </p:nvSpPr>
        <p:spPr>
          <a:xfrm>
            <a:off x="6040867" y="1812906"/>
            <a:ext cx="1073195" cy="246221"/>
          </a:xfrm>
          <a:prstGeom prst="rect">
            <a:avLst/>
          </a:prstGeom>
        </p:spPr>
        <p:txBody>
          <a:bodyPr wrap="square">
            <a:noAutofit/>
          </a:bodyPr>
          <a:lstStyle/>
          <a:p>
            <a:pPr marL="0" marR="0" lvl="0" indent="0" algn="ctr" defTabSz="608889" rtl="0" eaLnBrk="1" fontAlgn="auto" latinLnBrk="0" hangingPunct="1">
              <a:lnSpc>
                <a:spcPct val="100000"/>
              </a:lnSpc>
              <a:spcBef>
                <a:spcPts val="0"/>
              </a:spcBef>
              <a:spcAft>
                <a:spcPts val="0"/>
              </a:spcAft>
              <a:buClrTx/>
              <a:buSzTx/>
              <a:buFontTx/>
              <a:buNone/>
              <a:tabLst/>
              <a:defRPr/>
            </a:pPr>
            <a:r>
              <a:rPr kumimoji="0" sz="10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Store sign-in matching</a:t>
            </a:r>
          </a:p>
        </p:txBody>
      </p:sp>
      <p:cxnSp>
        <p:nvCxnSpPr>
          <p:cNvPr id="18" name="直接连接符 17">
            <a:extLst>
              <a:ext uri="{FF2B5EF4-FFF2-40B4-BE49-F238E27FC236}">
                <a16:creationId xmlns:a16="http://schemas.microsoft.com/office/drawing/2014/main" id="{C8E757B5-391A-400D-A357-A396417799A4}"/>
              </a:ext>
            </a:extLst>
          </p:cNvPr>
          <p:cNvCxnSpPr/>
          <p:nvPr/>
        </p:nvCxnSpPr>
        <p:spPr>
          <a:xfrm>
            <a:off x="6017528" y="2236774"/>
            <a:ext cx="108292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374CDA2C-F131-468A-B8A3-E49672A7DC80}"/>
              </a:ext>
            </a:extLst>
          </p:cNvPr>
          <p:cNvPicPr>
            <a:picLocks noChangeAspect="1"/>
          </p:cNvPicPr>
          <p:nvPr/>
        </p:nvPicPr>
        <p:blipFill>
          <a:blip r:embed="rId6"/>
          <a:stretch>
            <a:fillRect/>
          </a:stretch>
        </p:blipFill>
        <p:spPr>
          <a:xfrm>
            <a:off x="6144513" y="2291469"/>
            <a:ext cx="828957" cy="892089"/>
          </a:xfrm>
          <a:prstGeom prst="rect">
            <a:avLst/>
          </a:prstGeom>
        </p:spPr>
      </p:pic>
      <p:sp>
        <p:nvSpPr>
          <p:cNvPr id="20" name="文本框 19">
            <a:extLst>
              <a:ext uri="{FF2B5EF4-FFF2-40B4-BE49-F238E27FC236}">
                <a16:creationId xmlns:a16="http://schemas.microsoft.com/office/drawing/2014/main" id="{E7DA5614-92F5-41FD-82C1-4FC2C47C2CF8}"/>
              </a:ext>
            </a:extLst>
          </p:cNvPr>
          <p:cNvSpPr txBox="1"/>
          <p:nvPr/>
        </p:nvSpPr>
        <p:spPr>
          <a:xfrm>
            <a:off x="7431378" y="3144139"/>
            <a:ext cx="1167339" cy="612155"/>
          </a:xfrm>
          <a:prstGeom prst="rect">
            <a:avLst/>
          </a:prstGeom>
          <a:noFill/>
        </p:spPr>
        <p:txBody>
          <a:bodyPr wrap="square" rtlCol="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sz="105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Identification rate: </a:t>
            </a:r>
            <a:r>
              <a:rPr kumimoji="0" sz="105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93%+</a:t>
            </a:r>
            <a:endParaRPr kumimoji="0" lang="en-US" altLang="zh-CN" sz="700" b="0"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1" name="文本框 20">
            <a:extLst>
              <a:ext uri="{FF2B5EF4-FFF2-40B4-BE49-F238E27FC236}">
                <a16:creationId xmlns:a16="http://schemas.microsoft.com/office/drawing/2014/main" id="{324CF68C-4A0C-4BCB-A24F-0C702B6C9FB0}"/>
              </a:ext>
            </a:extLst>
          </p:cNvPr>
          <p:cNvSpPr txBox="1"/>
          <p:nvPr/>
        </p:nvSpPr>
        <p:spPr>
          <a:xfrm>
            <a:off x="8815612" y="3144139"/>
            <a:ext cx="1647376" cy="846386"/>
          </a:xfrm>
          <a:prstGeom prst="rect">
            <a:avLst/>
          </a:prstGeom>
          <a:noFill/>
        </p:spPr>
        <p:txBody>
          <a:bodyPr wrap="square" rtlCol="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SKUs: </a:t>
            </a:r>
            <a:r>
              <a:rPr kumimoji="0" sz="11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500+</a:t>
            </a:r>
            <a:endParaRPr kumimoji="0" lang="en-US" altLang="zh-CN" sz="500" b="0"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12192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Identification rate: </a:t>
            </a:r>
            <a:r>
              <a:rPr kumimoji="0" sz="11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92%+</a:t>
            </a:r>
          </a:p>
        </p:txBody>
      </p:sp>
      <p:sp>
        <p:nvSpPr>
          <p:cNvPr id="22" name="文本框 21">
            <a:extLst>
              <a:ext uri="{FF2B5EF4-FFF2-40B4-BE49-F238E27FC236}">
                <a16:creationId xmlns:a16="http://schemas.microsoft.com/office/drawing/2014/main" id="{3844E87A-112A-4C7E-B239-8E3420AB820B}"/>
              </a:ext>
            </a:extLst>
          </p:cNvPr>
          <p:cNvSpPr txBox="1"/>
          <p:nvPr/>
        </p:nvSpPr>
        <p:spPr>
          <a:xfrm>
            <a:off x="5735303" y="3164543"/>
            <a:ext cx="1647376" cy="846386"/>
          </a:xfrm>
          <a:prstGeom prst="rect">
            <a:avLst/>
          </a:prstGeom>
          <a:noFill/>
        </p:spPr>
        <p:txBody>
          <a:bodyPr wrap="square" rtlCol="0">
            <a:no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Millions</a:t>
            </a:r>
            <a:r>
              <a:rPr kumimoji="0" sz="11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 of stores</a:t>
            </a:r>
            <a:endParaRPr kumimoji="0" lang="en-US" altLang="zh-CN" sz="500" b="0" i="0" u="none" strike="noStrike" kern="1200" cap="none" spc="0" normalizeH="0" baseline="0" noProof="0" dirty="0">
              <a:ln>
                <a:noFill/>
              </a:ln>
              <a:solidFill>
                <a:srgbClr val="1D1D1A">
                  <a:lumMod val="75000"/>
                  <a:lumOff val="2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1219200"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Matching rate: </a:t>
            </a:r>
            <a:r>
              <a:rPr kumimoji="0" sz="11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90%+</a:t>
            </a:r>
          </a:p>
        </p:txBody>
      </p:sp>
      <p:sp>
        <p:nvSpPr>
          <p:cNvPr id="36" name="矩形 35">
            <a:extLst>
              <a:ext uri="{FF2B5EF4-FFF2-40B4-BE49-F238E27FC236}">
                <a16:creationId xmlns:a16="http://schemas.microsoft.com/office/drawing/2014/main" id="{A7828C41-9A29-440E-B2B0-11FA819D2721}"/>
              </a:ext>
            </a:extLst>
          </p:cNvPr>
          <p:cNvSpPr/>
          <p:nvPr/>
        </p:nvSpPr>
        <p:spPr>
          <a:xfrm>
            <a:off x="3220204" y="1770190"/>
            <a:ext cx="879531" cy="261610"/>
          </a:xfrm>
          <a:prstGeom prst="rect">
            <a:avLst/>
          </a:prstGeom>
        </p:spPr>
        <p:txBody>
          <a:bodyPr wrap="square">
            <a:noAutofit/>
          </a:bodyPr>
          <a:lstStyle/>
          <a:p>
            <a:pPr marL="0" marR="0" lvl="0" indent="0" algn="ctr" defTabSz="914478"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srgbClr val="EA5A4F"/>
                </a:solidFill>
                <a:effectLst/>
                <a:uLnTx/>
                <a:uFillTx/>
                <a:latin typeface="Arial" panose="020B0604020202020204" pitchFamily="34" charset="0"/>
                <a:ea typeface="+mn-ea"/>
                <a:cs typeface="Arial" panose="020B0604020202020204" pitchFamily="34" charset="0"/>
              </a:rPr>
              <a:t>TO BE</a:t>
            </a:r>
            <a:endParaRPr kumimoji="0" lang="zh-CN" altLang="en-US" sz="1100" b="1" i="0" u="none" strike="noStrike" kern="1200" cap="none" spc="0" normalizeH="0" baseline="0" noProof="0" dirty="0">
              <a:ln>
                <a:noFill/>
              </a:ln>
              <a:solidFill>
                <a:srgbClr val="EA5A4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7" name="矩形 36">
            <a:extLst>
              <a:ext uri="{FF2B5EF4-FFF2-40B4-BE49-F238E27FC236}">
                <a16:creationId xmlns:a16="http://schemas.microsoft.com/office/drawing/2014/main" id="{08FA5DC9-3C53-4404-9409-A3CC4751AD06}"/>
              </a:ext>
            </a:extLst>
          </p:cNvPr>
          <p:cNvSpPr/>
          <p:nvPr/>
        </p:nvSpPr>
        <p:spPr>
          <a:xfrm>
            <a:off x="3324916" y="1746910"/>
            <a:ext cx="8486084" cy="4409454"/>
          </a:xfrm>
          <a:prstGeom prst="rect">
            <a:avLst/>
          </a:prstGeom>
          <a:noFill/>
          <a:ln w="3175" cap="flat" cmpd="sng" algn="ctr">
            <a:solidFill>
              <a:srgbClr val="DDDDDD">
                <a:lumMod val="90000"/>
              </a:srgbClr>
            </a:solidFill>
            <a:prstDash val="solid"/>
            <a:miter lim="800000"/>
          </a:ln>
          <a:effectLst/>
        </p:spPr>
        <p:txBody>
          <a:bodyPr rot="0" spcFirstLastPara="0" vertOverflow="overflow" horzOverflow="overflow" vert="horz" wrap="square" lIns="91332" tIns="45666" rIns="91332" bIns="45666" numCol="1" spcCol="0" rtlCol="0" fromWordArt="0" anchor="ctr" anchorCtr="0" forceAA="0" compatLnSpc="1">
            <a:prstTxWarp prst="textNoShape">
              <a:avLst/>
            </a:prstTxWarp>
            <a:noAutofit/>
          </a:bodyPr>
          <a:lstStyle/>
          <a:p>
            <a:pPr marL="0" marR="0" lvl="0" indent="0" algn="ctr" defTabSz="913381"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 name="矩形 37">
            <a:extLst>
              <a:ext uri="{FF2B5EF4-FFF2-40B4-BE49-F238E27FC236}">
                <a16:creationId xmlns:a16="http://schemas.microsoft.com/office/drawing/2014/main" id="{7830FA60-6BE6-4FCE-A1D9-35F718D9F8E9}"/>
              </a:ext>
            </a:extLst>
          </p:cNvPr>
          <p:cNvSpPr/>
          <p:nvPr/>
        </p:nvSpPr>
        <p:spPr>
          <a:xfrm>
            <a:off x="10507256" y="1750994"/>
            <a:ext cx="1284299" cy="2214542"/>
          </a:xfrm>
          <a:prstGeom prst="rect">
            <a:avLst/>
          </a:prstGeom>
          <a:gradFill>
            <a:gsLst>
              <a:gs pos="0">
                <a:sysClr val="window" lastClr="FFFFFF">
                  <a:lumMod val="95000"/>
                  <a:alpha val="52000"/>
                </a:sysClr>
              </a:gs>
              <a:gs pos="50000">
                <a:sysClr val="window" lastClr="FFFFFF">
                  <a:alpha val="0"/>
                </a:sysClr>
              </a:gs>
              <a:gs pos="100000">
                <a:sysClr val="window" lastClr="FFFFFF">
                  <a:lumMod val="95000"/>
                  <a:alpha val="52000"/>
                </a:sysClr>
              </a:gs>
            </a:gsLst>
            <a:lin ang="5400000" scaled="1"/>
          </a:gradFill>
          <a:ln w="6350" cap="flat" cmpd="sng" algn="ctr">
            <a:solidFill>
              <a:sysClr val="window" lastClr="FFFFFF">
                <a:lumMod val="75000"/>
              </a:sysClr>
            </a:solidFill>
            <a:prstDash val="solid"/>
            <a:miter lim="800000"/>
          </a:ln>
          <a:effectLst/>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9" name="矩形 38">
            <a:extLst>
              <a:ext uri="{FF2B5EF4-FFF2-40B4-BE49-F238E27FC236}">
                <a16:creationId xmlns:a16="http://schemas.microsoft.com/office/drawing/2014/main" id="{BE061AD9-C96E-465F-B854-28EB577B469E}"/>
              </a:ext>
            </a:extLst>
          </p:cNvPr>
          <p:cNvSpPr/>
          <p:nvPr/>
        </p:nvSpPr>
        <p:spPr>
          <a:xfrm>
            <a:off x="10802080" y="2005936"/>
            <a:ext cx="239863" cy="4356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21" rtl="0" eaLnBrk="1" fontAlgn="ctr"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0" name="矩形 39">
            <a:extLst>
              <a:ext uri="{FF2B5EF4-FFF2-40B4-BE49-F238E27FC236}">
                <a16:creationId xmlns:a16="http://schemas.microsoft.com/office/drawing/2014/main" id="{E9CF0602-1799-4DB0-A27D-7557E8911702}"/>
              </a:ext>
            </a:extLst>
          </p:cNvPr>
          <p:cNvSpPr/>
          <p:nvPr/>
        </p:nvSpPr>
        <p:spPr>
          <a:xfrm>
            <a:off x="11254971" y="2299595"/>
            <a:ext cx="239863" cy="1405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21" rtl="0" eaLnBrk="1" fontAlgn="ctr"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41" name="图形 187" descr="箭头右旋">
            <a:extLst>
              <a:ext uri="{FF2B5EF4-FFF2-40B4-BE49-F238E27FC236}">
                <a16:creationId xmlns:a16="http://schemas.microsoft.com/office/drawing/2014/main" id="{46620F7C-8537-4D5E-ABE3-D478277CC0A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74137" y="1988106"/>
            <a:ext cx="237100" cy="237100"/>
          </a:xfrm>
          <a:prstGeom prst="rect">
            <a:avLst/>
          </a:prstGeom>
        </p:spPr>
      </p:pic>
      <p:cxnSp>
        <p:nvCxnSpPr>
          <p:cNvPr id="42" name="直接连接符 41">
            <a:extLst>
              <a:ext uri="{FF2B5EF4-FFF2-40B4-BE49-F238E27FC236}">
                <a16:creationId xmlns:a16="http://schemas.microsoft.com/office/drawing/2014/main" id="{DCAFB747-224C-4216-A3E0-2E7B498EDBF0}"/>
              </a:ext>
            </a:extLst>
          </p:cNvPr>
          <p:cNvCxnSpPr/>
          <p:nvPr/>
        </p:nvCxnSpPr>
        <p:spPr>
          <a:xfrm>
            <a:off x="10719855" y="2440143"/>
            <a:ext cx="8745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9751EB45-CEDF-456E-9D1C-0EE5526A38FE}"/>
              </a:ext>
            </a:extLst>
          </p:cNvPr>
          <p:cNvSpPr txBox="1"/>
          <p:nvPr/>
        </p:nvSpPr>
        <p:spPr>
          <a:xfrm>
            <a:off x="10645513" y="2452020"/>
            <a:ext cx="1141254" cy="430887"/>
          </a:xfrm>
          <a:prstGeom prst="rect">
            <a:avLst/>
          </a:prstGeom>
          <a:noFill/>
        </p:spPr>
        <p:txBody>
          <a:bodyPr wrap="square" rtlCol="0">
            <a:noAutofit/>
          </a:bodyPr>
          <a:lstStyle/>
          <a:p>
            <a:pPr marL="0" marR="0" lvl="0" indent="0" algn="l" defTabSz="914478"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Labor costs: </a:t>
            </a:r>
            <a:r>
              <a:rPr kumimoji="0" sz="11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50%</a:t>
            </a:r>
            <a:r>
              <a:rPr kumimoji="0" sz="11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a:t>
            </a:r>
          </a:p>
        </p:txBody>
      </p:sp>
      <p:sp>
        <p:nvSpPr>
          <p:cNvPr id="44" name="矩形 43">
            <a:extLst>
              <a:ext uri="{FF2B5EF4-FFF2-40B4-BE49-F238E27FC236}">
                <a16:creationId xmlns:a16="http://schemas.microsoft.com/office/drawing/2014/main" id="{63171A31-2098-4877-B895-85F149295CC1}"/>
              </a:ext>
            </a:extLst>
          </p:cNvPr>
          <p:cNvSpPr/>
          <p:nvPr/>
        </p:nvSpPr>
        <p:spPr>
          <a:xfrm>
            <a:off x="11272255" y="2870747"/>
            <a:ext cx="251902" cy="6091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21" rtl="0" eaLnBrk="1" fontAlgn="ctr"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45" name="矩形 44">
            <a:extLst>
              <a:ext uri="{FF2B5EF4-FFF2-40B4-BE49-F238E27FC236}">
                <a16:creationId xmlns:a16="http://schemas.microsoft.com/office/drawing/2014/main" id="{C19EAA83-6FEC-4E5C-A345-8EADF52C5258}"/>
              </a:ext>
            </a:extLst>
          </p:cNvPr>
          <p:cNvSpPr/>
          <p:nvPr/>
        </p:nvSpPr>
        <p:spPr>
          <a:xfrm>
            <a:off x="10834228" y="3355328"/>
            <a:ext cx="251902" cy="122004"/>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021" rtl="0" eaLnBrk="1" fontAlgn="ctr" latinLnBrk="0" hangingPunct="1">
              <a:lnSpc>
                <a:spcPct val="10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666666"/>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46" name="图形 188" descr="箭头右旋">
            <a:extLst>
              <a:ext uri="{FF2B5EF4-FFF2-40B4-BE49-F238E27FC236}">
                <a16:creationId xmlns:a16="http://schemas.microsoft.com/office/drawing/2014/main" id="{BD5BE61A-8BCE-4DB6-9ADB-53ACB674B89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flipH="1" flipV="1">
            <a:off x="10921197" y="2932967"/>
            <a:ext cx="415118" cy="415118"/>
          </a:xfrm>
          <a:prstGeom prst="rect">
            <a:avLst/>
          </a:prstGeom>
        </p:spPr>
      </p:pic>
      <p:sp>
        <p:nvSpPr>
          <p:cNvPr id="47" name="文本框 46">
            <a:extLst>
              <a:ext uri="{FF2B5EF4-FFF2-40B4-BE49-F238E27FC236}">
                <a16:creationId xmlns:a16="http://schemas.microsoft.com/office/drawing/2014/main" id="{B5A6BF89-4BDD-475A-B633-3B2653796966}"/>
              </a:ext>
            </a:extLst>
          </p:cNvPr>
          <p:cNvSpPr txBox="1"/>
          <p:nvPr/>
        </p:nvSpPr>
        <p:spPr>
          <a:xfrm>
            <a:off x="10612637" y="3512618"/>
            <a:ext cx="1196371" cy="430887"/>
          </a:xfrm>
          <a:prstGeom prst="rect">
            <a:avLst/>
          </a:prstGeom>
          <a:noFill/>
        </p:spPr>
        <p:txBody>
          <a:bodyPr wrap="square" rtlCol="0">
            <a:noAutofit/>
          </a:bodyPr>
          <a:lstStyle/>
          <a:p>
            <a:pPr marL="0" marR="0" lvl="0" indent="0" algn="l" defTabSz="914478"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Inspection efficiency: </a:t>
            </a:r>
            <a:r>
              <a:rPr kumimoji="0" sz="11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3x</a:t>
            </a:r>
            <a:r>
              <a:rPr kumimoji="0" sz="1100" b="0" i="0" u="none" strike="noStrike" kern="1200" cap="none" spc="0" normalizeH="0" baseline="0" noProof="0" dirty="0">
                <a:ln>
                  <a:noFill/>
                </a:ln>
                <a:solidFill>
                  <a:srgbClr val="1D1D1A"/>
                </a:solidFill>
                <a:effectLst/>
                <a:uLnTx/>
                <a:uFillTx/>
                <a:latin typeface="Arial" panose="020B0604020202020204" pitchFamily="34" charset="0"/>
                <a:ea typeface="+mn-ea"/>
                <a:cs typeface="Arial" panose="020B0604020202020204" pitchFamily="34" charset="0"/>
              </a:rPr>
              <a:t> ↑</a:t>
            </a:r>
          </a:p>
        </p:txBody>
      </p:sp>
      <p:cxnSp>
        <p:nvCxnSpPr>
          <p:cNvPr id="48" name="直接连接符 47">
            <a:extLst>
              <a:ext uri="{FF2B5EF4-FFF2-40B4-BE49-F238E27FC236}">
                <a16:creationId xmlns:a16="http://schemas.microsoft.com/office/drawing/2014/main" id="{E25B4263-EDEA-46C8-8529-7FF05805DC18}"/>
              </a:ext>
            </a:extLst>
          </p:cNvPr>
          <p:cNvCxnSpPr/>
          <p:nvPr/>
        </p:nvCxnSpPr>
        <p:spPr>
          <a:xfrm>
            <a:off x="10732876" y="3479857"/>
            <a:ext cx="8745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F50F981-F971-48C8-8A10-60DB2F43549E}"/>
              </a:ext>
            </a:extLst>
          </p:cNvPr>
          <p:cNvPicPr>
            <a:picLocks noChangeAspect="1"/>
          </p:cNvPicPr>
          <p:nvPr/>
        </p:nvPicPr>
        <p:blipFill>
          <a:blip r:embed="rId9"/>
          <a:stretch>
            <a:fillRect/>
          </a:stretch>
        </p:blipFill>
        <p:spPr>
          <a:xfrm>
            <a:off x="3598604" y="2467439"/>
            <a:ext cx="559059" cy="209550"/>
          </a:xfrm>
          <a:prstGeom prst="rect">
            <a:avLst/>
          </a:prstGeom>
        </p:spPr>
      </p:pic>
      <p:pic>
        <p:nvPicPr>
          <p:cNvPr id="74" name="图片 73">
            <a:extLst>
              <a:ext uri="{FF2B5EF4-FFF2-40B4-BE49-F238E27FC236}">
                <a16:creationId xmlns:a16="http://schemas.microsoft.com/office/drawing/2014/main" id="{F1CC7079-E298-44DE-A22A-ADBC31A1D0F2}"/>
              </a:ext>
            </a:extLst>
          </p:cNvPr>
          <p:cNvPicPr>
            <a:picLocks noChangeAspect="1"/>
          </p:cNvPicPr>
          <p:nvPr/>
        </p:nvPicPr>
        <p:blipFill>
          <a:blip r:embed="rId9"/>
          <a:stretch>
            <a:fillRect/>
          </a:stretch>
        </p:blipFill>
        <p:spPr>
          <a:xfrm>
            <a:off x="3610603" y="3162904"/>
            <a:ext cx="559059" cy="209550"/>
          </a:xfrm>
          <a:prstGeom prst="rect">
            <a:avLst/>
          </a:prstGeom>
        </p:spPr>
      </p:pic>
      <p:pic>
        <p:nvPicPr>
          <p:cNvPr id="75" name="图片 74">
            <a:extLst>
              <a:ext uri="{FF2B5EF4-FFF2-40B4-BE49-F238E27FC236}">
                <a16:creationId xmlns:a16="http://schemas.microsoft.com/office/drawing/2014/main" id="{AAF4DEB6-F475-45E3-AED9-2DA4194118CA}"/>
              </a:ext>
            </a:extLst>
          </p:cNvPr>
          <p:cNvPicPr>
            <a:picLocks noChangeAspect="1"/>
          </p:cNvPicPr>
          <p:nvPr/>
        </p:nvPicPr>
        <p:blipFill>
          <a:blip r:embed="rId9"/>
          <a:stretch>
            <a:fillRect/>
          </a:stretch>
        </p:blipFill>
        <p:spPr>
          <a:xfrm>
            <a:off x="3598603" y="4430636"/>
            <a:ext cx="559059" cy="209550"/>
          </a:xfrm>
          <a:prstGeom prst="rect">
            <a:avLst/>
          </a:prstGeom>
        </p:spPr>
      </p:pic>
      <p:pic>
        <p:nvPicPr>
          <p:cNvPr id="76" name="图片 75">
            <a:extLst>
              <a:ext uri="{FF2B5EF4-FFF2-40B4-BE49-F238E27FC236}">
                <a16:creationId xmlns:a16="http://schemas.microsoft.com/office/drawing/2014/main" id="{3EBAB7D7-1DDF-4C6A-884A-C6FDD1223CB6}"/>
              </a:ext>
            </a:extLst>
          </p:cNvPr>
          <p:cNvPicPr>
            <a:picLocks noChangeAspect="1"/>
          </p:cNvPicPr>
          <p:nvPr/>
        </p:nvPicPr>
        <p:blipFill>
          <a:blip r:embed="rId9"/>
          <a:stretch>
            <a:fillRect/>
          </a:stretch>
        </p:blipFill>
        <p:spPr>
          <a:xfrm>
            <a:off x="3595653" y="5133017"/>
            <a:ext cx="559059" cy="209550"/>
          </a:xfrm>
          <a:prstGeom prst="rect">
            <a:avLst/>
          </a:prstGeom>
        </p:spPr>
      </p:pic>
      <p:sp>
        <p:nvSpPr>
          <p:cNvPr id="77" name="文本框 76">
            <a:extLst>
              <a:ext uri="{FF2B5EF4-FFF2-40B4-BE49-F238E27FC236}">
                <a16:creationId xmlns:a16="http://schemas.microsoft.com/office/drawing/2014/main" id="{C19A3018-451F-4DCD-8E61-BDB28E44E1C7}"/>
              </a:ext>
            </a:extLst>
          </p:cNvPr>
          <p:cNvSpPr txBox="1"/>
          <p:nvPr/>
        </p:nvSpPr>
        <p:spPr>
          <a:xfrm>
            <a:off x="3565855" y="2478034"/>
            <a:ext cx="637706"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App client </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8" name="文本框 77">
            <a:extLst>
              <a:ext uri="{FF2B5EF4-FFF2-40B4-BE49-F238E27FC236}">
                <a16:creationId xmlns:a16="http://schemas.microsoft.com/office/drawing/2014/main" id="{9786CE93-49BA-47A3-B030-8C2A4AB55A94}"/>
              </a:ext>
            </a:extLst>
          </p:cNvPr>
          <p:cNvSpPr txBox="1"/>
          <p:nvPr/>
        </p:nvSpPr>
        <p:spPr>
          <a:xfrm>
            <a:off x="3465958" y="3144139"/>
            <a:ext cx="916516"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Stitched images</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79" name="文本框 78">
            <a:extLst>
              <a:ext uri="{FF2B5EF4-FFF2-40B4-BE49-F238E27FC236}">
                <a16:creationId xmlns:a16="http://schemas.microsoft.com/office/drawing/2014/main" id="{0462313D-BE8E-4A5C-B9A0-CDA94B75CAAC}"/>
              </a:ext>
            </a:extLst>
          </p:cNvPr>
          <p:cNvSpPr txBox="1"/>
          <p:nvPr/>
        </p:nvSpPr>
        <p:spPr>
          <a:xfrm>
            <a:off x="3498957" y="4370676"/>
            <a:ext cx="850518"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Display images</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80" name="文本框 79">
            <a:extLst>
              <a:ext uri="{FF2B5EF4-FFF2-40B4-BE49-F238E27FC236}">
                <a16:creationId xmlns:a16="http://schemas.microsoft.com/office/drawing/2014/main" id="{ECE72819-4B21-4F3E-B1A3-8425737D1267}"/>
              </a:ext>
            </a:extLst>
          </p:cNvPr>
          <p:cNvSpPr txBox="1"/>
          <p:nvPr/>
        </p:nvSpPr>
        <p:spPr>
          <a:xfrm>
            <a:off x="3531955" y="5132880"/>
            <a:ext cx="78286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Store images</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5" name="图片 4">
            <a:extLst>
              <a:ext uri="{FF2B5EF4-FFF2-40B4-BE49-F238E27FC236}">
                <a16:creationId xmlns:a16="http://schemas.microsoft.com/office/drawing/2014/main" id="{9D6234F9-A18A-44DD-BA79-3FBB458DC051}"/>
              </a:ext>
            </a:extLst>
          </p:cNvPr>
          <p:cNvPicPr>
            <a:picLocks noChangeAspect="1"/>
          </p:cNvPicPr>
          <p:nvPr/>
        </p:nvPicPr>
        <p:blipFill>
          <a:blip r:embed="rId10"/>
          <a:stretch>
            <a:fillRect/>
          </a:stretch>
        </p:blipFill>
        <p:spPr>
          <a:xfrm>
            <a:off x="4683900" y="2837748"/>
            <a:ext cx="616709" cy="247650"/>
          </a:xfrm>
          <a:prstGeom prst="rect">
            <a:avLst/>
          </a:prstGeom>
        </p:spPr>
      </p:pic>
      <p:pic>
        <p:nvPicPr>
          <p:cNvPr id="23" name="图片 22">
            <a:extLst>
              <a:ext uri="{FF2B5EF4-FFF2-40B4-BE49-F238E27FC236}">
                <a16:creationId xmlns:a16="http://schemas.microsoft.com/office/drawing/2014/main" id="{26F4285E-9E72-4DB3-89B3-6A327A84FA35}"/>
              </a:ext>
            </a:extLst>
          </p:cNvPr>
          <p:cNvPicPr>
            <a:picLocks noChangeAspect="1"/>
          </p:cNvPicPr>
          <p:nvPr/>
        </p:nvPicPr>
        <p:blipFill>
          <a:blip r:embed="rId10"/>
          <a:stretch>
            <a:fillRect/>
          </a:stretch>
        </p:blipFill>
        <p:spPr>
          <a:xfrm>
            <a:off x="4408454" y="4430636"/>
            <a:ext cx="479700" cy="247650"/>
          </a:xfrm>
          <a:prstGeom prst="rect">
            <a:avLst/>
          </a:prstGeom>
        </p:spPr>
      </p:pic>
      <p:pic>
        <p:nvPicPr>
          <p:cNvPr id="81" name="图片 80">
            <a:extLst>
              <a:ext uri="{FF2B5EF4-FFF2-40B4-BE49-F238E27FC236}">
                <a16:creationId xmlns:a16="http://schemas.microsoft.com/office/drawing/2014/main" id="{9D60F2E7-38BF-455A-BA48-41C810572C0E}"/>
              </a:ext>
            </a:extLst>
          </p:cNvPr>
          <p:cNvPicPr>
            <a:picLocks noChangeAspect="1"/>
          </p:cNvPicPr>
          <p:nvPr/>
        </p:nvPicPr>
        <p:blipFill>
          <a:blip r:embed="rId10"/>
          <a:stretch>
            <a:fillRect/>
          </a:stretch>
        </p:blipFill>
        <p:spPr>
          <a:xfrm>
            <a:off x="5208554" y="4472214"/>
            <a:ext cx="479700" cy="247650"/>
          </a:xfrm>
          <a:prstGeom prst="rect">
            <a:avLst/>
          </a:prstGeom>
        </p:spPr>
      </p:pic>
      <p:pic>
        <p:nvPicPr>
          <p:cNvPr id="82" name="图片 81">
            <a:extLst>
              <a:ext uri="{FF2B5EF4-FFF2-40B4-BE49-F238E27FC236}">
                <a16:creationId xmlns:a16="http://schemas.microsoft.com/office/drawing/2014/main" id="{7F239355-F4DA-4FE5-91F4-93AC388AD927}"/>
              </a:ext>
            </a:extLst>
          </p:cNvPr>
          <p:cNvPicPr>
            <a:picLocks noChangeAspect="1"/>
          </p:cNvPicPr>
          <p:nvPr/>
        </p:nvPicPr>
        <p:blipFill>
          <a:blip r:embed="rId10"/>
          <a:stretch>
            <a:fillRect/>
          </a:stretch>
        </p:blipFill>
        <p:spPr>
          <a:xfrm>
            <a:off x="6105823" y="4868631"/>
            <a:ext cx="616709" cy="247650"/>
          </a:xfrm>
          <a:prstGeom prst="rect">
            <a:avLst/>
          </a:prstGeom>
        </p:spPr>
      </p:pic>
      <p:pic>
        <p:nvPicPr>
          <p:cNvPr id="83" name="图片 82">
            <a:extLst>
              <a:ext uri="{FF2B5EF4-FFF2-40B4-BE49-F238E27FC236}">
                <a16:creationId xmlns:a16="http://schemas.microsoft.com/office/drawing/2014/main" id="{28EB2698-2986-4795-B1C5-D961C71ADCFB}"/>
              </a:ext>
            </a:extLst>
          </p:cNvPr>
          <p:cNvPicPr>
            <a:picLocks noChangeAspect="1"/>
          </p:cNvPicPr>
          <p:nvPr/>
        </p:nvPicPr>
        <p:blipFill>
          <a:blip r:embed="rId10"/>
          <a:stretch>
            <a:fillRect/>
          </a:stretch>
        </p:blipFill>
        <p:spPr>
          <a:xfrm>
            <a:off x="6017528" y="4077060"/>
            <a:ext cx="797610" cy="247650"/>
          </a:xfrm>
          <a:prstGeom prst="rect">
            <a:avLst/>
          </a:prstGeom>
        </p:spPr>
      </p:pic>
      <p:pic>
        <p:nvPicPr>
          <p:cNvPr id="84" name="图片 83">
            <a:extLst>
              <a:ext uri="{FF2B5EF4-FFF2-40B4-BE49-F238E27FC236}">
                <a16:creationId xmlns:a16="http://schemas.microsoft.com/office/drawing/2014/main" id="{82C16696-14D4-4913-8925-C3F3192803D2}"/>
              </a:ext>
            </a:extLst>
          </p:cNvPr>
          <p:cNvPicPr>
            <a:picLocks noChangeAspect="1"/>
          </p:cNvPicPr>
          <p:nvPr/>
        </p:nvPicPr>
        <p:blipFill>
          <a:blip r:embed="rId10"/>
          <a:stretch>
            <a:fillRect/>
          </a:stretch>
        </p:blipFill>
        <p:spPr>
          <a:xfrm>
            <a:off x="7437554" y="3888666"/>
            <a:ext cx="616709" cy="144522"/>
          </a:xfrm>
          <a:prstGeom prst="rect">
            <a:avLst/>
          </a:prstGeom>
        </p:spPr>
      </p:pic>
      <p:pic>
        <p:nvPicPr>
          <p:cNvPr id="85" name="图片 84">
            <a:extLst>
              <a:ext uri="{FF2B5EF4-FFF2-40B4-BE49-F238E27FC236}">
                <a16:creationId xmlns:a16="http://schemas.microsoft.com/office/drawing/2014/main" id="{3374F78E-8B99-4570-8AC7-46F9538A9A49}"/>
              </a:ext>
            </a:extLst>
          </p:cNvPr>
          <p:cNvPicPr>
            <a:picLocks noChangeAspect="1"/>
          </p:cNvPicPr>
          <p:nvPr/>
        </p:nvPicPr>
        <p:blipFill>
          <a:blip r:embed="rId10"/>
          <a:stretch>
            <a:fillRect/>
          </a:stretch>
        </p:blipFill>
        <p:spPr>
          <a:xfrm>
            <a:off x="8815612" y="4056363"/>
            <a:ext cx="616709" cy="144522"/>
          </a:xfrm>
          <a:prstGeom prst="rect">
            <a:avLst/>
          </a:prstGeom>
        </p:spPr>
      </p:pic>
      <p:pic>
        <p:nvPicPr>
          <p:cNvPr id="86" name="图片 85">
            <a:extLst>
              <a:ext uri="{FF2B5EF4-FFF2-40B4-BE49-F238E27FC236}">
                <a16:creationId xmlns:a16="http://schemas.microsoft.com/office/drawing/2014/main" id="{40BC85FD-9BC6-4404-92D1-EFF93B82F712}"/>
              </a:ext>
            </a:extLst>
          </p:cNvPr>
          <p:cNvPicPr>
            <a:picLocks noChangeAspect="1"/>
          </p:cNvPicPr>
          <p:nvPr/>
        </p:nvPicPr>
        <p:blipFill>
          <a:blip r:embed="rId10"/>
          <a:stretch>
            <a:fillRect/>
          </a:stretch>
        </p:blipFill>
        <p:spPr>
          <a:xfrm>
            <a:off x="9796483" y="4306810"/>
            <a:ext cx="250050" cy="413053"/>
          </a:xfrm>
          <a:prstGeom prst="rect">
            <a:avLst/>
          </a:prstGeom>
        </p:spPr>
      </p:pic>
      <p:sp>
        <p:nvSpPr>
          <p:cNvPr id="87" name="文本框 86">
            <a:extLst>
              <a:ext uri="{FF2B5EF4-FFF2-40B4-BE49-F238E27FC236}">
                <a16:creationId xmlns:a16="http://schemas.microsoft.com/office/drawing/2014/main" id="{3A62559B-D432-4C78-8A47-418F1F57232B}"/>
              </a:ext>
            </a:extLst>
          </p:cNvPr>
          <p:cNvSpPr txBox="1"/>
          <p:nvPr/>
        </p:nvSpPr>
        <p:spPr>
          <a:xfrm>
            <a:off x="4500712" y="2877104"/>
            <a:ext cx="1047777"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Stitching algorithm</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88" name="文本框 87">
            <a:extLst>
              <a:ext uri="{FF2B5EF4-FFF2-40B4-BE49-F238E27FC236}">
                <a16:creationId xmlns:a16="http://schemas.microsoft.com/office/drawing/2014/main" id="{E3AB3A33-7B17-4FBB-89C0-6ECE7734737C}"/>
              </a:ext>
            </a:extLst>
          </p:cNvPr>
          <p:cNvSpPr txBox="1"/>
          <p:nvPr/>
        </p:nvSpPr>
        <p:spPr>
          <a:xfrm>
            <a:off x="4338285" y="4362593"/>
            <a:ext cx="6377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Quality pre-check</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89" name="文本框 88">
            <a:extLst>
              <a:ext uri="{FF2B5EF4-FFF2-40B4-BE49-F238E27FC236}">
                <a16:creationId xmlns:a16="http://schemas.microsoft.com/office/drawing/2014/main" id="{9B96C79C-2FA3-4ADD-9946-6BF5B04EE0C1}"/>
              </a:ext>
            </a:extLst>
          </p:cNvPr>
          <p:cNvSpPr txBox="1"/>
          <p:nvPr/>
        </p:nvSpPr>
        <p:spPr>
          <a:xfrm>
            <a:off x="5148603" y="4362077"/>
            <a:ext cx="6377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Recapture detection</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0" name="文本框 89">
            <a:extLst>
              <a:ext uri="{FF2B5EF4-FFF2-40B4-BE49-F238E27FC236}">
                <a16:creationId xmlns:a16="http://schemas.microsoft.com/office/drawing/2014/main" id="{4F240264-80E2-46B0-85EB-566682AC6A2C}"/>
              </a:ext>
            </a:extLst>
          </p:cNvPr>
          <p:cNvSpPr txBox="1"/>
          <p:nvPr/>
        </p:nvSpPr>
        <p:spPr>
          <a:xfrm>
            <a:off x="5941110" y="4083365"/>
            <a:ext cx="1020717"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Display duplication</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1" name="文本框 90">
            <a:extLst>
              <a:ext uri="{FF2B5EF4-FFF2-40B4-BE49-F238E27FC236}">
                <a16:creationId xmlns:a16="http://schemas.microsoft.com/office/drawing/2014/main" id="{7FE27CCA-DE26-4C14-AD8A-6B9D8C8E3077}"/>
              </a:ext>
            </a:extLst>
          </p:cNvPr>
          <p:cNvSpPr txBox="1"/>
          <p:nvPr/>
        </p:nvSpPr>
        <p:spPr>
          <a:xfrm>
            <a:off x="6017528" y="4828897"/>
            <a:ext cx="86902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Store matching</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2" name="文本框 91">
            <a:extLst>
              <a:ext uri="{FF2B5EF4-FFF2-40B4-BE49-F238E27FC236}">
                <a16:creationId xmlns:a16="http://schemas.microsoft.com/office/drawing/2014/main" id="{AEA2831B-9ABD-4CAC-AEB8-99E4EF3B11D5}"/>
              </a:ext>
            </a:extLst>
          </p:cNvPr>
          <p:cNvSpPr txBox="1"/>
          <p:nvPr/>
        </p:nvSpPr>
        <p:spPr>
          <a:xfrm>
            <a:off x="7248880" y="3883171"/>
            <a:ext cx="117315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Scenario identification</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3" name="文本框 92">
            <a:extLst>
              <a:ext uri="{FF2B5EF4-FFF2-40B4-BE49-F238E27FC236}">
                <a16:creationId xmlns:a16="http://schemas.microsoft.com/office/drawing/2014/main" id="{925FA8AD-B428-4B08-918A-65877ADD873F}"/>
              </a:ext>
            </a:extLst>
          </p:cNvPr>
          <p:cNvSpPr txBox="1"/>
          <p:nvPr/>
        </p:nvSpPr>
        <p:spPr>
          <a:xfrm>
            <a:off x="8636293" y="4035793"/>
            <a:ext cx="126616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Product identification</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4" name="文本框 93">
            <a:extLst>
              <a:ext uri="{FF2B5EF4-FFF2-40B4-BE49-F238E27FC236}">
                <a16:creationId xmlns:a16="http://schemas.microsoft.com/office/drawing/2014/main" id="{BC257FDE-D419-491A-AC6A-BB84DA59D09F}"/>
              </a:ext>
            </a:extLst>
          </p:cNvPr>
          <p:cNvSpPr txBox="1"/>
          <p:nvPr/>
        </p:nvSpPr>
        <p:spPr>
          <a:xfrm>
            <a:off x="9715303" y="4033188"/>
            <a:ext cx="400110" cy="713437"/>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Arrangement analysis</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5" name="文本框 94">
            <a:extLst>
              <a:ext uri="{FF2B5EF4-FFF2-40B4-BE49-F238E27FC236}">
                <a16:creationId xmlns:a16="http://schemas.microsoft.com/office/drawing/2014/main" id="{D557AE17-7D98-48CA-A787-01C41F092AC1}"/>
              </a:ext>
            </a:extLst>
          </p:cNvPr>
          <p:cNvSpPr txBox="1"/>
          <p:nvPr/>
        </p:nvSpPr>
        <p:spPr>
          <a:xfrm>
            <a:off x="5864891" y="5758518"/>
            <a:ext cx="1173153" cy="200055"/>
          </a:xfrm>
          <a:prstGeom prst="rect">
            <a:avLst/>
          </a:prstGeom>
          <a:solidFill>
            <a:sysClr val="window" lastClr="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Store historical database</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24" name="图片 23">
            <a:extLst>
              <a:ext uri="{FF2B5EF4-FFF2-40B4-BE49-F238E27FC236}">
                <a16:creationId xmlns:a16="http://schemas.microsoft.com/office/drawing/2014/main" id="{BD36D3C0-E2EA-4AF1-BBDF-FA1BF51AC9E5}"/>
              </a:ext>
            </a:extLst>
          </p:cNvPr>
          <p:cNvPicPr>
            <a:picLocks noChangeAspect="1"/>
          </p:cNvPicPr>
          <p:nvPr/>
        </p:nvPicPr>
        <p:blipFill>
          <a:blip r:embed="rId11"/>
          <a:stretch>
            <a:fillRect/>
          </a:stretch>
        </p:blipFill>
        <p:spPr>
          <a:xfrm>
            <a:off x="4369819" y="3635143"/>
            <a:ext cx="514371" cy="145972"/>
          </a:xfrm>
          <a:prstGeom prst="rect">
            <a:avLst/>
          </a:prstGeom>
        </p:spPr>
      </p:pic>
      <p:pic>
        <p:nvPicPr>
          <p:cNvPr id="96" name="图片 95">
            <a:extLst>
              <a:ext uri="{FF2B5EF4-FFF2-40B4-BE49-F238E27FC236}">
                <a16:creationId xmlns:a16="http://schemas.microsoft.com/office/drawing/2014/main" id="{453AB201-4085-4BD0-8F43-007B789836FC}"/>
              </a:ext>
            </a:extLst>
          </p:cNvPr>
          <p:cNvPicPr>
            <a:picLocks noChangeAspect="1"/>
          </p:cNvPicPr>
          <p:nvPr/>
        </p:nvPicPr>
        <p:blipFill>
          <a:blip r:embed="rId11"/>
          <a:stretch>
            <a:fillRect/>
          </a:stretch>
        </p:blipFill>
        <p:spPr>
          <a:xfrm>
            <a:off x="4940626" y="5515943"/>
            <a:ext cx="683887" cy="145972"/>
          </a:xfrm>
          <a:prstGeom prst="rect">
            <a:avLst/>
          </a:prstGeom>
        </p:spPr>
      </p:pic>
      <p:pic>
        <p:nvPicPr>
          <p:cNvPr id="97" name="图片 96">
            <a:extLst>
              <a:ext uri="{FF2B5EF4-FFF2-40B4-BE49-F238E27FC236}">
                <a16:creationId xmlns:a16="http://schemas.microsoft.com/office/drawing/2014/main" id="{A5BFC1B5-15D3-4D78-A8F8-7664E2B1E2D5}"/>
              </a:ext>
            </a:extLst>
          </p:cNvPr>
          <p:cNvPicPr>
            <a:picLocks noChangeAspect="1"/>
          </p:cNvPicPr>
          <p:nvPr/>
        </p:nvPicPr>
        <p:blipFill>
          <a:blip r:embed="rId11"/>
          <a:stretch>
            <a:fillRect/>
          </a:stretch>
        </p:blipFill>
        <p:spPr>
          <a:xfrm>
            <a:off x="7371594" y="4178738"/>
            <a:ext cx="321582" cy="145972"/>
          </a:xfrm>
          <a:prstGeom prst="rect">
            <a:avLst/>
          </a:prstGeom>
        </p:spPr>
      </p:pic>
      <p:pic>
        <p:nvPicPr>
          <p:cNvPr id="98" name="图片 97">
            <a:extLst>
              <a:ext uri="{FF2B5EF4-FFF2-40B4-BE49-F238E27FC236}">
                <a16:creationId xmlns:a16="http://schemas.microsoft.com/office/drawing/2014/main" id="{ADAD7ED3-C49B-4DD4-8BDB-7A601667B048}"/>
              </a:ext>
            </a:extLst>
          </p:cNvPr>
          <p:cNvPicPr>
            <a:picLocks noChangeAspect="1"/>
          </p:cNvPicPr>
          <p:nvPr/>
        </p:nvPicPr>
        <p:blipFill>
          <a:blip r:embed="rId11"/>
          <a:stretch>
            <a:fillRect/>
          </a:stretch>
        </p:blipFill>
        <p:spPr>
          <a:xfrm>
            <a:off x="7395806" y="4435525"/>
            <a:ext cx="321582" cy="145972"/>
          </a:xfrm>
          <a:prstGeom prst="rect">
            <a:avLst/>
          </a:prstGeom>
        </p:spPr>
      </p:pic>
      <p:pic>
        <p:nvPicPr>
          <p:cNvPr id="99" name="图片 98">
            <a:extLst>
              <a:ext uri="{FF2B5EF4-FFF2-40B4-BE49-F238E27FC236}">
                <a16:creationId xmlns:a16="http://schemas.microsoft.com/office/drawing/2014/main" id="{5D809B58-B84A-4B1D-B55D-BBB819D299F1}"/>
              </a:ext>
            </a:extLst>
          </p:cNvPr>
          <p:cNvPicPr>
            <a:picLocks noChangeAspect="1"/>
          </p:cNvPicPr>
          <p:nvPr/>
        </p:nvPicPr>
        <p:blipFill>
          <a:blip r:embed="rId11"/>
          <a:stretch>
            <a:fillRect/>
          </a:stretch>
        </p:blipFill>
        <p:spPr>
          <a:xfrm>
            <a:off x="7828065" y="4183867"/>
            <a:ext cx="321582" cy="145972"/>
          </a:xfrm>
          <a:prstGeom prst="rect">
            <a:avLst/>
          </a:prstGeom>
        </p:spPr>
      </p:pic>
      <p:pic>
        <p:nvPicPr>
          <p:cNvPr id="100" name="图片 99">
            <a:extLst>
              <a:ext uri="{FF2B5EF4-FFF2-40B4-BE49-F238E27FC236}">
                <a16:creationId xmlns:a16="http://schemas.microsoft.com/office/drawing/2014/main" id="{B4019893-D4B9-4CB7-B7F9-69DF5D170819}"/>
              </a:ext>
            </a:extLst>
          </p:cNvPr>
          <p:cNvPicPr>
            <a:picLocks noChangeAspect="1"/>
          </p:cNvPicPr>
          <p:nvPr/>
        </p:nvPicPr>
        <p:blipFill>
          <a:blip r:embed="rId11"/>
          <a:stretch>
            <a:fillRect/>
          </a:stretch>
        </p:blipFill>
        <p:spPr>
          <a:xfrm>
            <a:off x="7829137" y="4430636"/>
            <a:ext cx="321582" cy="145972"/>
          </a:xfrm>
          <a:prstGeom prst="rect">
            <a:avLst/>
          </a:prstGeom>
        </p:spPr>
      </p:pic>
      <p:pic>
        <p:nvPicPr>
          <p:cNvPr id="101" name="图片 100">
            <a:extLst>
              <a:ext uri="{FF2B5EF4-FFF2-40B4-BE49-F238E27FC236}">
                <a16:creationId xmlns:a16="http://schemas.microsoft.com/office/drawing/2014/main" id="{EF1CCCF9-79D9-4198-B5A0-AAFF4E0A8E40}"/>
              </a:ext>
            </a:extLst>
          </p:cNvPr>
          <p:cNvPicPr>
            <a:picLocks noChangeAspect="1"/>
          </p:cNvPicPr>
          <p:nvPr/>
        </p:nvPicPr>
        <p:blipFill>
          <a:blip r:embed="rId11"/>
          <a:stretch>
            <a:fillRect/>
          </a:stretch>
        </p:blipFill>
        <p:spPr>
          <a:xfrm>
            <a:off x="7648009" y="4734857"/>
            <a:ext cx="321582" cy="145972"/>
          </a:xfrm>
          <a:prstGeom prst="rect">
            <a:avLst/>
          </a:prstGeom>
        </p:spPr>
      </p:pic>
      <p:pic>
        <p:nvPicPr>
          <p:cNvPr id="102" name="图片 101">
            <a:extLst>
              <a:ext uri="{FF2B5EF4-FFF2-40B4-BE49-F238E27FC236}">
                <a16:creationId xmlns:a16="http://schemas.microsoft.com/office/drawing/2014/main" id="{E20C28CB-0BED-4059-824A-1D478FDBF9B2}"/>
              </a:ext>
            </a:extLst>
          </p:cNvPr>
          <p:cNvPicPr>
            <a:picLocks noChangeAspect="1"/>
          </p:cNvPicPr>
          <p:nvPr/>
        </p:nvPicPr>
        <p:blipFill>
          <a:blip r:embed="rId11"/>
          <a:stretch>
            <a:fillRect/>
          </a:stretch>
        </p:blipFill>
        <p:spPr>
          <a:xfrm>
            <a:off x="8709953" y="4306810"/>
            <a:ext cx="321582" cy="145972"/>
          </a:xfrm>
          <a:prstGeom prst="rect">
            <a:avLst/>
          </a:prstGeom>
        </p:spPr>
      </p:pic>
      <p:pic>
        <p:nvPicPr>
          <p:cNvPr id="103" name="图片 102">
            <a:extLst>
              <a:ext uri="{FF2B5EF4-FFF2-40B4-BE49-F238E27FC236}">
                <a16:creationId xmlns:a16="http://schemas.microsoft.com/office/drawing/2014/main" id="{93FCF036-3557-463B-96EB-4FAF2FE6D1E7}"/>
              </a:ext>
            </a:extLst>
          </p:cNvPr>
          <p:cNvPicPr>
            <a:picLocks noChangeAspect="1"/>
          </p:cNvPicPr>
          <p:nvPr/>
        </p:nvPicPr>
        <p:blipFill>
          <a:blip r:embed="rId11"/>
          <a:stretch>
            <a:fillRect/>
          </a:stretch>
        </p:blipFill>
        <p:spPr>
          <a:xfrm>
            <a:off x="9196258" y="4340395"/>
            <a:ext cx="321582" cy="145972"/>
          </a:xfrm>
          <a:prstGeom prst="rect">
            <a:avLst/>
          </a:prstGeom>
        </p:spPr>
      </p:pic>
      <p:pic>
        <p:nvPicPr>
          <p:cNvPr id="104" name="图片 103">
            <a:extLst>
              <a:ext uri="{FF2B5EF4-FFF2-40B4-BE49-F238E27FC236}">
                <a16:creationId xmlns:a16="http://schemas.microsoft.com/office/drawing/2014/main" id="{F57C9457-9751-4239-BD25-8B21028BA566}"/>
              </a:ext>
            </a:extLst>
          </p:cNvPr>
          <p:cNvPicPr>
            <a:picLocks noChangeAspect="1"/>
          </p:cNvPicPr>
          <p:nvPr/>
        </p:nvPicPr>
        <p:blipFill>
          <a:blip r:embed="rId11"/>
          <a:stretch>
            <a:fillRect/>
          </a:stretch>
        </p:blipFill>
        <p:spPr>
          <a:xfrm>
            <a:off x="8739796" y="5325819"/>
            <a:ext cx="321582" cy="145972"/>
          </a:xfrm>
          <a:prstGeom prst="rect">
            <a:avLst/>
          </a:prstGeom>
        </p:spPr>
      </p:pic>
      <p:pic>
        <p:nvPicPr>
          <p:cNvPr id="105" name="图片 104">
            <a:extLst>
              <a:ext uri="{FF2B5EF4-FFF2-40B4-BE49-F238E27FC236}">
                <a16:creationId xmlns:a16="http://schemas.microsoft.com/office/drawing/2014/main" id="{94EFCCB1-6257-44CA-9642-FEB20E76BD18}"/>
              </a:ext>
            </a:extLst>
          </p:cNvPr>
          <p:cNvPicPr>
            <a:picLocks noChangeAspect="1"/>
          </p:cNvPicPr>
          <p:nvPr/>
        </p:nvPicPr>
        <p:blipFill>
          <a:blip r:embed="rId11"/>
          <a:stretch>
            <a:fillRect/>
          </a:stretch>
        </p:blipFill>
        <p:spPr>
          <a:xfrm>
            <a:off x="9176440" y="5322562"/>
            <a:ext cx="321582" cy="145972"/>
          </a:xfrm>
          <a:prstGeom prst="rect">
            <a:avLst/>
          </a:prstGeom>
        </p:spPr>
      </p:pic>
      <p:pic>
        <p:nvPicPr>
          <p:cNvPr id="106" name="图片 105">
            <a:extLst>
              <a:ext uri="{FF2B5EF4-FFF2-40B4-BE49-F238E27FC236}">
                <a16:creationId xmlns:a16="http://schemas.microsoft.com/office/drawing/2014/main" id="{870B28BB-38AE-4F7D-B5B3-E9CB28AE0780}"/>
              </a:ext>
            </a:extLst>
          </p:cNvPr>
          <p:cNvPicPr>
            <a:picLocks noChangeAspect="1"/>
          </p:cNvPicPr>
          <p:nvPr/>
        </p:nvPicPr>
        <p:blipFill>
          <a:blip r:embed="rId11"/>
          <a:stretch>
            <a:fillRect/>
          </a:stretch>
        </p:blipFill>
        <p:spPr>
          <a:xfrm>
            <a:off x="8728735" y="5571037"/>
            <a:ext cx="321582" cy="145972"/>
          </a:xfrm>
          <a:prstGeom prst="rect">
            <a:avLst/>
          </a:prstGeom>
        </p:spPr>
      </p:pic>
      <p:pic>
        <p:nvPicPr>
          <p:cNvPr id="107" name="图片 106">
            <a:extLst>
              <a:ext uri="{FF2B5EF4-FFF2-40B4-BE49-F238E27FC236}">
                <a16:creationId xmlns:a16="http://schemas.microsoft.com/office/drawing/2014/main" id="{EE6BFB04-A048-43E5-B904-BB76C7F4E22D}"/>
              </a:ext>
            </a:extLst>
          </p:cNvPr>
          <p:cNvPicPr>
            <a:picLocks noChangeAspect="1"/>
          </p:cNvPicPr>
          <p:nvPr/>
        </p:nvPicPr>
        <p:blipFill>
          <a:blip r:embed="rId11"/>
          <a:stretch>
            <a:fillRect/>
          </a:stretch>
        </p:blipFill>
        <p:spPr>
          <a:xfrm>
            <a:off x="8667400" y="4530666"/>
            <a:ext cx="425869" cy="145972"/>
          </a:xfrm>
          <a:prstGeom prst="rect">
            <a:avLst/>
          </a:prstGeom>
        </p:spPr>
      </p:pic>
      <p:pic>
        <p:nvPicPr>
          <p:cNvPr id="108" name="图片 107">
            <a:extLst>
              <a:ext uri="{FF2B5EF4-FFF2-40B4-BE49-F238E27FC236}">
                <a16:creationId xmlns:a16="http://schemas.microsoft.com/office/drawing/2014/main" id="{ACA4C401-8E6D-412E-ACDC-41790BC8B8CD}"/>
              </a:ext>
            </a:extLst>
          </p:cNvPr>
          <p:cNvPicPr>
            <a:picLocks noChangeAspect="1"/>
          </p:cNvPicPr>
          <p:nvPr/>
        </p:nvPicPr>
        <p:blipFill>
          <a:blip r:embed="rId11"/>
          <a:stretch>
            <a:fillRect/>
          </a:stretch>
        </p:blipFill>
        <p:spPr>
          <a:xfrm>
            <a:off x="9137029" y="4535489"/>
            <a:ext cx="425869" cy="145972"/>
          </a:xfrm>
          <a:prstGeom prst="rect">
            <a:avLst/>
          </a:prstGeom>
        </p:spPr>
      </p:pic>
      <p:sp>
        <p:nvSpPr>
          <p:cNvPr id="109" name="文本框 108">
            <a:extLst>
              <a:ext uri="{FF2B5EF4-FFF2-40B4-BE49-F238E27FC236}">
                <a16:creationId xmlns:a16="http://schemas.microsoft.com/office/drawing/2014/main" id="{590E9ADE-16FB-4316-9097-ACC73B53C06D}"/>
              </a:ext>
            </a:extLst>
          </p:cNvPr>
          <p:cNvSpPr txBox="1"/>
          <p:nvPr/>
        </p:nvSpPr>
        <p:spPr>
          <a:xfrm>
            <a:off x="4353188" y="3618242"/>
            <a:ext cx="637706"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Rejected</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0" name="文本框 109">
            <a:extLst>
              <a:ext uri="{FF2B5EF4-FFF2-40B4-BE49-F238E27FC236}">
                <a16:creationId xmlns:a16="http://schemas.microsoft.com/office/drawing/2014/main" id="{B1E936D7-0E8B-472B-9782-02755C227D6D}"/>
              </a:ext>
            </a:extLst>
          </p:cNvPr>
          <p:cNvSpPr txBox="1"/>
          <p:nvPr/>
        </p:nvSpPr>
        <p:spPr>
          <a:xfrm>
            <a:off x="4901126" y="5417148"/>
            <a:ext cx="79896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Store change appeal</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1" name="文本框 110">
            <a:extLst>
              <a:ext uri="{FF2B5EF4-FFF2-40B4-BE49-F238E27FC236}">
                <a16:creationId xmlns:a16="http://schemas.microsoft.com/office/drawing/2014/main" id="{0E52D13F-1CE7-4B79-B8FC-0D138621696B}"/>
              </a:ext>
            </a:extLst>
          </p:cNvPr>
          <p:cNvSpPr txBox="1"/>
          <p:nvPr/>
        </p:nvSpPr>
        <p:spPr>
          <a:xfrm>
            <a:off x="7327693" y="4153365"/>
            <a:ext cx="38969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Shelf</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2" name="文本框 111">
            <a:extLst>
              <a:ext uri="{FF2B5EF4-FFF2-40B4-BE49-F238E27FC236}">
                <a16:creationId xmlns:a16="http://schemas.microsoft.com/office/drawing/2014/main" id="{A17CA803-488B-43F4-B945-2E78B7642959}"/>
              </a:ext>
            </a:extLst>
          </p:cNvPr>
          <p:cNvSpPr txBox="1"/>
          <p:nvPr/>
        </p:nvSpPr>
        <p:spPr>
          <a:xfrm>
            <a:off x="7729302" y="4100148"/>
            <a:ext cx="6309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Stacking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box</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3" name="文本框 112">
            <a:extLst>
              <a:ext uri="{FF2B5EF4-FFF2-40B4-BE49-F238E27FC236}">
                <a16:creationId xmlns:a16="http://schemas.microsoft.com/office/drawing/2014/main" id="{57A3F2FA-72CA-4FCD-8F1E-55DAE652F337}"/>
              </a:ext>
            </a:extLst>
          </p:cNvPr>
          <p:cNvSpPr txBox="1"/>
          <p:nvPr/>
        </p:nvSpPr>
        <p:spPr>
          <a:xfrm>
            <a:off x="7335068" y="4419336"/>
            <a:ext cx="434177"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Stack</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4" name="文本框 113">
            <a:extLst>
              <a:ext uri="{FF2B5EF4-FFF2-40B4-BE49-F238E27FC236}">
                <a16:creationId xmlns:a16="http://schemas.microsoft.com/office/drawing/2014/main" id="{2AFC78B4-2821-476B-B546-7F50381BFA82}"/>
              </a:ext>
            </a:extLst>
          </p:cNvPr>
          <p:cNvSpPr txBox="1"/>
          <p:nvPr/>
        </p:nvSpPr>
        <p:spPr>
          <a:xfrm>
            <a:off x="7732326" y="4367592"/>
            <a:ext cx="6309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Die-cut box</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5" name="文本框 114">
            <a:extLst>
              <a:ext uri="{FF2B5EF4-FFF2-40B4-BE49-F238E27FC236}">
                <a16:creationId xmlns:a16="http://schemas.microsoft.com/office/drawing/2014/main" id="{D12A12AA-DC14-448E-BC88-FB830CA792A3}"/>
              </a:ext>
            </a:extLst>
          </p:cNvPr>
          <p:cNvSpPr txBox="1"/>
          <p:nvPr/>
        </p:nvSpPr>
        <p:spPr>
          <a:xfrm>
            <a:off x="7431378" y="4628931"/>
            <a:ext cx="98542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Widespread marketing</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6" name="文本框 115">
            <a:extLst>
              <a:ext uri="{FF2B5EF4-FFF2-40B4-BE49-F238E27FC236}">
                <a16:creationId xmlns:a16="http://schemas.microsoft.com/office/drawing/2014/main" id="{73F8B046-4330-440E-AE63-4A96AB406AC2}"/>
              </a:ext>
            </a:extLst>
          </p:cNvPr>
          <p:cNvSpPr txBox="1"/>
          <p:nvPr/>
        </p:nvSpPr>
        <p:spPr>
          <a:xfrm>
            <a:off x="9163123" y="4289878"/>
            <a:ext cx="37368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Box</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7" name="文本框 116">
            <a:extLst>
              <a:ext uri="{FF2B5EF4-FFF2-40B4-BE49-F238E27FC236}">
                <a16:creationId xmlns:a16="http://schemas.microsoft.com/office/drawing/2014/main" id="{B1E0AEFE-91D6-4268-9B28-8A8E332AB28E}"/>
              </a:ext>
            </a:extLst>
          </p:cNvPr>
          <p:cNvSpPr txBox="1"/>
          <p:nvPr/>
        </p:nvSpPr>
        <p:spPr>
          <a:xfrm>
            <a:off x="9061378" y="4451213"/>
            <a:ext cx="6309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zh-CN"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 box as a package</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8" name="文本框 117">
            <a:extLst>
              <a:ext uri="{FF2B5EF4-FFF2-40B4-BE49-F238E27FC236}">
                <a16:creationId xmlns:a16="http://schemas.microsoft.com/office/drawing/2014/main" id="{A71BECAF-C542-4CD0-A719-6253B59BD64C}"/>
              </a:ext>
            </a:extLst>
          </p:cNvPr>
          <p:cNvSpPr txBox="1"/>
          <p:nvPr/>
        </p:nvSpPr>
        <p:spPr>
          <a:xfrm>
            <a:off x="8598717" y="4483455"/>
            <a:ext cx="63096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Several packs as a package</a:t>
            </a:r>
            <a:endParaRPr kumimoji="0" lang="zh-CN" altLang="en-US" sz="5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9" name="文本框 118">
            <a:extLst>
              <a:ext uri="{FF2B5EF4-FFF2-40B4-BE49-F238E27FC236}">
                <a16:creationId xmlns:a16="http://schemas.microsoft.com/office/drawing/2014/main" id="{9474C81F-7F48-4F60-B69F-E7501A6BD429}"/>
              </a:ext>
            </a:extLst>
          </p:cNvPr>
          <p:cNvSpPr txBox="1"/>
          <p:nvPr/>
        </p:nvSpPr>
        <p:spPr>
          <a:xfrm>
            <a:off x="8696592" y="4294185"/>
            <a:ext cx="37368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SKU</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20" name="文本框 119">
            <a:extLst>
              <a:ext uri="{FF2B5EF4-FFF2-40B4-BE49-F238E27FC236}">
                <a16:creationId xmlns:a16="http://schemas.microsoft.com/office/drawing/2014/main" id="{885AED3E-62BC-4ACB-B477-934C923CED7F}"/>
              </a:ext>
            </a:extLst>
          </p:cNvPr>
          <p:cNvSpPr txBox="1"/>
          <p:nvPr/>
        </p:nvSpPr>
        <p:spPr>
          <a:xfrm>
            <a:off x="8625173" y="5276951"/>
            <a:ext cx="63096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Price tag</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21" name="文本框 120">
            <a:extLst>
              <a:ext uri="{FF2B5EF4-FFF2-40B4-BE49-F238E27FC236}">
                <a16:creationId xmlns:a16="http://schemas.microsoft.com/office/drawing/2014/main" id="{72D41114-C99B-4D2C-8C4D-89ED67EAA67E}"/>
              </a:ext>
            </a:extLst>
          </p:cNvPr>
          <p:cNvSpPr txBox="1"/>
          <p:nvPr/>
        </p:nvSpPr>
        <p:spPr>
          <a:xfrm>
            <a:off x="8646751" y="5545373"/>
            <a:ext cx="534892"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Poster</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22" name="文本框 121">
            <a:extLst>
              <a:ext uri="{FF2B5EF4-FFF2-40B4-BE49-F238E27FC236}">
                <a16:creationId xmlns:a16="http://schemas.microsoft.com/office/drawing/2014/main" id="{07C17E4D-4A18-4902-B1B2-55323F17010F}"/>
              </a:ext>
            </a:extLst>
          </p:cNvPr>
          <p:cNvSpPr txBox="1"/>
          <p:nvPr/>
        </p:nvSpPr>
        <p:spPr>
          <a:xfrm>
            <a:off x="9116719" y="5230629"/>
            <a:ext cx="6309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Ground label</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25" name="图片 24">
            <a:extLst>
              <a:ext uri="{FF2B5EF4-FFF2-40B4-BE49-F238E27FC236}">
                <a16:creationId xmlns:a16="http://schemas.microsoft.com/office/drawing/2014/main" id="{7A0B0BAC-44B0-4369-8710-759D37CE4948}"/>
              </a:ext>
            </a:extLst>
          </p:cNvPr>
          <p:cNvPicPr>
            <a:picLocks noChangeAspect="1"/>
          </p:cNvPicPr>
          <p:nvPr/>
        </p:nvPicPr>
        <p:blipFill>
          <a:blip r:embed="rId12"/>
          <a:stretch>
            <a:fillRect/>
          </a:stretch>
        </p:blipFill>
        <p:spPr>
          <a:xfrm>
            <a:off x="10480698" y="4899024"/>
            <a:ext cx="487340" cy="161925"/>
          </a:xfrm>
          <a:prstGeom prst="rect">
            <a:avLst/>
          </a:prstGeom>
        </p:spPr>
      </p:pic>
      <p:sp>
        <p:nvSpPr>
          <p:cNvPr id="123" name="文本框 122">
            <a:extLst>
              <a:ext uri="{FF2B5EF4-FFF2-40B4-BE49-F238E27FC236}">
                <a16:creationId xmlns:a16="http://schemas.microsoft.com/office/drawing/2014/main" id="{1ECFF164-32A6-491A-BD18-F17AED576989}"/>
              </a:ext>
            </a:extLst>
          </p:cNvPr>
          <p:cNvSpPr txBox="1"/>
          <p:nvPr/>
        </p:nvSpPr>
        <p:spPr>
          <a:xfrm>
            <a:off x="10336244" y="4830949"/>
            <a:ext cx="87457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Comprehensive score</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26" name="图片 25">
            <a:extLst>
              <a:ext uri="{FF2B5EF4-FFF2-40B4-BE49-F238E27FC236}">
                <a16:creationId xmlns:a16="http://schemas.microsoft.com/office/drawing/2014/main" id="{0E2F7AFD-F6A9-4EB6-896E-B3A3810D020F}"/>
              </a:ext>
            </a:extLst>
          </p:cNvPr>
          <p:cNvPicPr>
            <a:picLocks noChangeAspect="1"/>
          </p:cNvPicPr>
          <p:nvPr/>
        </p:nvPicPr>
        <p:blipFill>
          <a:blip r:embed="rId13"/>
          <a:stretch>
            <a:fillRect/>
          </a:stretch>
        </p:blipFill>
        <p:spPr>
          <a:xfrm>
            <a:off x="8904452" y="5051273"/>
            <a:ext cx="504825" cy="145973"/>
          </a:xfrm>
          <a:prstGeom prst="rect">
            <a:avLst/>
          </a:prstGeom>
        </p:spPr>
      </p:pic>
      <p:pic>
        <p:nvPicPr>
          <p:cNvPr id="27" name="图片 26">
            <a:extLst>
              <a:ext uri="{FF2B5EF4-FFF2-40B4-BE49-F238E27FC236}">
                <a16:creationId xmlns:a16="http://schemas.microsoft.com/office/drawing/2014/main" id="{A64E1E45-DAC9-4705-B097-940C0680757B}"/>
              </a:ext>
            </a:extLst>
          </p:cNvPr>
          <p:cNvPicPr>
            <a:picLocks noChangeAspect="1"/>
          </p:cNvPicPr>
          <p:nvPr/>
        </p:nvPicPr>
        <p:blipFill>
          <a:blip r:embed="rId13"/>
          <a:stretch>
            <a:fillRect/>
          </a:stretch>
        </p:blipFill>
        <p:spPr>
          <a:xfrm>
            <a:off x="9774986" y="5342567"/>
            <a:ext cx="235742" cy="247650"/>
          </a:xfrm>
          <a:prstGeom prst="rect">
            <a:avLst/>
          </a:prstGeom>
        </p:spPr>
      </p:pic>
      <p:sp>
        <p:nvSpPr>
          <p:cNvPr id="124" name="文本框 123">
            <a:extLst>
              <a:ext uri="{FF2B5EF4-FFF2-40B4-BE49-F238E27FC236}">
                <a16:creationId xmlns:a16="http://schemas.microsoft.com/office/drawing/2014/main" id="{D33483AF-9C88-4EF9-BB25-88468293F27D}"/>
              </a:ext>
            </a:extLst>
          </p:cNvPr>
          <p:cNvSpPr txBox="1"/>
          <p:nvPr/>
        </p:nvSpPr>
        <p:spPr>
          <a:xfrm>
            <a:off x="8600789" y="4984616"/>
            <a:ext cx="12378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Widespread marketing identification</a:t>
            </a:r>
            <a:endParaRPr kumimoji="0" lang="zh-CN" altLang="en-US" sz="7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25" name="文本框 124">
            <a:extLst>
              <a:ext uri="{FF2B5EF4-FFF2-40B4-BE49-F238E27FC236}">
                <a16:creationId xmlns:a16="http://schemas.microsoft.com/office/drawing/2014/main" id="{4CDA5AD3-4AE2-4BB7-9406-8D85D9318006}"/>
              </a:ext>
            </a:extLst>
          </p:cNvPr>
          <p:cNvSpPr txBox="1"/>
          <p:nvPr/>
        </p:nvSpPr>
        <p:spPr>
          <a:xfrm>
            <a:off x="9719647" y="5011589"/>
            <a:ext cx="369332" cy="673352"/>
          </a:xfrm>
          <a:prstGeom prst="rect">
            <a:avLst/>
          </a:prstGeom>
          <a:noFill/>
        </p:spPr>
        <p:txBody>
          <a:bodyPr vert="vert270"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 b="0" i="0" u="none" strike="noStrike" kern="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Widespread marketing</a:t>
            </a:r>
            <a:endParaRPr kumimoji="0" lang="zh-CN" altLang="en-US" sz="600" b="0" i="0" u="none" strike="noStrike" kern="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095202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10.xml><?xml version="1.0" encoding="utf-8"?>
<a:theme xmlns:a="http://schemas.openxmlformats.org/drawingml/2006/main" name="1_目录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2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91E8AC51-71E2-47EB-A98B-31EFD4425DE1}"/>
    </a:ext>
  </a:extLst>
</a:theme>
</file>

<file path=ppt/theme/theme11.xml><?xml version="1.0" encoding="utf-8"?>
<a:theme xmlns:a="http://schemas.openxmlformats.org/drawingml/2006/main" name="1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12.xml><?xml version="1.0" encoding="utf-8"?>
<a:theme xmlns:a="http://schemas.openxmlformats.org/drawingml/2006/main" name="2_目录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2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91E8AC51-71E2-47EB-A98B-31EFD4425DE1}"/>
    </a:ext>
  </a:extLst>
</a:theme>
</file>

<file path=ppt/theme/theme13.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2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91E8AC51-71E2-47EB-A98B-31EFD4425DE1}"/>
    </a:ext>
  </a:extLst>
</a:theme>
</file>

<file path=ppt/theme/theme3.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2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95000"/>
          </a:schemeClr>
        </a:solidFill>
      </a:spPr>
      <a:bodyPr wrap="square" rtlCol="0" anchor="ctr">
        <a:noAutofit/>
      </a:bodyPr>
      <a:lstStyle>
        <a:defPPr algn="ctr">
          <a:defRPr sz="1200" i="1" dirty="0">
            <a:latin typeface="Arial" pitchFamily="34" charset="-122"/>
            <a:ea typeface="微软雅黑" panose="020B0503020204020204" pitchFamily="34" charset="-122"/>
          </a:defRPr>
        </a:defPPr>
      </a:lstStyle>
    </a:spDef>
    <a:lnDef>
      <a:spPr>
        <a:ln w="12700">
          <a:solidFill>
            <a:srgbClr val="C7000B"/>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ts val="3440"/>
          </a:lnSpc>
          <a:defRPr sz="3200" dirty="0" smtClean="0">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16663F97-3F87-4F0C-A339-415FFD08A83B}"/>
    </a:ext>
  </a:extLst>
</a:theme>
</file>

<file path=ppt/theme/theme6.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6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演示文稿5" id="{A09E1881-98F4-47DF-8AAA-E204308B897F}" vid="{56BD7D05-97B1-4256-9913-FF8506EB8212}"/>
    </a:ext>
  </a:extLst>
</a:theme>
</file>

<file path=ppt/theme/theme8.xml><?xml version="1.0" encoding="utf-8"?>
<a:theme xmlns:a="http://schemas.openxmlformats.org/drawingml/2006/main" name="6_Office 主题">
  <a:themeElements>
    <a:clrScheme name="自定义 2">
      <a:dk1>
        <a:srgbClr val="000000"/>
      </a:dk1>
      <a:lt1>
        <a:srgbClr val="FFFFFF"/>
      </a:lt1>
      <a:dk2>
        <a:srgbClr val="778495"/>
      </a:dk2>
      <a:lt2>
        <a:srgbClr val="F0F0F0"/>
      </a:lt2>
      <a:accent1>
        <a:srgbClr val="226BAB"/>
      </a:accent1>
      <a:accent2>
        <a:srgbClr val="2E9273"/>
      </a:accent2>
      <a:accent3>
        <a:srgbClr val="83AC3F"/>
      </a:accent3>
      <a:accent4>
        <a:srgbClr val="EE852A"/>
      </a:accent4>
      <a:accent5>
        <a:srgbClr val="B02521"/>
      </a:accent5>
      <a:accent6>
        <a:srgbClr val="9069A1"/>
      </a:accent6>
      <a:hlink>
        <a:srgbClr val="226BAB"/>
      </a:hlink>
      <a:folHlink>
        <a:srgbClr val="BFBFBF"/>
      </a:folHlink>
    </a:clrScheme>
    <a:fontScheme name="teazv0od">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91398" tIns="45699" rIns="91398" bIns="45699">
        <a:spAutoFit/>
      </a:bodyPr>
      <a:lstStyle>
        <a:defPPr marL="271780" indent="-271780">
          <a:lnSpc>
            <a:spcPts val="1900"/>
          </a:lnSpc>
          <a:buSzPct val="100000"/>
          <a:buFont typeface="+mj-ea"/>
          <a:buAutoNum type="circleNumDbPlain"/>
          <a:defRPr sz="1200" dirty="0" smtClean="0">
            <a:cs typeface="+mn-ea"/>
            <a:sym typeface="+mn-lt"/>
          </a:defRPr>
        </a:defPPr>
      </a:lstStyle>
    </a:spDef>
    <a:txDef>
      <a:spPr>
        <a:noFill/>
      </a:spPr>
      <a:bodyPr wrap="square" rtlCol="0">
        <a:spAutoFit/>
      </a:bodyPr>
      <a:lstStyle>
        <a:defPPr>
          <a:defRPr dirty="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7092</TotalTime>
  <Words>2147</Words>
  <Application>Microsoft Office PowerPoint</Application>
  <PresentationFormat>Custom</PresentationFormat>
  <Paragraphs>301</Paragraphs>
  <Slides>11</Slides>
  <Notes>1</Notes>
  <HiddenSlides>0</HiddenSlides>
  <MMClips>2</MMClips>
  <ScaleCrop>false</ScaleCrop>
  <HeadingPairs>
    <vt:vector size="8" baseType="variant">
      <vt:variant>
        <vt:lpstr>Fonts Used</vt:lpstr>
      </vt:variant>
      <vt:variant>
        <vt:i4>5</vt:i4>
      </vt:variant>
      <vt:variant>
        <vt:lpstr>Theme</vt:lpstr>
      </vt:variant>
      <vt:variant>
        <vt:i4>14</vt:i4>
      </vt:variant>
      <vt:variant>
        <vt:lpstr>Embedded OLE Servers</vt:lpstr>
      </vt:variant>
      <vt:variant>
        <vt:i4>1</vt:i4>
      </vt:variant>
      <vt:variant>
        <vt:lpstr>Slide Titles</vt:lpstr>
      </vt:variant>
      <vt:variant>
        <vt:i4>11</vt:i4>
      </vt:variant>
    </vt:vector>
  </HeadingPairs>
  <TitlesOfParts>
    <vt:vector size="31" baseType="lpstr">
      <vt:lpstr>.AppleSystemUIFont</vt:lpstr>
      <vt:lpstr>Microsoft YaHei</vt:lpstr>
      <vt:lpstr>Arial</vt:lpstr>
      <vt:lpstr>Calibri</vt:lpstr>
      <vt:lpstr>Wingdings</vt:lpstr>
      <vt:lpstr>封面页_图片版 </vt:lpstr>
      <vt:lpstr>目录页</vt:lpstr>
      <vt:lpstr>章节页</vt:lpstr>
      <vt:lpstr>结束页</vt:lpstr>
      <vt:lpstr>24_Chart page</vt:lpstr>
      <vt:lpstr>4_Chart page</vt:lpstr>
      <vt:lpstr>1_自定义设计方案</vt:lpstr>
      <vt:lpstr>6_Office 主题</vt:lpstr>
      <vt:lpstr>1_封面页_图片版 </vt:lpstr>
      <vt:lpstr>1_目录页</vt:lpstr>
      <vt:lpstr>1_章节页</vt:lpstr>
      <vt:lpstr>2_目录页</vt:lpstr>
      <vt:lpstr>2_章节页</vt:lpstr>
      <vt:lpstr>3_章节页</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Chenfei(EI)</dc:creator>
  <cp:lastModifiedBy>Anida Mitalipova (A)</cp:lastModifiedBy>
  <cp:revision>265</cp:revision>
  <dcterms:created xsi:type="dcterms:W3CDTF">2020-08-28T08:44:19Z</dcterms:created>
  <dcterms:modified xsi:type="dcterms:W3CDTF">2025-08-06T12:27:54Z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(3)8c0k6u5Ad23siO3SJV+6GiUGkorUg1/9AJAXVJgGJ/SLRGYH/Yy+irMOapTjK/u2O2axmpcG
X9NN71OoMtBGhElwYtwTtEQzVA9NfLQCQiCvOc/kYI/LRiB9srIMdYTWntdqkdEEAwu/RdGN
XR4Y72esJQUB2/X3w4HoF4wmSiDOChUZgkqWCTVfXBnjiOdKVvAT0U1wB+6YfZdDjdb22q/w
Nz3sPKAav3VM/MmHw7</vt:lpwstr>
  </property>
  <property fmtid="{D5CDD505-2E9C-101B-9397-08002B2CF9AE}" pid="3" name="_2015_ms_pID_7253431">
    <vt:lpwstr>7ZpNb5ARRlzK0o8lOqufsD8SFaZQ/MROf/XtC5wXtMUKsFnrpjl4/U
98DDtHivIU6L+Rc3gkvRLHwcOpQ+J6U405sm4PC4jRAPLd/TYoBehSDUBxp0DFr+vduAj8ZW
Clv447wc32TyF3W4LykqNMn9i4d+8oVJj5WpEO8DXyjtP61PH22g4XjKgCcmkwvnh0cL/vvn
79cdy+4yfbJObXYy2RNC1Ct9mJGuSn4TRf/m</vt:lpwstr>
  </property>
  <property fmtid="{D5CDD505-2E9C-101B-9397-08002B2CF9AE}" pid="4" name="_2015_ms_pID_7253432">
    <vt:lpwstr>Ggv11JG0IX9yAqfEReuPav8=</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1751001548</vt:lpwstr>
  </property>
</Properties>
</file>